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7.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omments/comment1.xml" ContentType="application/vnd.openxmlformats-officedocument.presentationml.comment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notesMasterIdLst>
    <p:notesMasterId r:id="rId87"/>
  </p:notesMasterIdLst>
  <p:sldIdLst>
    <p:sldId id="256" r:id="rId2"/>
    <p:sldId id="257" r:id="rId3"/>
    <p:sldId id="258" r:id="rId4"/>
    <p:sldId id="804" r:id="rId5"/>
    <p:sldId id="859" r:id="rId6"/>
    <p:sldId id="845" r:id="rId7"/>
    <p:sldId id="802" r:id="rId8"/>
    <p:sldId id="806" r:id="rId9"/>
    <p:sldId id="807" r:id="rId10"/>
    <p:sldId id="808" r:id="rId11"/>
    <p:sldId id="809" r:id="rId12"/>
    <p:sldId id="810" r:id="rId13"/>
    <p:sldId id="811" r:id="rId14"/>
    <p:sldId id="751" r:id="rId15"/>
    <p:sldId id="605" r:id="rId16"/>
    <p:sldId id="611" r:id="rId17"/>
    <p:sldId id="839" r:id="rId18"/>
    <p:sldId id="840" r:id="rId19"/>
    <p:sldId id="816" r:id="rId20"/>
    <p:sldId id="815" r:id="rId21"/>
    <p:sldId id="817" r:id="rId22"/>
    <p:sldId id="851" r:id="rId23"/>
    <p:sldId id="818" r:id="rId24"/>
    <p:sldId id="819" r:id="rId25"/>
    <p:sldId id="821" r:id="rId26"/>
    <p:sldId id="852" r:id="rId27"/>
    <p:sldId id="853" r:id="rId28"/>
    <p:sldId id="812" r:id="rId29"/>
    <p:sldId id="813" r:id="rId30"/>
    <p:sldId id="814" r:id="rId31"/>
    <p:sldId id="822" r:id="rId32"/>
    <p:sldId id="825" r:id="rId33"/>
    <p:sldId id="824" r:id="rId34"/>
    <p:sldId id="613" r:id="rId35"/>
    <p:sldId id="844" r:id="rId36"/>
    <p:sldId id="826" r:id="rId37"/>
    <p:sldId id="827" r:id="rId38"/>
    <p:sldId id="828" r:id="rId39"/>
    <p:sldId id="831" r:id="rId40"/>
    <p:sldId id="832" r:id="rId41"/>
    <p:sldId id="833" r:id="rId42"/>
    <p:sldId id="834" r:id="rId43"/>
    <p:sldId id="835" r:id="rId44"/>
    <p:sldId id="836" r:id="rId45"/>
    <p:sldId id="838" r:id="rId46"/>
    <p:sldId id="846" r:id="rId47"/>
    <p:sldId id="607" r:id="rId48"/>
    <p:sldId id="765" r:id="rId49"/>
    <p:sldId id="766" r:id="rId50"/>
    <p:sldId id="770" r:id="rId51"/>
    <p:sldId id="769" r:id="rId52"/>
    <p:sldId id="774" r:id="rId53"/>
    <p:sldId id="775" r:id="rId54"/>
    <p:sldId id="609" r:id="rId55"/>
    <p:sldId id="842" r:id="rId56"/>
    <p:sldId id="854" r:id="rId57"/>
    <p:sldId id="849" r:id="rId58"/>
    <p:sldId id="753" r:id="rId59"/>
    <p:sldId id="754" r:id="rId60"/>
    <p:sldId id="752" r:id="rId61"/>
    <p:sldId id="755" r:id="rId62"/>
    <p:sldId id="757" r:id="rId63"/>
    <p:sldId id="758" r:id="rId64"/>
    <p:sldId id="759" r:id="rId65"/>
    <p:sldId id="760" r:id="rId66"/>
    <p:sldId id="761" r:id="rId67"/>
    <p:sldId id="762" r:id="rId68"/>
    <p:sldId id="763" r:id="rId69"/>
    <p:sldId id="764" r:id="rId70"/>
    <p:sldId id="847" r:id="rId71"/>
    <p:sldId id="850" r:id="rId72"/>
    <p:sldId id="855" r:id="rId73"/>
    <p:sldId id="856" r:id="rId74"/>
    <p:sldId id="264" r:id="rId75"/>
    <p:sldId id="622" r:id="rId76"/>
    <p:sldId id="404" r:id="rId77"/>
    <p:sldId id="749" r:id="rId78"/>
    <p:sldId id="750" r:id="rId79"/>
    <p:sldId id="405" r:id="rId80"/>
    <p:sldId id="400" r:id="rId81"/>
    <p:sldId id="401" r:id="rId82"/>
    <p:sldId id="406" r:id="rId83"/>
    <p:sldId id="410" r:id="rId84"/>
    <p:sldId id="843" r:id="rId85"/>
    <p:sldId id="266" r:id="rId86"/>
  </p:sldIdLst>
  <p:sldSz cx="9144000" cy="5143500" type="screen16x9"/>
  <p:notesSz cx="7099300"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ang hong" initials="lh" lastIdx="2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20606"/>
    <a:srgbClr val="FF7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523" autoAdjust="0"/>
    <p:restoredTop sz="78084" autoAdjust="0"/>
  </p:normalViewPr>
  <p:slideViewPr>
    <p:cSldViewPr snapToGrid="0" snapToObjects="1">
      <p:cViewPr varScale="1">
        <p:scale>
          <a:sx n="122" d="100"/>
          <a:sy n="122" d="100"/>
        </p:scale>
        <p:origin x="50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5-04T22:10:09.183" idx="6">
    <p:pos x="10" y="10"/>
    <p:text>知网算吗</p:tex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C46862F3-85A4-C946-8E14-654D91EE9E5E}"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zh-CN" altLang="en-US"/>
        </a:p>
      </dgm:t>
    </dgm:pt>
    <dgm:pt modelId="{B2456B62-5513-7D4B-8269-9223D91E4DC2}">
      <dgm:prSet phldrT="[文本]" custT="1"/>
      <dgm:spPr/>
      <dgm:t>
        <a:bodyPr/>
        <a:lstStyle/>
        <a:p>
          <a:r>
            <a:rPr lang="zh-CN" altLang="en-US" sz="3500" dirty="0"/>
            <a:t>知识图谱</a:t>
          </a:r>
        </a:p>
      </dgm:t>
    </dgm:pt>
    <dgm:pt modelId="{F24C2727-7B3B-D24B-B469-0C860DE5A69B}" type="parTrans" cxnId="{CD407D03-6348-744B-BCEB-73793F2F8561}">
      <dgm:prSet/>
      <dgm:spPr/>
      <dgm:t>
        <a:bodyPr/>
        <a:lstStyle/>
        <a:p>
          <a:endParaRPr lang="zh-CN" altLang="en-US"/>
        </a:p>
      </dgm:t>
    </dgm:pt>
    <dgm:pt modelId="{2BF73593-7B40-6E44-92EC-1FE3450907A4}" type="sibTrans" cxnId="{CD407D03-6348-744B-BCEB-73793F2F8561}">
      <dgm:prSet/>
      <dgm:spPr/>
      <dgm:t>
        <a:bodyPr/>
        <a:lstStyle/>
        <a:p>
          <a:endParaRPr lang="zh-CN" altLang="en-US"/>
        </a:p>
      </dgm:t>
    </dgm:pt>
    <dgm:pt modelId="{D97D87F8-8A92-8C46-9400-FDE8CC9BC42F}">
      <dgm:prSet phldrT="[文本]" custT="1"/>
      <dgm:spPr/>
      <dgm:t>
        <a:bodyPr/>
        <a:lstStyle/>
        <a:p>
          <a:r>
            <a:rPr lang="zh-CN" altLang="en-US" sz="3500" dirty="0"/>
            <a:t>自然语言处理</a:t>
          </a:r>
        </a:p>
      </dgm:t>
    </dgm:pt>
    <dgm:pt modelId="{3F5824D5-9236-DF4B-92B3-C778451AAC28}" type="parTrans" cxnId="{B9675F4B-ED19-934A-B697-9F07C4FC78D1}">
      <dgm:prSet/>
      <dgm:spPr/>
      <dgm:t>
        <a:bodyPr/>
        <a:lstStyle/>
        <a:p>
          <a:endParaRPr lang="zh-CN" altLang="en-US"/>
        </a:p>
      </dgm:t>
    </dgm:pt>
    <dgm:pt modelId="{B29BA3B0-4E4A-5B4A-BEA8-693F4A97267C}" type="sibTrans" cxnId="{B9675F4B-ED19-934A-B697-9F07C4FC78D1}">
      <dgm:prSet/>
      <dgm:spPr/>
      <dgm:t>
        <a:bodyPr/>
        <a:lstStyle/>
        <a:p>
          <a:endParaRPr lang="zh-CN" altLang="en-US"/>
        </a:p>
      </dgm:t>
    </dgm:pt>
    <dgm:pt modelId="{5224FEE0-9626-144E-8279-E49A6A3E7DA5}" type="pres">
      <dgm:prSet presAssocID="{C46862F3-85A4-C946-8E14-654D91EE9E5E}" presName="cycle" presStyleCnt="0">
        <dgm:presLayoutVars>
          <dgm:dir/>
          <dgm:resizeHandles val="exact"/>
        </dgm:presLayoutVars>
      </dgm:prSet>
      <dgm:spPr/>
    </dgm:pt>
    <dgm:pt modelId="{6A5CAACB-DD99-0348-86B7-A8594F35DF02}" type="pres">
      <dgm:prSet presAssocID="{B2456B62-5513-7D4B-8269-9223D91E4DC2}" presName="dummy" presStyleCnt="0"/>
      <dgm:spPr/>
    </dgm:pt>
    <dgm:pt modelId="{2113CDBC-8C75-034B-82AC-797C7F16D774}" type="pres">
      <dgm:prSet presAssocID="{B2456B62-5513-7D4B-8269-9223D91E4DC2}" presName="node" presStyleLbl="revTx" presStyleIdx="0" presStyleCnt="2">
        <dgm:presLayoutVars>
          <dgm:bulletEnabled val="1"/>
        </dgm:presLayoutVars>
      </dgm:prSet>
      <dgm:spPr/>
    </dgm:pt>
    <dgm:pt modelId="{DAD36C24-F566-B94B-8D1D-CF6239309893}" type="pres">
      <dgm:prSet presAssocID="{2BF73593-7B40-6E44-92EC-1FE3450907A4}" presName="sibTrans" presStyleLbl="node1" presStyleIdx="0" presStyleCnt="2"/>
      <dgm:spPr/>
    </dgm:pt>
    <dgm:pt modelId="{8B544AAD-8F27-9E4A-B43E-968CFBCC9E10}" type="pres">
      <dgm:prSet presAssocID="{D97D87F8-8A92-8C46-9400-FDE8CC9BC42F}" presName="dummy" presStyleCnt="0"/>
      <dgm:spPr/>
    </dgm:pt>
    <dgm:pt modelId="{B959FE3F-9843-4B45-8DC4-49AAD70B8B0B}" type="pres">
      <dgm:prSet presAssocID="{D97D87F8-8A92-8C46-9400-FDE8CC9BC42F}" presName="node" presStyleLbl="revTx" presStyleIdx="1" presStyleCnt="2" custScaleX="181319">
        <dgm:presLayoutVars>
          <dgm:bulletEnabled val="1"/>
        </dgm:presLayoutVars>
      </dgm:prSet>
      <dgm:spPr/>
    </dgm:pt>
    <dgm:pt modelId="{FE162043-EB79-7C46-9D1D-FDACB7CEBE81}" type="pres">
      <dgm:prSet presAssocID="{B29BA3B0-4E4A-5B4A-BEA8-693F4A97267C}" presName="sibTrans" presStyleLbl="node1" presStyleIdx="1" presStyleCnt="2"/>
      <dgm:spPr/>
    </dgm:pt>
  </dgm:ptLst>
  <dgm:cxnLst>
    <dgm:cxn modelId="{CD407D03-6348-744B-BCEB-73793F2F8561}" srcId="{C46862F3-85A4-C946-8E14-654D91EE9E5E}" destId="{B2456B62-5513-7D4B-8269-9223D91E4DC2}" srcOrd="0" destOrd="0" parTransId="{F24C2727-7B3B-D24B-B469-0C860DE5A69B}" sibTransId="{2BF73593-7B40-6E44-92EC-1FE3450907A4}"/>
    <dgm:cxn modelId="{B9675F4B-ED19-934A-B697-9F07C4FC78D1}" srcId="{C46862F3-85A4-C946-8E14-654D91EE9E5E}" destId="{D97D87F8-8A92-8C46-9400-FDE8CC9BC42F}" srcOrd="1" destOrd="0" parTransId="{3F5824D5-9236-DF4B-92B3-C778451AAC28}" sibTransId="{B29BA3B0-4E4A-5B4A-BEA8-693F4A97267C}"/>
    <dgm:cxn modelId="{3F4C444C-56EF-F34D-A357-91BFE49E43BD}" type="presOf" srcId="{C46862F3-85A4-C946-8E14-654D91EE9E5E}" destId="{5224FEE0-9626-144E-8279-E49A6A3E7DA5}" srcOrd="0" destOrd="0" presId="urn:microsoft.com/office/officeart/2005/8/layout/cycle1"/>
    <dgm:cxn modelId="{88C7E792-6788-F14F-A9DB-83AE24BC8A55}" type="presOf" srcId="{2BF73593-7B40-6E44-92EC-1FE3450907A4}" destId="{DAD36C24-F566-B94B-8D1D-CF6239309893}" srcOrd="0" destOrd="0" presId="urn:microsoft.com/office/officeart/2005/8/layout/cycle1"/>
    <dgm:cxn modelId="{7AD83397-62E4-D248-BD6F-C9A47581CFDF}" type="presOf" srcId="{D97D87F8-8A92-8C46-9400-FDE8CC9BC42F}" destId="{B959FE3F-9843-4B45-8DC4-49AAD70B8B0B}" srcOrd="0" destOrd="0" presId="urn:microsoft.com/office/officeart/2005/8/layout/cycle1"/>
    <dgm:cxn modelId="{F3535299-D26C-4845-B38C-A06CBDC65EBF}" type="presOf" srcId="{B2456B62-5513-7D4B-8269-9223D91E4DC2}" destId="{2113CDBC-8C75-034B-82AC-797C7F16D774}" srcOrd="0" destOrd="0" presId="urn:microsoft.com/office/officeart/2005/8/layout/cycle1"/>
    <dgm:cxn modelId="{966A38E3-669D-0D40-BFBE-6375558920C6}" type="presOf" srcId="{B29BA3B0-4E4A-5B4A-BEA8-693F4A97267C}" destId="{FE162043-EB79-7C46-9D1D-FDACB7CEBE81}" srcOrd="0" destOrd="0" presId="urn:microsoft.com/office/officeart/2005/8/layout/cycle1"/>
    <dgm:cxn modelId="{EE291C4D-0FFD-3242-9C8E-496FA0D62AA9}" type="presParOf" srcId="{5224FEE0-9626-144E-8279-E49A6A3E7DA5}" destId="{6A5CAACB-DD99-0348-86B7-A8594F35DF02}" srcOrd="0" destOrd="0" presId="urn:microsoft.com/office/officeart/2005/8/layout/cycle1"/>
    <dgm:cxn modelId="{C8320D51-03A9-4344-8C1A-7472C2D76BB2}" type="presParOf" srcId="{5224FEE0-9626-144E-8279-E49A6A3E7DA5}" destId="{2113CDBC-8C75-034B-82AC-797C7F16D774}" srcOrd="1" destOrd="0" presId="urn:microsoft.com/office/officeart/2005/8/layout/cycle1"/>
    <dgm:cxn modelId="{618F8375-CD59-1347-B8A7-5B314BE35999}" type="presParOf" srcId="{5224FEE0-9626-144E-8279-E49A6A3E7DA5}" destId="{DAD36C24-F566-B94B-8D1D-CF6239309893}" srcOrd="2" destOrd="0" presId="urn:microsoft.com/office/officeart/2005/8/layout/cycle1"/>
    <dgm:cxn modelId="{A3217C87-AD96-C848-BFB2-B346B9C001BD}" type="presParOf" srcId="{5224FEE0-9626-144E-8279-E49A6A3E7DA5}" destId="{8B544AAD-8F27-9E4A-B43E-968CFBCC9E10}" srcOrd="3" destOrd="0" presId="urn:microsoft.com/office/officeart/2005/8/layout/cycle1"/>
    <dgm:cxn modelId="{33A912E5-18B8-A944-A8F9-E09D95C56792}" type="presParOf" srcId="{5224FEE0-9626-144E-8279-E49A6A3E7DA5}" destId="{B959FE3F-9843-4B45-8DC4-49AAD70B8B0B}" srcOrd="4" destOrd="0" presId="urn:microsoft.com/office/officeart/2005/8/layout/cycle1"/>
    <dgm:cxn modelId="{965297BF-0AA3-6B44-A866-744E2A863974}" type="presParOf" srcId="{5224FEE0-9626-144E-8279-E49A6A3E7DA5}" destId="{FE162043-EB79-7C46-9D1D-FDACB7CEBE81}"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54DFF0-5AEE-9A4C-9CE4-558C1EFE0632}"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zh-CN" altLang="en-US"/>
        </a:p>
      </dgm:t>
    </dgm:pt>
    <dgm:pt modelId="{C1394F08-DBDE-2246-8E7B-E1BB6A50D264}">
      <dgm:prSet phldrT="[文本]"/>
      <dgm:spPr/>
      <dgm:t>
        <a:bodyPr/>
        <a:lstStyle/>
        <a:p>
          <a:r>
            <a:rPr lang="zh-CN" altLang="en-US" dirty="0"/>
            <a:t>知识图谱</a:t>
          </a:r>
        </a:p>
      </dgm:t>
    </dgm:pt>
    <dgm:pt modelId="{90187BDC-B10D-6F4C-96F3-60AFEFD528F6}" type="parTrans" cxnId="{902D3255-F676-9449-BFF9-C952B4295A52}">
      <dgm:prSet/>
      <dgm:spPr/>
      <dgm:t>
        <a:bodyPr/>
        <a:lstStyle/>
        <a:p>
          <a:endParaRPr lang="zh-CN" altLang="en-US"/>
        </a:p>
      </dgm:t>
    </dgm:pt>
    <dgm:pt modelId="{76D27725-5829-3147-8951-14830291A84B}" type="sibTrans" cxnId="{902D3255-F676-9449-BFF9-C952B4295A52}">
      <dgm:prSet/>
      <dgm:spPr/>
      <dgm:t>
        <a:bodyPr/>
        <a:lstStyle/>
        <a:p>
          <a:endParaRPr lang="zh-CN" altLang="en-US"/>
        </a:p>
      </dgm:t>
    </dgm:pt>
    <dgm:pt modelId="{0EDEE3F0-6072-3F41-B73D-BC1637E2F332}">
      <dgm:prSet phldrT="[文本]"/>
      <dgm:spPr/>
      <dgm:t>
        <a:bodyPr/>
        <a:lstStyle/>
        <a:p>
          <a:r>
            <a:rPr lang="zh-CN" altLang="en-US" dirty="0"/>
            <a:t>图数据库</a:t>
          </a:r>
        </a:p>
      </dgm:t>
    </dgm:pt>
    <dgm:pt modelId="{7F41756D-1F00-4942-8683-031646E6167B}" type="parTrans" cxnId="{FE96DE7E-A0EF-F94D-B906-E41B94B40DDE}">
      <dgm:prSet/>
      <dgm:spPr/>
      <dgm:t>
        <a:bodyPr/>
        <a:lstStyle/>
        <a:p>
          <a:endParaRPr lang="zh-CN" altLang="en-US"/>
        </a:p>
      </dgm:t>
    </dgm:pt>
    <dgm:pt modelId="{C3CC03B7-4135-9745-8047-437B21876DE1}" type="sibTrans" cxnId="{FE96DE7E-A0EF-F94D-B906-E41B94B40DDE}">
      <dgm:prSet/>
      <dgm:spPr/>
      <dgm:t>
        <a:bodyPr/>
        <a:lstStyle/>
        <a:p>
          <a:endParaRPr lang="zh-CN" altLang="en-US"/>
        </a:p>
      </dgm:t>
    </dgm:pt>
    <dgm:pt modelId="{457633A8-FA0F-EF42-8A45-DB7685929525}">
      <dgm:prSet phldrT="[文本]"/>
      <dgm:spPr/>
      <dgm:t>
        <a:bodyPr/>
        <a:lstStyle/>
        <a:p>
          <a:r>
            <a:rPr lang="zh-CN" altLang="en-US" dirty="0"/>
            <a:t>图计算系统</a:t>
          </a:r>
        </a:p>
      </dgm:t>
    </dgm:pt>
    <dgm:pt modelId="{967F12CF-ED50-4947-88A3-886A3CE19F46}" type="parTrans" cxnId="{0CBE4702-AEAF-DE45-9F04-1355AB113571}">
      <dgm:prSet/>
      <dgm:spPr/>
      <dgm:t>
        <a:bodyPr/>
        <a:lstStyle/>
        <a:p>
          <a:endParaRPr lang="zh-CN" altLang="en-US"/>
        </a:p>
      </dgm:t>
    </dgm:pt>
    <dgm:pt modelId="{78EB5F42-2A4A-BA46-A1BA-A366E72C3728}" type="sibTrans" cxnId="{0CBE4702-AEAF-DE45-9F04-1355AB113571}">
      <dgm:prSet/>
      <dgm:spPr/>
      <dgm:t>
        <a:bodyPr/>
        <a:lstStyle/>
        <a:p>
          <a:endParaRPr lang="zh-CN" altLang="en-US"/>
        </a:p>
      </dgm:t>
    </dgm:pt>
    <dgm:pt modelId="{07F163AE-308D-4E43-A935-F1657BB54233}">
      <dgm:prSet phldrT="[文本]"/>
      <dgm:spPr/>
      <dgm:t>
        <a:bodyPr/>
        <a:lstStyle/>
        <a:p>
          <a:r>
            <a:rPr lang="zh-CN" altLang="en-US" dirty="0"/>
            <a:t>图挖掘算法</a:t>
          </a:r>
        </a:p>
      </dgm:t>
    </dgm:pt>
    <dgm:pt modelId="{8038D553-F94A-064D-AA45-00E4F6E9B2E1}" type="parTrans" cxnId="{9EAFB566-CF63-0D42-AA2A-8AA706F36C32}">
      <dgm:prSet/>
      <dgm:spPr/>
      <dgm:t>
        <a:bodyPr/>
        <a:lstStyle/>
        <a:p>
          <a:endParaRPr lang="zh-CN" altLang="en-US"/>
        </a:p>
      </dgm:t>
    </dgm:pt>
    <dgm:pt modelId="{4B59C916-F938-5541-B8B5-DA1D174D90D3}" type="sibTrans" cxnId="{9EAFB566-CF63-0D42-AA2A-8AA706F36C32}">
      <dgm:prSet/>
      <dgm:spPr/>
      <dgm:t>
        <a:bodyPr/>
        <a:lstStyle/>
        <a:p>
          <a:endParaRPr lang="zh-CN" altLang="en-US"/>
        </a:p>
      </dgm:t>
    </dgm:pt>
    <dgm:pt modelId="{38162CE3-8610-A440-BE8A-0DE8BE62332E}">
      <dgm:prSet phldrT="[文本]"/>
      <dgm:spPr/>
      <dgm:t>
        <a:bodyPr/>
        <a:lstStyle/>
        <a:p>
          <a:r>
            <a:rPr lang="zh-CN" altLang="en-US" dirty="0"/>
            <a:t>图机器学习</a:t>
          </a:r>
        </a:p>
      </dgm:t>
    </dgm:pt>
    <dgm:pt modelId="{89F346BC-FA64-8D4C-A77C-31F0EADB11C1}" type="parTrans" cxnId="{308BAE68-C4F0-E246-BFCE-425011618D4F}">
      <dgm:prSet/>
      <dgm:spPr/>
      <dgm:t>
        <a:bodyPr/>
        <a:lstStyle/>
        <a:p>
          <a:endParaRPr lang="zh-CN" altLang="en-US"/>
        </a:p>
      </dgm:t>
    </dgm:pt>
    <dgm:pt modelId="{E561264E-2EF0-0149-B01A-A3E6C1384EFD}" type="sibTrans" cxnId="{308BAE68-C4F0-E246-BFCE-425011618D4F}">
      <dgm:prSet/>
      <dgm:spPr/>
      <dgm:t>
        <a:bodyPr/>
        <a:lstStyle/>
        <a:p>
          <a:endParaRPr lang="zh-CN" altLang="en-US"/>
        </a:p>
      </dgm:t>
    </dgm:pt>
    <dgm:pt modelId="{37F51FA6-71EA-9348-8857-7D43331165AD}" type="pres">
      <dgm:prSet presAssocID="{C754DFF0-5AEE-9A4C-9CE4-558C1EFE0632}" presName="Name0" presStyleCnt="0">
        <dgm:presLayoutVars>
          <dgm:chMax val="1"/>
          <dgm:dir/>
          <dgm:animLvl val="ctr"/>
          <dgm:resizeHandles val="exact"/>
        </dgm:presLayoutVars>
      </dgm:prSet>
      <dgm:spPr/>
    </dgm:pt>
    <dgm:pt modelId="{0C894B94-9026-A64F-9019-4B78E862DB76}" type="pres">
      <dgm:prSet presAssocID="{C1394F08-DBDE-2246-8E7B-E1BB6A50D264}" presName="centerShape" presStyleLbl="node0" presStyleIdx="0" presStyleCnt="1"/>
      <dgm:spPr/>
    </dgm:pt>
    <dgm:pt modelId="{1AFB4EE8-094B-D24E-B92B-01CED9138F0B}" type="pres">
      <dgm:prSet presAssocID="{0EDEE3F0-6072-3F41-B73D-BC1637E2F332}" presName="node" presStyleLbl="node1" presStyleIdx="0" presStyleCnt="4">
        <dgm:presLayoutVars>
          <dgm:bulletEnabled val="1"/>
        </dgm:presLayoutVars>
      </dgm:prSet>
      <dgm:spPr/>
    </dgm:pt>
    <dgm:pt modelId="{3D7F5CD8-56FB-EF4A-BE82-6BAC242A92AC}" type="pres">
      <dgm:prSet presAssocID="{0EDEE3F0-6072-3F41-B73D-BC1637E2F332}" presName="dummy" presStyleCnt="0"/>
      <dgm:spPr/>
    </dgm:pt>
    <dgm:pt modelId="{4D99312F-414E-2A44-9910-86A3C5E40A4D}" type="pres">
      <dgm:prSet presAssocID="{C3CC03B7-4135-9745-8047-437B21876DE1}" presName="sibTrans" presStyleLbl="sibTrans2D1" presStyleIdx="0" presStyleCnt="4"/>
      <dgm:spPr/>
    </dgm:pt>
    <dgm:pt modelId="{895CF3BB-EC2B-7E42-AC71-DAAA077C836D}" type="pres">
      <dgm:prSet presAssocID="{457633A8-FA0F-EF42-8A45-DB7685929525}" presName="node" presStyleLbl="node1" presStyleIdx="1" presStyleCnt="4">
        <dgm:presLayoutVars>
          <dgm:bulletEnabled val="1"/>
        </dgm:presLayoutVars>
      </dgm:prSet>
      <dgm:spPr/>
    </dgm:pt>
    <dgm:pt modelId="{A43BF1A9-C4C9-1D48-A7EA-851057D0D6EE}" type="pres">
      <dgm:prSet presAssocID="{457633A8-FA0F-EF42-8A45-DB7685929525}" presName="dummy" presStyleCnt="0"/>
      <dgm:spPr/>
    </dgm:pt>
    <dgm:pt modelId="{ACB671BC-7548-6548-9E9B-0A2CEEF6DC95}" type="pres">
      <dgm:prSet presAssocID="{78EB5F42-2A4A-BA46-A1BA-A366E72C3728}" presName="sibTrans" presStyleLbl="sibTrans2D1" presStyleIdx="1" presStyleCnt="4"/>
      <dgm:spPr/>
    </dgm:pt>
    <dgm:pt modelId="{7146A545-3612-0246-A455-765150BD116C}" type="pres">
      <dgm:prSet presAssocID="{07F163AE-308D-4E43-A935-F1657BB54233}" presName="node" presStyleLbl="node1" presStyleIdx="2" presStyleCnt="4">
        <dgm:presLayoutVars>
          <dgm:bulletEnabled val="1"/>
        </dgm:presLayoutVars>
      </dgm:prSet>
      <dgm:spPr/>
    </dgm:pt>
    <dgm:pt modelId="{BAE4763D-EB9B-1E4A-94D2-A95F1F1007F1}" type="pres">
      <dgm:prSet presAssocID="{07F163AE-308D-4E43-A935-F1657BB54233}" presName="dummy" presStyleCnt="0"/>
      <dgm:spPr/>
    </dgm:pt>
    <dgm:pt modelId="{80F5B65A-732B-5B4B-86FE-DB11C7DDEC0D}" type="pres">
      <dgm:prSet presAssocID="{4B59C916-F938-5541-B8B5-DA1D174D90D3}" presName="sibTrans" presStyleLbl="sibTrans2D1" presStyleIdx="2" presStyleCnt="4"/>
      <dgm:spPr/>
    </dgm:pt>
    <dgm:pt modelId="{9F8E6AE9-08F0-8B4D-86E3-FCFA5B0DEAA4}" type="pres">
      <dgm:prSet presAssocID="{38162CE3-8610-A440-BE8A-0DE8BE62332E}" presName="node" presStyleLbl="node1" presStyleIdx="3" presStyleCnt="4">
        <dgm:presLayoutVars>
          <dgm:bulletEnabled val="1"/>
        </dgm:presLayoutVars>
      </dgm:prSet>
      <dgm:spPr/>
    </dgm:pt>
    <dgm:pt modelId="{C0067AF8-1E1D-6A46-ABC7-035424B9C0E9}" type="pres">
      <dgm:prSet presAssocID="{38162CE3-8610-A440-BE8A-0DE8BE62332E}" presName="dummy" presStyleCnt="0"/>
      <dgm:spPr/>
    </dgm:pt>
    <dgm:pt modelId="{4884FA28-E535-1643-B287-535486BD9195}" type="pres">
      <dgm:prSet presAssocID="{E561264E-2EF0-0149-B01A-A3E6C1384EFD}" presName="sibTrans" presStyleLbl="sibTrans2D1" presStyleIdx="3" presStyleCnt="4"/>
      <dgm:spPr/>
    </dgm:pt>
  </dgm:ptLst>
  <dgm:cxnLst>
    <dgm:cxn modelId="{0CBE4702-AEAF-DE45-9F04-1355AB113571}" srcId="{C1394F08-DBDE-2246-8E7B-E1BB6A50D264}" destId="{457633A8-FA0F-EF42-8A45-DB7685929525}" srcOrd="1" destOrd="0" parTransId="{967F12CF-ED50-4947-88A3-886A3CE19F46}" sibTransId="{78EB5F42-2A4A-BA46-A1BA-A366E72C3728}"/>
    <dgm:cxn modelId="{60289A13-3392-674D-AF04-0251AFC5A921}" type="presOf" srcId="{4B59C916-F938-5541-B8B5-DA1D174D90D3}" destId="{80F5B65A-732B-5B4B-86FE-DB11C7DDEC0D}" srcOrd="0" destOrd="0" presId="urn:microsoft.com/office/officeart/2005/8/layout/radial6"/>
    <dgm:cxn modelId="{AA3FD551-6881-8B4D-8574-6B05AA5D4621}" type="presOf" srcId="{457633A8-FA0F-EF42-8A45-DB7685929525}" destId="{895CF3BB-EC2B-7E42-AC71-DAAA077C836D}" srcOrd="0" destOrd="0" presId="urn:microsoft.com/office/officeart/2005/8/layout/radial6"/>
    <dgm:cxn modelId="{902D3255-F676-9449-BFF9-C952B4295A52}" srcId="{C754DFF0-5AEE-9A4C-9CE4-558C1EFE0632}" destId="{C1394F08-DBDE-2246-8E7B-E1BB6A50D264}" srcOrd="0" destOrd="0" parTransId="{90187BDC-B10D-6F4C-96F3-60AFEFD528F6}" sibTransId="{76D27725-5829-3147-8951-14830291A84B}"/>
    <dgm:cxn modelId="{4A637C57-B0F2-7D48-89EF-0EAD4FD843DC}" type="presOf" srcId="{C1394F08-DBDE-2246-8E7B-E1BB6A50D264}" destId="{0C894B94-9026-A64F-9019-4B78E862DB76}" srcOrd="0" destOrd="0" presId="urn:microsoft.com/office/officeart/2005/8/layout/radial6"/>
    <dgm:cxn modelId="{4D6B2F5F-2D29-DA44-83B8-6C4E7193ED83}" type="presOf" srcId="{07F163AE-308D-4E43-A935-F1657BB54233}" destId="{7146A545-3612-0246-A455-765150BD116C}" srcOrd="0" destOrd="0" presId="urn:microsoft.com/office/officeart/2005/8/layout/radial6"/>
    <dgm:cxn modelId="{9EAFB566-CF63-0D42-AA2A-8AA706F36C32}" srcId="{C1394F08-DBDE-2246-8E7B-E1BB6A50D264}" destId="{07F163AE-308D-4E43-A935-F1657BB54233}" srcOrd="2" destOrd="0" parTransId="{8038D553-F94A-064D-AA45-00E4F6E9B2E1}" sibTransId="{4B59C916-F938-5541-B8B5-DA1D174D90D3}"/>
    <dgm:cxn modelId="{308BAE68-C4F0-E246-BFCE-425011618D4F}" srcId="{C1394F08-DBDE-2246-8E7B-E1BB6A50D264}" destId="{38162CE3-8610-A440-BE8A-0DE8BE62332E}" srcOrd="3" destOrd="0" parTransId="{89F346BC-FA64-8D4C-A77C-31F0EADB11C1}" sibTransId="{E561264E-2EF0-0149-B01A-A3E6C1384EFD}"/>
    <dgm:cxn modelId="{4644107E-736B-A84B-9CD5-E8DAA88A47DA}" type="presOf" srcId="{78EB5F42-2A4A-BA46-A1BA-A366E72C3728}" destId="{ACB671BC-7548-6548-9E9B-0A2CEEF6DC95}" srcOrd="0" destOrd="0" presId="urn:microsoft.com/office/officeart/2005/8/layout/radial6"/>
    <dgm:cxn modelId="{FE96DE7E-A0EF-F94D-B906-E41B94B40DDE}" srcId="{C1394F08-DBDE-2246-8E7B-E1BB6A50D264}" destId="{0EDEE3F0-6072-3F41-B73D-BC1637E2F332}" srcOrd="0" destOrd="0" parTransId="{7F41756D-1F00-4942-8683-031646E6167B}" sibTransId="{C3CC03B7-4135-9745-8047-437B21876DE1}"/>
    <dgm:cxn modelId="{CD40BA89-1B43-4A4A-90C0-595E3BB93561}" type="presOf" srcId="{0EDEE3F0-6072-3F41-B73D-BC1637E2F332}" destId="{1AFB4EE8-094B-D24E-B92B-01CED9138F0B}" srcOrd="0" destOrd="0" presId="urn:microsoft.com/office/officeart/2005/8/layout/radial6"/>
    <dgm:cxn modelId="{11906CBF-AD48-3A4F-991C-EAE486D9D24E}" type="presOf" srcId="{C754DFF0-5AEE-9A4C-9CE4-558C1EFE0632}" destId="{37F51FA6-71EA-9348-8857-7D43331165AD}" srcOrd="0" destOrd="0" presId="urn:microsoft.com/office/officeart/2005/8/layout/radial6"/>
    <dgm:cxn modelId="{3A247CEA-37EC-D543-B8A9-CDE29BAC30B1}" type="presOf" srcId="{38162CE3-8610-A440-BE8A-0DE8BE62332E}" destId="{9F8E6AE9-08F0-8B4D-86E3-FCFA5B0DEAA4}" srcOrd="0" destOrd="0" presId="urn:microsoft.com/office/officeart/2005/8/layout/radial6"/>
    <dgm:cxn modelId="{A75DE0F1-E809-6640-908E-C310B42F2E8A}" type="presOf" srcId="{C3CC03B7-4135-9745-8047-437B21876DE1}" destId="{4D99312F-414E-2A44-9910-86A3C5E40A4D}" srcOrd="0" destOrd="0" presId="urn:microsoft.com/office/officeart/2005/8/layout/radial6"/>
    <dgm:cxn modelId="{37AC79FE-1D93-3740-B0BF-9001158BABC3}" type="presOf" srcId="{E561264E-2EF0-0149-B01A-A3E6C1384EFD}" destId="{4884FA28-E535-1643-B287-535486BD9195}" srcOrd="0" destOrd="0" presId="urn:microsoft.com/office/officeart/2005/8/layout/radial6"/>
    <dgm:cxn modelId="{FF6C81C6-0F06-FB47-B555-2AA3DE4C71AB}" type="presParOf" srcId="{37F51FA6-71EA-9348-8857-7D43331165AD}" destId="{0C894B94-9026-A64F-9019-4B78E862DB76}" srcOrd="0" destOrd="0" presId="urn:microsoft.com/office/officeart/2005/8/layout/radial6"/>
    <dgm:cxn modelId="{F4C950A0-A9E6-9A4A-BBD2-211C890EEA6C}" type="presParOf" srcId="{37F51FA6-71EA-9348-8857-7D43331165AD}" destId="{1AFB4EE8-094B-D24E-B92B-01CED9138F0B}" srcOrd="1" destOrd="0" presId="urn:microsoft.com/office/officeart/2005/8/layout/radial6"/>
    <dgm:cxn modelId="{DFD2899E-73D6-8E4B-8AD1-42CD7286BF85}" type="presParOf" srcId="{37F51FA6-71EA-9348-8857-7D43331165AD}" destId="{3D7F5CD8-56FB-EF4A-BE82-6BAC242A92AC}" srcOrd="2" destOrd="0" presId="urn:microsoft.com/office/officeart/2005/8/layout/radial6"/>
    <dgm:cxn modelId="{D92C19B3-ACDC-C74E-ABA5-E473552E4CB8}" type="presParOf" srcId="{37F51FA6-71EA-9348-8857-7D43331165AD}" destId="{4D99312F-414E-2A44-9910-86A3C5E40A4D}" srcOrd="3" destOrd="0" presId="urn:microsoft.com/office/officeart/2005/8/layout/radial6"/>
    <dgm:cxn modelId="{75F74B41-9604-B742-BAB4-00774365200D}" type="presParOf" srcId="{37F51FA6-71EA-9348-8857-7D43331165AD}" destId="{895CF3BB-EC2B-7E42-AC71-DAAA077C836D}" srcOrd="4" destOrd="0" presId="urn:microsoft.com/office/officeart/2005/8/layout/radial6"/>
    <dgm:cxn modelId="{02C9BE66-4D21-3541-9B8C-D961921CD637}" type="presParOf" srcId="{37F51FA6-71EA-9348-8857-7D43331165AD}" destId="{A43BF1A9-C4C9-1D48-A7EA-851057D0D6EE}" srcOrd="5" destOrd="0" presId="urn:microsoft.com/office/officeart/2005/8/layout/radial6"/>
    <dgm:cxn modelId="{ECF0EDB7-0AC1-304E-9DA7-CE5DC6F6B4BB}" type="presParOf" srcId="{37F51FA6-71EA-9348-8857-7D43331165AD}" destId="{ACB671BC-7548-6548-9E9B-0A2CEEF6DC95}" srcOrd="6" destOrd="0" presId="urn:microsoft.com/office/officeart/2005/8/layout/radial6"/>
    <dgm:cxn modelId="{8FE81A47-1C8F-9E49-BE8E-B637D8B9B808}" type="presParOf" srcId="{37F51FA6-71EA-9348-8857-7D43331165AD}" destId="{7146A545-3612-0246-A455-765150BD116C}" srcOrd="7" destOrd="0" presId="urn:microsoft.com/office/officeart/2005/8/layout/radial6"/>
    <dgm:cxn modelId="{142415FB-57BE-1F4F-BAC7-19D4798E29DD}" type="presParOf" srcId="{37F51FA6-71EA-9348-8857-7D43331165AD}" destId="{BAE4763D-EB9B-1E4A-94D2-A95F1F1007F1}" srcOrd="8" destOrd="0" presId="urn:microsoft.com/office/officeart/2005/8/layout/radial6"/>
    <dgm:cxn modelId="{345B5156-558E-364C-8EE9-963208642423}" type="presParOf" srcId="{37F51FA6-71EA-9348-8857-7D43331165AD}" destId="{80F5B65A-732B-5B4B-86FE-DB11C7DDEC0D}" srcOrd="9" destOrd="0" presId="urn:microsoft.com/office/officeart/2005/8/layout/radial6"/>
    <dgm:cxn modelId="{848EA550-E978-B947-BED1-E762A7C031B4}" type="presParOf" srcId="{37F51FA6-71EA-9348-8857-7D43331165AD}" destId="{9F8E6AE9-08F0-8B4D-86E3-FCFA5B0DEAA4}" srcOrd="10" destOrd="0" presId="urn:microsoft.com/office/officeart/2005/8/layout/radial6"/>
    <dgm:cxn modelId="{23FE4789-8A5C-7048-B229-6AD19D8CCD67}" type="presParOf" srcId="{37F51FA6-71EA-9348-8857-7D43331165AD}" destId="{C0067AF8-1E1D-6A46-ABC7-035424B9C0E9}" srcOrd="11" destOrd="0" presId="urn:microsoft.com/office/officeart/2005/8/layout/radial6"/>
    <dgm:cxn modelId="{0456D50B-9AB2-E844-AA80-B6FD0B7497A9}" type="presParOf" srcId="{37F51FA6-71EA-9348-8857-7D43331165AD}" destId="{4884FA28-E535-1643-B287-535486BD9195}" srcOrd="12"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9D7BF96-BE9E-46E2-8D55-6E8BDDC32DAE}" type="doc">
      <dgm:prSet loTypeId="urn:microsoft.com/office/officeart/2005/8/layout/process3#1" loCatId="process" qsTypeId="urn:microsoft.com/office/officeart/2005/8/quickstyle/simple1#1" qsCatId="simple" csTypeId="urn:microsoft.com/office/officeart/2005/8/colors/colorful1#1" csCatId="accent1" phldr="1"/>
      <dgm:spPr/>
      <dgm:t>
        <a:bodyPr/>
        <a:lstStyle/>
        <a:p>
          <a:endParaRPr lang="zh-CN" altLang="en-US"/>
        </a:p>
      </dgm:t>
    </dgm:pt>
    <dgm:pt modelId="{AC6B50A2-A719-40F2-A025-D428F4ED7AF7}">
      <dgm:prSet phldrT="[文本]" phldr="0" custT="1"/>
      <dgm:spPr/>
      <dgm:t>
        <a:bodyPr vert="horz" wrap="square"/>
        <a:lstStyle/>
        <a:p>
          <a:pPr>
            <a:lnSpc>
              <a:spcPct val="100000"/>
            </a:lnSpc>
            <a:spcBef>
              <a:spcPct val="0"/>
            </a:spcBef>
            <a:spcAft>
              <a:spcPct val="35000"/>
            </a:spcAft>
          </a:pPr>
          <a:r>
            <a:rPr lang="zh-CN" altLang="en-US" sz="1400" dirty="0"/>
            <a:t>模型设计</a:t>
          </a:r>
        </a:p>
      </dgm:t>
    </dgm:pt>
    <dgm:pt modelId="{CA8D0332-16E7-482E-9342-B84A5B6AB1E4}" type="parTrans" cxnId="{722E2090-28A5-4B1D-AD44-46C8CA0AEB65}">
      <dgm:prSet/>
      <dgm:spPr/>
      <dgm:t>
        <a:bodyPr/>
        <a:lstStyle/>
        <a:p>
          <a:endParaRPr lang="zh-CN" altLang="en-US"/>
        </a:p>
      </dgm:t>
    </dgm:pt>
    <dgm:pt modelId="{90A52E01-7D27-4B54-9739-4258B1F7A655}" type="sibTrans" cxnId="{722E2090-28A5-4B1D-AD44-46C8CA0AEB65}">
      <dgm:prSet/>
      <dgm:spPr/>
      <dgm:t>
        <a:bodyPr/>
        <a:lstStyle/>
        <a:p>
          <a:endParaRPr lang="zh-CN" altLang="en-US"/>
        </a:p>
      </dgm:t>
    </dgm:pt>
    <dgm:pt modelId="{4063E92F-EF63-4941-A01A-382F576CE1C0}">
      <dgm:prSet phldrT="[文本]" phldr="0" custT="1"/>
      <dgm:spPr/>
      <dgm:t>
        <a:bodyPr vert="horz" wrap="square"/>
        <a:lstStyle/>
        <a:p>
          <a:pPr>
            <a:lnSpc>
              <a:spcPct val="100000"/>
            </a:lnSpc>
            <a:spcBef>
              <a:spcPct val="0"/>
            </a:spcBef>
            <a:spcAft>
              <a:spcPct val="35000"/>
            </a:spcAft>
          </a:pPr>
          <a:r>
            <a:rPr lang="zh-CN" altLang="en-US" sz="1400"/>
            <a:t>数据采集</a:t>
          </a:r>
        </a:p>
      </dgm:t>
    </dgm:pt>
    <dgm:pt modelId="{A5CA5D61-00C1-4E45-8F42-D1FDF0647EC5}" type="parTrans" cxnId="{FA9BFA64-1BA2-40D6-9D3F-D0B04A5B0488}">
      <dgm:prSet/>
      <dgm:spPr/>
      <dgm:t>
        <a:bodyPr/>
        <a:lstStyle/>
        <a:p>
          <a:endParaRPr lang="zh-CN" altLang="en-US"/>
        </a:p>
      </dgm:t>
    </dgm:pt>
    <dgm:pt modelId="{805FEA0E-556F-4342-BBA0-B0908DC92DA2}" type="sibTrans" cxnId="{FA9BFA64-1BA2-40D6-9D3F-D0B04A5B0488}">
      <dgm:prSet/>
      <dgm:spPr/>
      <dgm:t>
        <a:bodyPr/>
        <a:lstStyle/>
        <a:p>
          <a:endParaRPr lang="zh-CN" altLang="en-US"/>
        </a:p>
      </dgm:t>
    </dgm:pt>
    <dgm:pt modelId="{9F90E17E-D5B8-4493-81C7-6BA6A294E0F3}">
      <dgm:prSet phldrT="[文本]" phldr="0" custT="1"/>
      <dgm:spPr/>
      <dgm:t>
        <a:bodyPr vert="horz" wrap="square"/>
        <a:lstStyle/>
        <a:p>
          <a:pPr>
            <a:lnSpc>
              <a:spcPct val="100000"/>
            </a:lnSpc>
            <a:spcBef>
              <a:spcPct val="0"/>
            </a:spcBef>
            <a:spcAft>
              <a:spcPct val="15000"/>
            </a:spcAft>
          </a:pPr>
          <a:r>
            <a:rPr lang="zh-CN" altLang="en-US" sz="1200" dirty="0"/>
            <a:t>网络爬虫</a:t>
          </a:r>
        </a:p>
      </dgm:t>
    </dgm:pt>
    <dgm:pt modelId="{DA9881DA-8597-4D4C-984B-159444123D63}" type="parTrans" cxnId="{1B7B6C83-8A14-48A8-ABA0-4371D3ABA58D}">
      <dgm:prSet/>
      <dgm:spPr/>
      <dgm:t>
        <a:bodyPr/>
        <a:lstStyle/>
        <a:p>
          <a:endParaRPr lang="zh-CN" altLang="en-US"/>
        </a:p>
      </dgm:t>
    </dgm:pt>
    <dgm:pt modelId="{E43E321E-C2A1-4DAD-9F35-C04C232EC0A3}" type="sibTrans" cxnId="{1B7B6C83-8A14-48A8-ABA0-4371D3ABA58D}">
      <dgm:prSet/>
      <dgm:spPr/>
      <dgm:t>
        <a:bodyPr/>
        <a:lstStyle/>
        <a:p>
          <a:endParaRPr lang="zh-CN" altLang="en-US"/>
        </a:p>
      </dgm:t>
    </dgm:pt>
    <dgm:pt modelId="{DA359E87-7631-426F-9CCF-78DFD810E7EC}">
      <dgm:prSet phldr="0" custT="1"/>
      <dgm:spPr/>
      <dgm:t>
        <a:bodyPr vert="horz" wrap="square"/>
        <a:lstStyle/>
        <a:p>
          <a:pPr>
            <a:lnSpc>
              <a:spcPct val="100000"/>
            </a:lnSpc>
            <a:spcBef>
              <a:spcPct val="0"/>
            </a:spcBef>
            <a:spcAft>
              <a:spcPct val="15000"/>
            </a:spcAft>
          </a:pPr>
          <a:r>
            <a:rPr lang="zh-CN" altLang="en-US" sz="1200" dirty="0"/>
            <a:t>其他方式</a:t>
          </a:r>
        </a:p>
      </dgm:t>
    </dgm:pt>
    <dgm:pt modelId="{97E1DB08-0C8E-463A-B3A8-B959732086EE}" type="parTrans" cxnId="{49F5D228-EB52-4EA1-91F0-9C7A29F7E9A5}">
      <dgm:prSet/>
      <dgm:spPr/>
      <dgm:t>
        <a:bodyPr/>
        <a:lstStyle/>
        <a:p>
          <a:endParaRPr lang="zh-CN" altLang="en-US"/>
        </a:p>
      </dgm:t>
    </dgm:pt>
    <dgm:pt modelId="{B8688E3A-3191-4783-A2D3-C4008967949B}" type="sibTrans" cxnId="{49F5D228-EB52-4EA1-91F0-9C7A29F7E9A5}">
      <dgm:prSet/>
      <dgm:spPr/>
      <dgm:t>
        <a:bodyPr/>
        <a:lstStyle/>
        <a:p>
          <a:endParaRPr lang="zh-CN" altLang="en-US"/>
        </a:p>
      </dgm:t>
    </dgm:pt>
    <dgm:pt modelId="{F5C0FB64-5E4F-40F5-9C4C-5A3022E5911C}">
      <dgm:prSet phldr="0" custT="1"/>
      <dgm:spPr/>
      <dgm:t>
        <a:bodyPr vert="horz" wrap="square"/>
        <a:lstStyle/>
        <a:p>
          <a:pPr>
            <a:lnSpc>
              <a:spcPct val="100000"/>
            </a:lnSpc>
            <a:spcBef>
              <a:spcPct val="0"/>
            </a:spcBef>
            <a:spcAft>
              <a:spcPct val="15000"/>
            </a:spcAft>
          </a:pPr>
          <a:r>
            <a:rPr lang="zh-CN" altLang="en-US" sz="1200"/>
            <a:t>数据库采集</a:t>
          </a:r>
        </a:p>
      </dgm:t>
    </dgm:pt>
    <dgm:pt modelId="{0E37969A-AA72-43A9-A649-4B2BD9160A25}" type="parTrans" cxnId="{7FB68E61-D575-44B6-8699-CE4FCAEC80C0}">
      <dgm:prSet/>
      <dgm:spPr/>
      <dgm:t>
        <a:bodyPr/>
        <a:lstStyle/>
        <a:p>
          <a:endParaRPr lang="zh-CN" altLang="en-US"/>
        </a:p>
      </dgm:t>
    </dgm:pt>
    <dgm:pt modelId="{76A0E33F-4B44-4F18-932D-A6D50C3BFB9C}" type="sibTrans" cxnId="{7FB68E61-D575-44B6-8699-CE4FCAEC80C0}">
      <dgm:prSet/>
      <dgm:spPr/>
      <dgm:t>
        <a:bodyPr/>
        <a:lstStyle/>
        <a:p>
          <a:endParaRPr lang="zh-CN" altLang="en-US"/>
        </a:p>
      </dgm:t>
    </dgm:pt>
    <dgm:pt modelId="{17FA48D7-57D5-4407-BDCA-3A8744ACC348}">
      <dgm:prSet phldrT="[文本]" phldr="0" custT="1"/>
      <dgm:spPr/>
      <dgm:t>
        <a:bodyPr vert="horz" wrap="square"/>
        <a:lstStyle/>
        <a:p>
          <a:pPr>
            <a:lnSpc>
              <a:spcPct val="100000"/>
            </a:lnSpc>
            <a:spcBef>
              <a:spcPct val="0"/>
            </a:spcBef>
            <a:spcAft>
              <a:spcPct val="35000"/>
            </a:spcAft>
          </a:pPr>
          <a:r>
            <a:rPr lang="zh-CN" altLang="en-US" sz="1400"/>
            <a:t>知识提取</a:t>
          </a:r>
        </a:p>
      </dgm:t>
    </dgm:pt>
    <dgm:pt modelId="{2A089BA2-5E83-43ED-9D96-11C83CD15C65}" type="parTrans" cxnId="{79E68E81-1F7C-4A50-A926-94C3245208D1}">
      <dgm:prSet/>
      <dgm:spPr/>
      <dgm:t>
        <a:bodyPr/>
        <a:lstStyle/>
        <a:p>
          <a:endParaRPr lang="zh-CN" altLang="en-US"/>
        </a:p>
      </dgm:t>
    </dgm:pt>
    <dgm:pt modelId="{4383F0BC-0D83-48CE-B1F6-711566ABE98F}" type="sibTrans" cxnId="{79E68E81-1F7C-4A50-A926-94C3245208D1}">
      <dgm:prSet/>
      <dgm:spPr/>
      <dgm:t>
        <a:bodyPr/>
        <a:lstStyle/>
        <a:p>
          <a:endParaRPr lang="zh-CN" altLang="en-US"/>
        </a:p>
      </dgm:t>
    </dgm:pt>
    <dgm:pt modelId="{60A5E316-DBCD-46FA-A96F-5F85A99184D7}">
      <dgm:prSet phldrT="[文本]" phldr="0" custT="1"/>
      <dgm:spPr/>
      <dgm:t>
        <a:bodyPr vert="horz" wrap="square"/>
        <a:lstStyle/>
        <a:p>
          <a:pPr>
            <a:lnSpc>
              <a:spcPct val="100000"/>
            </a:lnSpc>
            <a:spcBef>
              <a:spcPct val="0"/>
            </a:spcBef>
            <a:spcAft>
              <a:spcPct val="15000"/>
            </a:spcAft>
          </a:pPr>
          <a:r>
            <a:rPr lang="zh-CN" altLang="en-US" sz="1200"/>
            <a:t>实体提取</a:t>
          </a:r>
        </a:p>
      </dgm:t>
    </dgm:pt>
    <dgm:pt modelId="{F0E5B90A-FF5C-4AA9-B7DF-2EDF2654CFB9}" type="parTrans" cxnId="{9206E606-6A35-4CF5-B2A3-938E4CFB2B4F}">
      <dgm:prSet/>
      <dgm:spPr/>
      <dgm:t>
        <a:bodyPr/>
        <a:lstStyle/>
        <a:p>
          <a:endParaRPr lang="zh-CN" altLang="en-US"/>
        </a:p>
      </dgm:t>
    </dgm:pt>
    <dgm:pt modelId="{B0B06B31-636B-447E-A647-C07BB9602269}" type="sibTrans" cxnId="{9206E606-6A35-4CF5-B2A3-938E4CFB2B4F}">
      <dgm:prSet/>
      <dgm:spPr/>
      <dgm:t>
        <a:bodyPr/>
        <a:lstStyle/>
        <a:p>
          <a:endParaRPr lang="zh-CN" altLang="en-US"/>
        </a:p>
      </dgm:t>
    </dgm:pt>
    <dgm:pt modelId="{CC364A33-0668-4982-9C59-F0295B4D863E}">
      <dgm:prSet phldr="0" custT="1"/>
      <dgm:spPr/>
      <dgm:t>
        <a:bodyPr vert="horz" wrap="square"/>
        <a:lstStyle/>
        <a:p>
          <a:pPr>
            <a:lnSpc>
              <a:spcPct val="100000"/>
            </a:lnSpc>
            <a:spcBef>
              <a:spcPct val="0"/>
            </a:spcBef>
            <a:spcAft>
              <a:spcPct val="15000"/>
            </a:spcAft>
          </a:pPr>
          <a:r>
            <a:rPr lang="zh-CN" altLang="en-US" sz="1200"/>
            <a:t>关系提取</a:t>
          </a:r>
        </a:p>
      </dgm:t>
    </dgm:pt>
    <dgm:pt modelId="{99DBFCD7-913C-4365-B490-C30543E8882B}" type="parTrans" cxnId="{75CD013D-C27D-4157-A00F-BEE8C27FC597}">
      <dgm:prSet/>
      <dgm:spPr/>
      <dgm:t>
        <a:bodyPr/>
        <a:lstStyle/>
        <a:p>
          <a:endParaRPr lang="zh-CN" altLang="en-US"/>
        </a:p>
      </dgm:t>
    </dgm:pt>
    <dgm:pt modelId="{468B89FA-556D-4F90-A2F2-78699BB86F50}" type="sibTrans" cxnId="{75CD013D-C27D-4157-A00F-BEE8C27FC597}">
      <dgm:prSet/>
      <dgm:spPr/>
      <dgm:t>
        <a:bodyPr/>
        <a:lstStyle/>
        <a:p>
          <a:endParaRPr lang="zh-CN" altLang="en-US"/>
        </a:p>
      </dgm:t>
    </dgm:pt>
    <dgm:pt modelId="{13B00CF8-7374-4487-BCBD-3817E68913F8}">
      <dgm:prSet phldr="0" custT="1"/>
      <dgm:spPr/>
      <dgm:t>
        <a:bodyPr vert="horz" wrap="square"/>
        <a:lstStyle/>
        <a:p>
          <a:pPr>
            <a:lnSpc>
              <a:spcPct val="100000"/>
            </a:lnSpc>
            <a:spcBef>
              <a:spcPct val="0"/>
            </a:spcBef>
            <a:spcAft>
              <a:spcPct val="15000"/>
            </a:spcAft>
          </a:pPr>
          <a:r>
            <a:rPr lang="zh-CN" altLang="en-US" sz="1200"/>
            <a:t>属性提取</a:t>
          </a:r>
        </a:p>
      </dgm:t>
    </dgm:pt>
    <dgm:pt modelId="{B5577FC4-F175-4E56-BAA8-F5588B866B7C}" type="parTrans" cxnId="{A96EF2F9-BA3E-4AEE-A0B0-EAEA7B83B03F}">
      <dgm:prSet/>
      <dgm:spPr/>
      <dgm:t>
        <a:bodyPr/>
        <a:lstStyle/>
        <a:p>
          <a:endParaRPr lang="zh-CN" altLang="en-US"/>
        </a:p>
      </dgm:t>
    </dgm:pt>
    <dgm:pt modelId="{96A4E944-FB13-4043-9919-34D1E9B95914}" type="sibTrans" cxnId="{A96EF2F9-BA3E-4AEE-A0B0-EAEA7B83B03F}">
      <dgm:prSet/>
      <dgm:spPr/>
      <dgm:t>
        <a:bodyPr/>
        <a:lstStyle/>
        <a:p>
          <a:endParaRPr lang="zh-CN" altLang="en-US"/>
        </a:p>
      </dgm:t>
    </dgm:pt>
    <dgm:pt modelId="{489489E6-185E-48BD-ACF0-9E964D04AFCC}">
      <dgm:prSet phldr="0" custT="1"/>
      <dgm:spPr/>
      <dgm:t>
        <a:bodyPr vert="horz" wrap="square"/>
        <a:lstStyle/>
        <a:p>
          <a:pPr>
            <a:lnSpc>
              <a:spcPct val="100000"/>
            </a:lnSpc>
            <a:spcBef>
              <a:spcPct val="0"/>
            </a:spcBef>
            <a:spcAft>
              <a:spcPct val="15000"/>
            </a:spcAft>
          </a:pPr>
          <a:endParaRPr lang="zh-CN" altLang="en-US" sz="1200"/>
        </a:p>
      </dgm:t>
    </dgm:pt>
    <dgm:pt modelId="{04B4DC46-E17E-41BC-B7C8-F572705FE525}" type="parTrans" cxnId="{83E33C4C-EB05-423A-9977-822D4B9FF0EC}">
      <dgm:prSet/>
      <dgm:spPr/>
      <dgm:t>
        <a:bodyPr/>
        <a:lstStyle/>
        <a:p>
          <a:endParaRPr lang="zh-CN" altLang="en-US"/>
        </a:p>
      </dgm:t>
    </dgm:pt>
    <dgm:pt modelId="{96D2FF7C-A867-4468-A2AB-A0EA5C9C06C3}" type="sibTrans" cxnId="{83E33C4C-EB05-423A-9977-822D4B9FF0EC}">
      <dgm:prSet/>
      <dgm:spPr/>
      <dgm:t>
        <a:bodyPr/>
        <a:lstStyle/>
        <a:p>
          <a:endParaRPr lang="zh-CN" altLang="en-US"/>
        </a:p>
      </dgm:t>
    </dgm:pt>
    <dgm:pt modelId="{C84FD259-4C2E-4A40-83E8-8D7CCDC71144}">
      <dgm:prSet phldr="0" custT="1"/>
      <dgm:spPr/>
      <dgm:t>
        <a:bodyPr vert="horz" wrap="square"/>
        <a:lstStyle/>
        <a:p>
          <a:pPr>
            <a:lnSpc>
              <a:spcPct val="100000"/>
            </a:lnSpc>
            <a:spcBef>
              <a:spcPct val="0"/>
            </a:spcBef>
            <a:spcAft>
              <a:spcPct val="35000"/>
            </a:spcAft>
          </a:pPr>
          <a:r>
            <a:rPr lang="zh-CN" sz="1400"/>
            <a:t>知识融合</a:t>
          </a:r>
        </a:p>
      </dgm:t>
    </dgm:pt>
    <dgm:pt modelId="{116F95DA-4742-4828-A164-64ADBF584879}" type="parTrans" cxnId="{802B4A88-0E09-49C0-A8FA-87E37A7609AC}">
      <dgm:prSet/>
      <dgm:spPr/>
      <dgm:t>
        <a:bodyPr/>
        <a:lstStyle/>
        <a:p>
          <a:endParaRPr lang="zh-CN" altLang="en-US"/>
        </a:p>
      </dgm:t>
    </dgm:pt>
    <dgm:pt modelId="{61DF09C9-905E-4D1E-978F-F99834F2B330}" type="sibTrans" cxnId="{802B4A88-0E09-49C0-A8FA-87E37A7609AC}">
      <dgm:prSet/>
      <dgm:spPr/>
      <dgm:t>
        <a:bodyPr/>
        <a:lstStyle/>
        <a:p>
          <a:endParaRPr lang="zh-CN" altLang="en-US"/>
        </a:p>
      </dgm:t>
    </dgm:pt>
    <dgm:pt modelId="{9B287AEE-632B-4529-935B-2D64AB9E5E1B}">
      <dgm:prSet phldr="0" custT="1"/>
      <dgm:spPr/>
      <dgm:t>
        <a:bodyPr vert="horz" wrap="square"/>
        <a:lstStyle/>
        <a:p>
          <a:pPr>
            <a:lnSpc>
              <a:spcPct val="100000"/>
            </a:lnSpc>
            <a:spcBef>
              <a:spcPct val="0"/>
            </a:spcBef>
            <a:spcAft>
              <a:spcPct val="15000"/>
            </a:spcAft>
          </a:pPr>
          <a:r>
            <a:rPr sz="1200" dirty="0" err="1"/>
            <a:t>实体对齐</a:t>
          </a:r>
          <a:endParaRPr sz="1200" dirty="0"/>
        </a:p>
      </dgm:t>
    </dgm:pt>
    <dgm:pt modelId="{0AB29E3F-5896-4026-84D1-3DFAB705236A}" type="parTrans" cxnId="{6DEB0DCA-49EA-4E75-87AE-0F936E8AC268}">
      <dgm:prSet/>
      <dgm:spPr/>
      <dgm:t>
        <a:bodyPr/>
        <a:lstStyle/>
        <a:p>
          <a:endParaRPr lang="zh-CN" altLang="en-US"/>
        </a:p>
      </dgm:t>
    </dgm:pt>
    <dgm:pt modelId="{F684D3E6-1013-4D6C-9124-2C273D568ACD}" type="sibTrans" cxnId="{6DEB0DCA-49EA-4E75-87AE-0F936E8AC268}">
      <dgm:prSet/>
      <dgm:spPr/>
      <dgm:t>
        <a:bodyPr/>
        <a:lstStyle/>
        <a:p>
          <a:endParaRPr lang="zh-CN" altLang="en-US"/>
        </a:p>
      </dgm:t>
    </dgm:pt>
    <dgm:pt modelId="{32F83AC2-DA5A-4AB1-960F-6A1F443C674B}">
      <dgm:prSet phldr="0" custT="1"/>
      <dgm:spPr/>
      <dgm:t>
        <a:bodyPr vert="horz" wrap="square"/>
        <a:lstStyle/>
        <a:p>
          <a:pPr>
            <a:lnSpc>
              <a:spcPct val="100000"/>
            </a:lnSpc>
            <a:spcBef>
              <a:spcPct val="0"/>
            </a:spcBef>
            <a:spcAft>
              <a:spcPct val="15000"/>
            </a:spcAft>
          </a:pPr>
          <a:r>
            <a:rPr sz="1200" dirty="0" err="1"/>
            <a:t>关系对齐</a:t>
          </a:r>
          <a:endParaRPr sz="1200" dirty="0"/>
        </a:p>
      </dgm:t>
    </dgm:pt>
    <dgm:pt modelId="{B0275F41-F855-46AA-B53D-AE4B5D161FAB}" type="parTrans" cxnId="{80AF9DEF-95E3-40C4-A94C-8D2B706C5DE3}">
      <dgm:prSet/>
      <dgm:spPr/>
      <dgm:t>
        <a:bodyPr/>
        <a:lstStyle/>
        <a:p>
          <a:endParaRPr lang="zh-CN" altLang="en-US"/>
        </a:p>
      </dgm:t>
    </dgm:pt>
    <dgm:pt modelId="{3076A819-8435-4263-AA87-B88181D1CD07}" type="sibTrans" cxnId="{80AF9DEF-95E3-40C4-A94C-8D2B706C5DE3}">
      <dgm:prSet/>
      <dgm:spPr/>
      <dgm:t>
        <a:bodyPr/>
        <a:lstStyle/>
        <a:p>
          <a:endParaRPr lang="zh-CN" altLang="en-US"/>
        </a:p>
      </dgm:t>
    </dgm:pt>
    <dgm:pt modelId="{A584BFC3-052D-44FA-B48D-6866F8D0FD40}">
      <dgm:prSet phldr="0" custT="1"/>
      <dgm:spPr/>
      <dgm:t>
        <a:bodyPr vert="horz" wrap="square"/>
        <a:lstStyle/>
        <a:p>
          <a:pPr>
            <a:lnSpc>
              <a:spcPct val="100000"/>
            </a:lnSpc>
            <a:spcBef>
              <a:spcPct val="0"/>
            </a:spcBef>
            <a:spcAft>
              <a:spcPct val="15000"/>
            </a:spcAft>
          </a:pPr>
          <a:r>
            <a:rPr sz="1200"/>
            <a:t>属性对齐</a:t>
          </a:r>
        </a:p>
      </dgm:t>
    </dgm:pt>
    <dgm:pt modelId="{D2A3EC64-EC8F-409A-9DAE-C49C39BD9567}" type="parTrans" cxnId="{FCD300A1-0665-421E-BD1C-1C0644D32D02}">
      <dgm:prSet/>
      <dgm:spPr/>
      <dgm:t>
        <a:bodyPr/>
        <a:lstStyle/>
        <a:p>
          <a:endParaRPr lang="zh-CN" altLang="en-US"/>
        </a:p>
      </dgm:t>
    </dgm:pt>
    <dgm:pt modelId="{6056B481-7146-4328-8E05-56B06CD03A3B}" type="sibTrans" cxnId="{FCD300A1-0665-421E-BD1C-1C0644D32D02}">
      <dgm:prSet/>
      <dgm:spPr/>
      <dgm:t>
        <a:bodyPr/>
        <a:lstStyle/>
        <a:p>
          <a:endParaRPr lang="zh-CN" altLang="en-US"/>
        </a:p>
      </dgm:t>
    </dgm:pt>
    <dgm:pt modelId="{E324ADEB-8B12-441F-8A99-74F10B9C8AAE}">
      <dgm:prSet phldr="0" custT="1"/>
      <dgm:spPr/>
      <dgm:t>
        <a:bodyPr vert="horz" wrap="square"/>
        <a:lstStyle/>
        <a:p>
          <a:pPr>
            <a:lnSpc>
              <a:spcPct val="100000"/>
            </a:lnSpc>
            <a:spcBef>
              <a:spcPct val="0"/>
            </a:spcBef>
            <a:spcAft>
              <a:spcPct val="15000"/>
            </a:spcAft>
          </a:pPr>
          <a:r>
            <a:rPr sz="1200" dirty="0" err="1"/>
            <a:t>冲突消解</a:t>
          </a:r>
          <a:endParaRPr sz="1200" dirty="0"/>
        </a:p>
      </dgm:t>
    </dgm:pt>
    <dgm:pt modelId="{2347E3A9-A6DD-47DC-B903-49CF30988818}" type="parTrans" cxnId="{D043368E-EF01-4980-AAD8-C72D578E5E9E}">
      <dgm:prSet/>
      <dgm:spPr/>
      <dgm:t>
        <a:bodyPr/>
        <a:lstStyle/>
        <a:p>
          <a:endParaRPr lang="zh-CN" altLang="en-US"/>
        </a:p>
      </dgm:t>
    </dgm:pt>
    <dgm:pt modelId="{71802B0C-0629-4AD3-9762-2685E51B371D}" type="sibTrans" cxnId="{D043368E-EF01-4980-AAD8-C72D578E5E9E}">
      <dgm:prSet/>
      <dgm:spPr/>
      <dgm:t>
        <a:bodyPr/>
        <a:lstStyle/>
        <a:p>
          <a:endParaRPr lang="zh-CN" altLang="en-US"/>
        </a:p>
      </dgm:t>
    </dgm:pt>
    <dgm:pt modelId="{08D09CF2-EF90-41E8-A447-F5CD13F3BF2B}">
      <dgm:prSet phldr="0" custT="1"/>
      <dgm:spPr/>
      <dgm:t>
        <a:bodyPr vert="horz" wrap="square"/>
        <a:lstStyle/>
        <a:p>
          <a:pPr>
            <a:lnSpc>
              <a:spcPct val="100000"/>
            </a:lnSpc>
            <a:spcBef>
              <a:spcPct val="0"/>
            </a:spcBef>
            <a:spcAft>
              <a:spcPct val="15000"/>
            </a:spcAft>
          </a:pPr>
          <a:r>
            <a:rPr sz="1200" dirty="0" err="1"/>
            <a:t>标准化</a:t>
          </a:r>
          <a:endParaRPr sz="1200" dirty="0"/>
        </a:p>
      </dgm:t>
    </dgm:pt>
    <dgm:pt modelId="{F96B8827-0774-46AF-B716-B31550A5F295}" type="parTrans" cxnId="{868AA035-A650-4450-B0A3-BC3A46B31AED}">
      <dgm:prSet/>
      <dgm:spPr/>
      <dgm:t>
        <a:bodyPr/>
        <a:lstStyle/>
        <a:p>
          <a:endParaRPr lang="zh-CN" altLang="en-US"/>
        </a:p>
      </dgm:t>
    </dgm:pt>
    <dgm:pt modelId="{A459C5ED-131B-465F-B620-290CE7E800D2}" type="sibTrans" cxnId="{868AA035-A650-4450-B0A3-BC3A46B31AED}">
      <dgm:prSet/>
      <dgm:spPr/>
      <dgm:t>
        <a:bodyPr/>
        <a:lstStyle/>
        <a:p>
          <a:endParaRPr lang="zh-CN" altLang="en-US"/>
        </a:p>
      </dgm:t>
    </dgm:pt>
    <dgm:pt modelId="{85237B96-ECE9-4630-8064-9320BC2DDFB7}">
      <dgm:prSet phldr="0" custT="1"/>
      <dgm:spPr/>
      <dgm:t>
        <a:bodyPr vert="horz" wrap="square"/>
        <a:lstStyle/>
        <a:p>
          <a:pPr>
            <a:lnSpc>
              <a:spcPct val="100000"/>
            </a:lnSpc>
            <a:spcBef>
              <a:spcPct val="0"/>
            </a:spcBef>
            <a:spcAft>
              <a:spcPct val="15000"/>
            </a:spcAft>
          </a:pPr>
          <a:r>
            <a:rPr sz="1200" dirty="0" err="1"/>
            <a:t>三元组数据生成</a:t>
          </a:r>
          <a:endParaRPr sz="1200" dirty="0"/>
        </a:p>
      </dgm:t>
    </dgm:pt>
    <dgm:pt modelId="{E6D5CA55-68F2-4439-BDDD-99EBA665A7BE}" type="parTrans" cxnId="{BA544D45-A357-49BB-9D3C-70FB587B794E}">
      <dgm:prSet/>
      <dgm:spPr/>
      <dgm:t>
        <a:bodyPr/>
        <a:lstStyle/>
        <a:p>
          <a:endParaRPr lang="zh-CN" altLang="en-US"/>
        </a:p>
      </dgm:t>
    </dgm:pt>
    <dgm:pt modelId="{06F44B43-90BB-4863-BC80-C8C5ED85E2EF}" type="sibTrans" cxnId="{BA544D45-A357-49BB-9D3C-70FB587B794E}">
      <dgm:prSet/>
      <dgm:spPr/>
      <dgm:t>
        <a:bodyPr/>
        <a:lstStyle/>
        <a:p>
          <a:endParaRPr lang="zh-CN" altLang="en-US"/>
        </a:p>
      </dgm:t>
    </dgm:pt>
    <dgm:pt modelId="{BDB96EEA-D99E-4C20-88C8-5A514845846B}">
      <dgm:prSet phldr="0" custT="1"/>
      <dgm:spPr/>
      <dgm:t>
        <a:bodyPr vert="horz" wrap="square"/>
        <a:lstStyle/>
        <a:p>
          <a:pPr>
            <a:lnSpc>
              <a:spcPct val="100000"/>
            </a:lnSpc>
            <a:spcBef>
              <a:spcPct val="0"/>
            </a:spcBef>
            <a:spcAft>
              <a:spcPct val="35000"/>
            </a:spcAft>
          </a:pPr>
          <a:r>
            <a:rPr lang="zh-CN" sz="1400"/>
            <a:t>知识管理</a:t>
          </a:r>
        </a:p>
      </dgm:t>
    </dgm:pt>
    <dgm:pt modelId="{20C74D46-2E70-4B50-9792-4C08600DB0D8}" type="parTrans" cxnId="{753BE70A-553D-4EF7-B250-082CA6E09750}">
      <dgm:prSet/>
      <dgm:spPr/>
      <dgm:t>
        <a:bodyPr/>
        <a:lstStyle/>
        <a:p>
          <a:endParaRPr lang="zh-CN" altLang="en-US"/>
        </a:p>
      </dgm:t>
    </dgm:pt>
    <dgm:pt modelId="{635934D2-991A-400E-8F41-A8EE3717730C}" type="sibTrans" cxnId="{753BE70A-553D-4EF7-B250-082CA6E09750}">
      <dgm:prSet/>
      <dgm:spPr/>
      <dgm:t>
        <a:bodyPr/>
        <a:lstStyle/>
        <a:p>
          <a:endParaRPr lang="zh-CN" altLang="en-US"/>
        </a:p>
      </dgm:t>
    </dgm:pt>
    <dgm:pt modelId="{9F1A3B2D-17FF-4F84-A129-1BD07E62B7AC}">
      <dgm:prSet phldr="0" custT="1"/>
      <dgm:spPr/>
      <dgm:t>
        <a:bodyPr vert="horz" wrap="square"/>
        <a:lstStyle/>
        <a:p>
          <a:pPr>
            <a:lnSpc>
              <a:spcPct val="100000"/>
            </a:lnSpc>
            <a:spcBef>
              <a:spcPct val="0"/>
            </a:spcBef>
            <a:spcAft>
              <a:spcPct val="15000"/>
            </a:spcAft>
          </a:pPr>
          <a:r>
            <a:rPr sz="1200"/>
            <a:t>构建图数据库</a:t>
          </a:r>
        </a:p>
      </dgm:t>
    </dgm:pt>
    <dgm:pt modelId="{549C1645-0CE2-4958-964B-D331BD933C45}" type="parTrans" cxnId="{E75064B9-5239-4CCA-8015-014736B7BB1D}">
      <dgm:prSet/>
      <dgm:spPr/>
      <dgm:t>
        <a:bodyPr/>
        <a:lstStyle/>
        <a:p>
          <a:endParaRPr lang="zh-CN" altLang="en-US"/>
        </a:p>
      </dgm:t>
    </dgm:pt>
    <dgm:pt modelId="{1EE84932-C4AD-4F1F-9730-716F667E17C9}" type="sibTrans" cxnId="{E75064B9-5239-4CCA-8015-014736B7BB1D}">
      <dgm:prSet/>
      <dgm:spPr/>
      <dgm:t>
        <a:bodyPr/>
        <a:lstStyle/>
        <a:p>
          <a:endParaRPr lang="zh-CN" altLang="en-US"/>
        </a:p>
      </dgm:t>
    </dgm:pt>
    <dgm:pt modelId="{CA083737-9EFC-430C-BDCE-80494AC69ACC}">
      <dgm:prSet phldr="0" custT="1"/>
      <dgm:spPr/>
      <dgm:t>
        <a:bodyPr vert="horz" wrap="square"/>
        <a:lstStyle/>
        <a:p>
          <a:pPr>
            <a:lnSpc>
              <a:spcPct val="100000"/>
            </a:lnSpc>
            <a:spcBef>
              <a:spcPct val="0"/>
            </a:spcBef>
            <a:spcAft>
              <a:spcPct val="15000"/>
            </a:spcAft>
          </a:pPr>
          <a:r>
            <a:rPr sz="1200"/>
            <a:t>纠错</a:t>
          </a:r>
        </a:p>
      </dgm:t>
    </dgm:pt>
    <dgm:pt modelId="{18CC7923-7161-4896-B0E9-CF90291FBAC8}" type="parTrans" cxnId="{CF883F88-9C20-418D-A37B-1E0553636729}">
      <dgm:prSet/>
      <dgm:spPr/>
      <dgm:t>
        <a:bodyPr/>
        <a:lstStyle/>
        <a:p>
          <a:endParaRPr lang="zh-CN" altLang="en-US"/>
        </a:p>
      </dgm:t>
    </dgm:pt>
    <dgm:pt modelId="{E3D1FF47-2078-4432-817D-84D371A36E79}" type="sibTrans" cxnId="{CF883F88-9C20-418D-A37B-1E0553636729}">
      <dgm:prSet/>
      <dgm:spPr/>
      <dgm:t>
        <a:bodyPr/>
        <a:lstStyle/>
        <a:p>
          <a:endParaRPr lang="zh-CN" altLang="en-US"/>
        </a:p>
      </dgm:t>
    </dgm:pt>
    <dgm:pt modelId="{D96822F7-51E1-4A2C-91AF-3B01B2EAF6EA}">
      <dgm:prSet phldr="0" custT="1"/>
      <dgm:spPr/>
      <dgm:t>
        <a:bodyPr vert="horz" wrap="square"/>
        <a:lstStyle/>
        <a:p>
          <a:pPr>
            <a:lnSpc>
              <a:spcPct val="100000"/>
            </a:lnSpc>
            <a:spcBef>
              <a:spcPct val="0"/>
            </a:spcBef>
            <a:spcAft>
              <a:spcPct val="15000"/>
            </a:spcAft>
          </a:pPr>
          <a:r>
            <a:rPr sz="1200"/>
            <a:t>补全</a:t>
          </a:r>
        </a:p>
      </dgm:t>
    </dgm:pt>
    <dgm:pt modelId="{12EFA874-2AAC-42C7-8396-424D9A313225}" type="parTrans" cxnId="{9BFFC3A8-D6AA-4FA9-8964-E35FDA10F846}">
      <dgm:prSet/>
      <dgm:spPr/>
      <dgm:t>
        <a:bodyPr/>
        <a:lstStyle/>
        <a:p>
          <a:endParaRPr lang="zh-CN" altLang="en-US"/>
        </a:p>
      </dgm:t>
    </dgm:pt>
    <dgm:pt modelId="{C6F267BC-0E9C-4FC6-8C10-58A8EFF885A3}" type="sibTrans" cxnId="{9BFFC3A8-D6AA-4FA9-8964-E35FDA10F846}">
      <dgm:prSet/>
      <dgm:spPr/>
      <dgm:t>
        <a:bodyPr/>
        <a:lstStyle/>
        <a:p>
          <a:endParaRPr lang="zh-CN" altLang="en-US"/>
        </a:p>
      </dgm:t>
    </dgm:pt>
    <dgm:pt modelId="{88A59E29-0FC0-4EBA-9DD0-1ADF9142DA7A}">
      <dgm:prSet phldr="0" custT="1"/>
      <dgm:spPr/>
      <dgm:t>
        <a:bodyPr vert="horz" wrap="square"/>
        <a:lstStyle/>
        <a:p>
          <a:pPr>
            <a:lnSpc>
              <a:spcPct val="100000"/>
            </a:lnSpc>
            <a:spcBef>
              <a:spcPct val="0"/>
            </a:spcBef>
            <a:spcAft>
              <a:spcPct val="15000"/>
            </a:spcAft>
          </a:pPr>
          <a:r>
            <a:rPr sz="1200" dirty="0" err="1"/>
            <a:t>更新</a:t>
          </a:r>
          <a:endParaRPr sz="1200" dirty="0"/>
        </a:p>
      </dgm:t>
    </dgm:pt>
    <dgm:pt modelId="{9282DC62-99FC-4950-9031-23CF9771CF8C}" type="parTrans" cxnId="{2FDD2559-F771-4930-906C-C230CFA09F90}">
      <dgm:prSet/>
      <dgm:spPr/>
      <dgm:t>
        <a:bodyPr/>
        <a:lstStyle/>
        <a:p>
          <a:endParaRPr lang="zh-CN" altLang="en-US"/>
        </a:p>
      </dgm:t>
    </dgm:pt>
    <dgm:pt modelId="{0EECA15B-E64C-488C-B5AC-72064D49AC17}" type="sibTrans" cxnId="{2FDD2559-F771-4930-906C-C230CFA09F90}">
      <dgm:prSet/>
      <dgm:spPr/>
      <dgm:t>
        <a:bodyPr/>
        <a:lstStyle/>
        <a:p>
          <a:endParaRPr lang="zh-CN" altLang="en-US"/>
        </a:p>
      </dgm:t>
    </dgm:pt>
    <dgm:pt modelId="{65F927D4-D7F1-4982-AC1F-B5F18269B929}">
      <dgm:prSet phldrT="[文本]" phldr="0" custT="1"/>
      <dgm:spPr/>
      <dgm:t>
        <a:bodyPr vert="horz" wrap="square"/>
        <a:lstStyle/>
        <a:p>
          <a:pPr>
            <a:lnSpc>
              <a:spcPct val="100000"/>
            </a:lnSpc>
            <a:spcBef>
              <a:spcPct val="0"/>
            </a:spcBef>
            <a:spcAft>
              <a:spcPct val="15000"/>
            </a:spcAft>
          </a:pPr>
          <a:r>
            <a:rPr lang="zh-CN" altLang="en-US" sz="1200" dirty="0"/>
            <a:t>基于医药说明的知识图谱模型设计</a:t>
          </a:r>
        </a:p>
      </dgm:t>
    </dgm:pt>
    <dgm:pt modelId="{05162CEF-0ED0-483E-A0C3-3EE6FC938A4C}" type="sibTrans" cxnId="{CC902846-8B23-4AA8-AF88-0FFC786C9E5A}">
      <dgm:prSet/>
      <dgm:spPr/>
      <dgm:t>
        <a:bodyPr/>
        <a:lstStyle/>
        <a:p>
          <a:endParaRPr lang="zh-CN" altLang="en-US"/>
        </a:p>
      </dgm:t>
    </dgm:pt>
    <dgm:pt modelId="{C9B16F22-83D1-4297-A902-69664AD8C3E2}" type="parTrans" cxnId="{CC902846-8B23-4AA8-AF88-0FFC786C9E5A}">
      <dgm:prSet/>
      <dgm:spPr/>
      <dgm:t>
        <a:bodyPr/>
        <a:lstStyle/>
        <a:p>
          <a:endParaRPr lang="zh-CN" altLang="en-US"/>
        </a:p>
      </dgm:t>
    </dgm:pt>
    <dgm:pt modelId="{08A8587D-F424-4AE3-A0A0-4830D0654178}">
      <dgm:prSet phldr="0" custT="1"/>
      <dgm:spPr/>
      <dgm:t>
        <a:bodyPr vert="horz" wrap="square"/>
        <a:lstStyle/>
        <a:p>
          <a:pPr>
            <a:lnSpc>
              <a:spcPct val="100000"/>
            </a:lnSpc>
            <a:spcBef>
              <a:spcPct val="0"/>
            </a:spcBef>
            <a:spcAft>
              <a:spcPct val="15000"/>
            </a:spcAft>
          </a:pPr>
          <a:r>
            <a:rPr lang="zh-CN" altLang="en-US" sz="1200" dirty="0"/>
            <a:t>基于诊疗信息的知识图谱模型设计</a:t>
          </a:r>
        </a:p>
      </dgm:t>
    </dgm:pt>
    <dgm:pt modelId="{AA966102-61FE-4CA5-9F27-1B85B7F0691F}" type="sibTrans" cxnId="{176F008D-28F8-410E-BEB4-51C71B0EE77D}">
      <dgm:prSet/>
      <dgm:spPr/>
      <dgm:t>
        <a:bodyPr/>
        <a:lstStyle/>
        <a:p>
          <a:endParaRPr lang="zh-CN" altLang="en-US"/>
        </a:p>
      </dgm:t>
    </dgm:pt>
    <dgm:pt modelId="{F2B08655-4D7D-4C24-9B2F-795D2F69A336}" type="parTrans" cxnId="{176F008D-28F8-410E-BEB4-51C71B0EE77D}">
      <dgm:prSet/>
      <dgm:spPr/>
      <dgm:t>
        <a:bodyPr/>
        <a:lstStyle/>
        <a:p>
          <a:endParaRPr lang="zh-CN" altLang="en-US"/>
        </a:p>
      </dgm:t>
    </dgm:pt>
    <dgm:pt modelId="{F3555292-3C89-4C4F-B4D0-0FA2ACFFACE8}" type="pres">
      <dgm:prSet presAssocID="{D9D7BF96-BE9E-46E2-8D55-6E8BDDC32DAE}" presName="linearFlow" presStyleCnt="0">
        <dgm:presLayoutVars>
          <dgm:dir/>
          <dgm:animLvl val="lvl"/>
          <dgm:resizeHandles val="exact"/>
        </dgm:presLayoutVars>
      </dgm:prSet>
      <dgm:spPr/>
    </dgm:pt>
    <dgm:pt modelId="{79D35C4A-2DDE-4255-A36A-ADCDCA47CC6C}" type="pres">
      <dgm:prSet presAssocID="{AC6B50A2-A719-40F2-A025-D428F4ED7AF7}" presName="composite" presStyleCnt="0"/>
      <dgm:spPr/>
    </dgm:pt>
    <dgm:pt modelId="{B86100E6-FA30-4C22-BB39-BB56D8302BB8}" type="pres">
      <dgm:prSet presAssocID="{AC6B50A2-A719-40F2-A025-D428F4ED7AF7}" presName="parTx" presStyleLbl="node1" presStyleIdx="0" presStyleCnt="5">
        <dgm:presLayoutVars>
          <dgm:chMax val="0"/>
          <dgm:chPref val="0"/>
          <dgm:bulletEnabled val="1"/>
        </dgm:presLayoutVars>
      </dgm:prSet>
      <dgm:spPr/>
    </dgm:pt>
    <dgm:pt modelId="{E74B0135-3D37-42AD-9C7C-5E6A5C184B2C}" type="pres">
      <dgm:prSet presAssocID="{AC6B50A2-A719-40F2-A025-D428F4ED7AF7}" presName="parSh" presStyleLbl="node1" presStyleIdx="0" presStyleCnt="5"/>
      <dgm:spPr/>
    </dgm:pt>
    <dgm:pt modelId="{001A35F5-21FE-42CC-AB17-5CF1D5339814}" type="pres">
      <dgm:prSet presAssocID="{AC6B50A2-A719-40F2-A025-D428F4ED7AF7}" presName="desTx" presStyleLbl="fgAcc1" presStyleIdx="0" presStyleCnt="5" custScaleY="98780">
        <dgm:presLayoutVars>
          <dgm:bulletEnabled val="1"/>
        </dgm:presLayoutVars>
      </dgm:prSet>
      <dgm:spPr/>
    </dgm:pt>
    <dgm:pt modelId="{B6B4705E-C06A-4375-BD9F-C3441DAF21BE}" type="pres">
      <dgm:prSet presAssocID="{90A52E01-7D27-4B54-9739-4258B1F7A655}" presName="sibTrans" presStyleLbl="sibTrans2D1" presStyleIdx="0" presStyleCnt="4"/>
      <dgm:spPr/>
    </dgm:pt>
    <dgm:pt modelId="{ED62B532-DB81-4F8C-8542-7A394D40EFE0}" type="pres">
      <dgm:prSet presAssocID="{90A52E01-7D27-4B54-9739-4258B1F7A655}" presName="connTx" presStyleLbl="sibTrans2D1" presStyleIdx="0" presStyleCnt="4"/>
      <dgm:spPr/>
    </dgm:pt>
    <dgm:pt modelId="{67D84011-3E5C-4961-AC6D-73EE4C0D9D9E}" type="pres">
      <dgm:prSet presAssocID="{4063E92F-EF63-4941-A01A-382F576CE1C0}" presName="composite" presStyleCnt="0"/>
      <dgm:spPr/>
    </dgm:pt>
    <dgm:pt modelId="{94A44E30-95D2-471A-A75E-32D090A8680F}" type="pres">
      <dgm:prSet presAssocID="{4063E92F-EF63-4941-A01A-382F576CE1C0}" presName="parTx" presStyleLbl="node1" presStyleIdx="0" presStyleCnt="5">
        <dgm:presLayoutVars>
          <dgm:chMax val="0"/>
          <dgm:chPref val="0"/>
          <dgm:bulletEnabled val="1"/>
        </dgm:presLayoutVars>
      </dgm:prSet>
      <dgm:spPr/>
    </dgm:pt>
    <dgm:pt modelId="{BC9164B6-8CF0-4879-A265-B22456BE4CF2}" type="pres">
      <dgm:prSet presAssocID="{4063E92F-EF63-4941-A01A-382F576CE1C0}" presName="parSh" presStyleLbl="node1" presStyleIdx="1" presStyleCnt="5"/>
      <dgm:spPr/>
    </dgm:pt>
    <dgm:pt modelId="{178AD051-CF63-4F1B-9A8E-BC50021CDB7D}" type="pres">
      <dgm:prSet presAssocID="{4063E92F-EF63-4941-A01A-382F576CE1C0}" presName="desTx" presStyleLbl="fgAcc1" presStyleIdx="1" presStyleCnt="5">
        <dgm:presLayoutVars>
          <dgm:bulletEnabled val="1"/>
        </dgm:presLayoutVars>
      </dgm:prSet>
      <dgm:spPr/>
    </dgm:pt>
    <dgm:pt modelId="{0399D8D5-1252-4D85-9101-B99A296595E1}" type="pres">
      <dgm:prSet presAssocID="{805FEA0E-556F-4342-BBA0-B0908DC92DA2}" presName="sibTrans" presStyleLbl="sibTrans2D1" presStyleIdx="1" presStyleCnt="4"/>
      <dgm:spPr/>
    </dgm:pt>
    <dgm:pt modelId="{BCFE3D79-E4D8-4EBE-AED5-0EB76B28E72B}" type="pres">
      <dgm:prSet presAssocID="{805FEA0E-556F-4342-BBA0-B0908DC92DA2}" presName="connTx" presStyleLbl="sibTrans2D1" presStyleIdx="1" presStyleCnt="4"/>
      <dgm:spPr/>
    </dgm:pt>
    <dgm:pt modelId="{6724A8C1-637F-4638-A7B5-5DD808170576}" type="pres">
      <dgm:prSet presAssocID="{17FA48D7-57D5-4407-BDCA-3A8744ACC348}" presName="composite" presStyleCnt="0"/>
      <dgm:spPr/>
    </dgm:pt>
    <dgm:pt modelId="{EC30A750-D082-471F-8BF1-F23E72F32805}" type="pres">
      <dgm:prSet presAssocID="{17FA48D7-57D5-4407-BDCA-3A8744ACC348}" presName="parTx" presStyleLbl="node1" presStyleIdx="1" presStyleCnt="5">
        <dgm:presLayoutVars>
          <dgm:chMax val="0"/>
          <dgm:chPref val="0"/>
          <dgm:bulletEnabled val="1"/>
        </dgm:presLayoutVars>
      </dgm:prSet>
      <dgm:spPr/>
    </dgm:pt>
    <dgm:pt modelId="{11B51A25-BC1E-4A01-8D9E-AE2F8BBE02A0}" type="pres">
      <dgm:prSet presAssocID="{17FA48D7-57D5-4407-BDCA-3A8744ACC348}" presName="parSh" presStyleLbl="node1" presStyleIdx="2" presStyleCnt="5"/>
      <dgm:spPr/>
    </dgm:pt>
    <dgm:pt modelId="{A049FDA1-9B71-4C54-9B2E-EB8FFCDFB2F4}" type="pres">
      <dgm:prSet presAssocID="{17FA48D7-57D5-4407-BDCA-3A8744ACC348}" presName="desTx" presStyleLbl="fgAcc1" presStyleIdx="2" presStyleCnt="5">
        <dgm:presLayoutVars>
          <dgm:bulletEnabled val="1"/>
        </dgm:presLayoutVars>
      </dgm:prSet>
      <dgm:spPr/>
    </dgm:pt>
    <dgm:pt modelId="{F8F5EFB3-914B-4B35-ABE9-D5FB0EFBEE69}" type="pres">
      <dgm:prSet presAssocID="{4383F0BC-0D83-48CE-B1F6-711566ABE98F}" presName="sibTrans" presStyleLbl="sibTrans2D1" presStyleIdx="2" presStyleCnt="4"/>
      <dgm:spPr/>
    </dgm:pt>
    <dgm:pt modelId="{364A957B-D8B0-4D8E-87D9-588EF2109EDA}" type="pres">
      <dgm:prSet presAssocID="{4383F0BC-0D83-48CE-B1F6-711566ABE98F}" presName="connTx" presStyleLbl="sibTrans2D1" presStyleIdx="2" presStyleCnt="4"/>
      <dgm:spPr/>
    </dgm:pt>
    <dgm:pt modelId="{AA432DEB-62BA-4442-8175-D9EF6B7586BA}" type="pres">
      <dgm:prSet presAssocID="{C84FD259-4C2E-4A40-83E8-8D7CCDC71144}" presName="composite" presStyleCnt="0"/>
      <dgm:spPr/>
    </dgm:pt>
    <dgm:pt modelId="{15F5987A-E224-4121-9FE9-802042DF59D5}" type="pres">
      <dgm:prSet presAssocID="{C84FD259-4C2E-4A40-83E8-8D7CCDC71144}" presName="parTx" presStyleLbl="node1" presStyleIdx="2" presStyleCnt="5">
        <dgm:presLayoutVars>
          <dgm:chMax val="0"/>
          <dgm:chPref val="0"/>
          <dgm:bulletEnabled val="1"/>
        </dgm:presLayoutVars>
      </dgm:prSet>
      <dgm:spPr/>
    </dgm:pt>
    <dgm:pt modelId="{03F75A77-DC35-4602-A341-CC2214368966}" type="pres">
      <dgm:prSet presAssocID="{C84FD259-4C2E-4A40-83E8-8D7CCDC71144}" presName="parSh" presStyleLbl="node1" presStyleIdx="3" presStyleCnt="5"/>
      <dgm:spPr/>
    </dgm:pt>
    <dgm:pt modelId="{A1080C33-CD46-4184-9D37-544ED06FE6F6}" type="pres">
      <dgm:prSet presAssocID="{C84FD259-4C2E-4A40-83E8-8D7CCDC71144}" presName="desTx" presStyleLbl="fgAcc1" presStyleIdx="3" presStyleCnt="5">
        <dgm:presLayoutVars>
          <dgm:bulletEnabled val="1"/>
        </dgm:presLayoutVars>
      </dgm:prSet>
      <dgm:spPr/>
    </dgm:pt>
    <dgm:pt modelId="{14934CC3-F00F-4A43-8102-56C09F9CA57F}" type="pres">
      <dgm:prSet presAssocID="{61DF09C9-905E-4D1E-978F-F99834F2B330}" presName="sibTrans" presStyleLbl="sibTrans2D1" presStyleIdx="3" presStyleCnt="4"/>
      <dgm:spPr/>
    </dgm:pt>
    <dgm:pt modelId="{FA74ADFE-498B-4C30-A825-39739FEA9BAB}" type="pres">
      <dgm:prSet presAssocID="{61DF09C9-905E-4D1E-978F-F99834F2B330}" presName="connTx" presStyleLbl="sibTrans2D1" presStyleIdx="3" presStyleCnt="4"/>
      <dgm:spPr/>
    </dgm:pt>
    <dgm:pt modelId="{A93DA21D-AF1E-40E1-95D0-C96479FCE911}" type="pres">
      <dgm:prSet presAssocID="{BDB96EEA-D99E-4C20-88C8-5A514845846B}" presName="composite" presStyleCnt="0"/>
      <dgm:spPr/>
    </dgm:pt>
    <dgm:pt modelId="{C5267146-63C8-4E5D-9A0E-9D88F823F2F8}" type="pres">
      <dgm:prSet presAssocID="{BDB96EEA-D99E-4C20-88C8-5A514845846B}" presName="parTx" presStyleLbl="node1" presStyleIdx="3" presStyleCnt="5">
        <dgm:presLayoutVars>
          <dgm:chMax val="0"/>
          <dgm:chPref val="0"/>
          <dgm:bulletEnabled val="1"/>
        </dgm:presLayoutVars>
      </dgm:prSet>
      <dgm:spPr/>
    </dgm:pt>
    <dgm:pt modelId="{499D3CAA-CD00-499A-B538-03134BD9082E}" type="pres">
      <dgm:prSet presAssocID="{BDB96EEA-D99E-4C20-88C8-5A514845846B}" presName="parSh" presStyleLbl="node1" presStyleIdx="4" presStyleCnt="5"/>
      <dgm:spPr/>
    </dgm:pt>
    <dgm:pt modelId="{72179931-CDC9-4DD0-9D86-D3A8D07B08BD}" type="pres">
      <dgm:prSet presAssocID="{BDB96EEA-D99E-4C20-88C8-5A514845846B}" presName="desTx" presStyleLbl="fgAcc1" presStyleIdx="4" presStyleCnt="5">
        <dgm:presLayoutVars>
          <dgm:bulletEnabled val="1"/>
        </dgm:presLayoutVars>
      </dgm:prSet>
      <dgm:spPr/>
    </dgm:pt>
  </dgm:ptLst>
  <dgm:cxnLst>
    <dgm:cxn modelId="{D8E33902-DEA5-43DB-B05F-97095C2EEF33}" type="presOf" srcId="{88A59E29-0FC0-4EBA-9DD0-1ADF9142DA7A}" destId="{72179931-CDC9-4DD0-9D86-D3A8D07B08BD}" srcOrd="0" destOrd="3" presId="urn:microsoft.com/office/officeart/2005/8/layout/process3#1"/>
    <dgm:cxn modelId="{1F0B8F06-6D04-43D7-9703-4435018F56E7}" type="presOf" srcId="{4383F0BC-0D83-48CE-B1F6-711566ABE98F}" destId="{364A957B-D8B0-4D8E-87D9-588EF2109EDA}" srcOrd="1" destOrd="0" presId="urn:microsoft.com/office/officeart/2005/8/layout/process3#1"/>
    <dgm:cxn modelId="{9206E606-6A35-4CF5-B2A3-938E4CFB2B4F}" srcId="{17FA48D7-57D5-4407-BDCA-3A8744ACC348}" destId="{60A5E316-DBCD-46FA-A96F-5F85A99184D7}" srcOrd="0" destOrd="0" parTransId="{F0E5B90A-FF5C-4AA9-B7DF-2EDF2654CFB9}" sibTransId="{B0B06B31-636B-447E-A647-C07BB9602269}"/>
    <dgm:cxn modelId="{17EB2B07-CB2F-4B45-8702-B2AC5F491C30}" type="presOf" srcId="{DA359E87-7631-426F-9CCF-78DFD810E7EC}" destId="{178AD051-CF63-4F1B-9A8E-BC50021CDB7D}" srcOrd="0" destOrd="1" presId="urn:microsoft.com/office/officeart/2005/8/layout/process3#1"/>
    <dgm:cxn modelId="{753BE70A-553D-4EF7-B250-082CA6E09750}" srcId="{D9D7BF96-BE9E-46E2-8D55-6E8BDDC32DAE}" destId="{BDB96EEA-D99E-4C20-88C8-5A514845846B}" srcOrd="4" destOrd="0" parTransId="{20C74D46-2E70-4B50-9792-4C08600DB0D8}" sibTransId="{635934D2-991A-400E-8F41-A8EE3717730C}"/>
    <dgm:cxn modelId="{D8BE7116-6508-4D9C-B401-9391F29FEB0C}" type="presOf" srcId="{BDB96EEA-D99E-4C20-88C8-5A514845846B}" destId="{499D3CAA-CD00-499A-B538-03134BD9082E}" srcOrd="0" destOrd="0" presId="urn:microsoft.com/office/officeart/2005/8/layout/process3#1"/>
    <dgm:cxn modelId="{A5C5B517-2C95-4A31-89B9-645F010FEC43}" type="presOf" srcId="{AC6B50A2-A719-40F2-A025-D428F4ED7AF7}" destId="{B86100E6-FA30-4C22-BB39-BB56D8302BB8}" srcOrd="1" destOrd="0" presId="urn:microsoft.com/office/officeart/2005/8/layout/process3#1"/>
    <dgm:cxn modelId="{FE88E923-543F-48CB-8F8A-1E92BC051434}" type="presOf" srcId="{C84FD259-4C2E-4A40-83E8-8D7CCDC71144}" destId="{15F5987A-E224-4121-9FE9-802042DF59D5}" srcOrd="1" destOrd="0" presId="urn:microsoft.com/office/officeart/2005/8/layout/process3#1"/>
    <dgm:cxn modelId="{49F5D228-EB52-4EA1-91F0-9C7A29F7E9A5}" srcId="{4063E92F-EF63-4941-A01A-382F576CE1C0}" destId="{DA359E87-7631-426F-9CCF-78DFD810E7EC}" srcOrd="1" destOrd="0" parTransId="{97E1DB08-0C8E-463A-B3A8-B959732086EE}" sibTransId="{B8688E3A-3191-4783-A2D3-C4008967949B}"/>
    <dgm:cxn modelId="{BF18102E-1DF7-4501-8772-528071752F20}" type="presOf" srcId="{E324ADEB-8B12-441F-8A99-74F10B9C8AAE}" destId="{A1080C33-CD46-4184-9D37-544ED06FE6F6}" srcOrd="0" destOrd="3" presId="urn:microsoft.com/office/officeart/2005/8/layout/process3#1"/>
    <dgm:cxn modelId="{C9CE2A2E-B5F2-418F-AF8D-881C9D7D55E8}" type="presOf" srcId="{CC364A33-0668-4982-9C59-F0295B4D863E}" destId="{A049FDA1-9B71-4C54-9B2E-EB8FFCDFB2F4}" srcOrd="0" destOrd="1" presId="urn:microsoft.com/office/officeart/2005/8/layout/process3#1"/>
    <dgm:cxn modelId="{868AA035-A650-4450-B0A3-BC3A46B31AED}" srcId="{C84FD259-4C2E-4A40-83E8-8D7CCDC71144}" destId="{08D09CF2-EF90-41E8-A447-F5CD13F3BF2B}" srcOrd="4" destOrd="0" parTransId="{F96B8827-0774-46AF-B716-B31550A5F295}" sibTransId="{A459C5ED-131B-465F-B620-290CE7E800D2}"/>
    <dgm:cxn modelId="{75CD013D-C27D-4157-A00F-BEE8C27FC597}" srcId="{17FA48D7-57D5-4407-BDCA-3A8744ACC348}" destId="{CC364A33-0668-4982-9C59-F0295B4D863E}" srcOrd="1" destOrd="0" parTransId="{99DBFCD7-913C-4365-B490-C30543E8882B}" sibTransId="{468B89FA-556D-4F90-A2F2-78699BB86F50}"/>
    <dgm:cxn modelId="{A61F8840-EE4E-4D95-AE95-75DC2E0C5031}" type="presOf" srcId="{4063E92F-EF63-4941-A01A-382F576CE1C0}" destId="{BC9164B6-8CF0-4879-A265-B22456BE4CF2}" srcOrd="0" destOrd="0" presId="urn:microsoft.com/office/officeart/2005/8/layout/process3#1"/>
    <dgm:cxn modelId="{BA544D45-A357-49BB-9D3C-70FB587B794E}" srcId="{C84FD259-4C2E-4A40-83E8-8D7CCDC71144}" destId="{85237B96-ECE9-4630-8064-9320BC2DDFB7}" srcOrd="5" destOrd="0" parTransId="{E6D5CA55-68F2-4439-BDDD-99EBA665A7BE}" sibTransId="{06F44B43-90BB-4863-BC80-C8C5ED85E2EF}"/>
    <dgm:cxn modelId="{CC902846-8B23-4AA8-AF88-0FFC786C9E5A}" srcId="{AC6B50A2-A719-40F2-A025-D428F4ED7AF7}" destId="{65F927D4-D7F1-4982-AC1F-B5F18269B929}" srcOrd="0" destOrd="0" parTransId="{C9B16F22-83D1-4297-A902-69664AD8C3E2}" sibTransId="{05162CEF-0ED0-483E-A0C3-3EE6FC938A4C}"/>
    <dgm:cxn modelId="{83E33C4C-EB05-423A-9977-822D4B9FF0EC}" srcId="{17FA48D7-57D5-4407-BDCA-3A8744ACC348}" destId="{489489E6-185E-48BD-ACF0-9E964D04AFCC}" srcOrd="3" destOrd="0" parTransId="{04B4DC46-E17E-41BC-B7C8-F572705FE525}" sibTransId="{96D2FF7C-A867-4468-A2AB-A0EA5C9C06C3}"/>
    <dgm:cxn modelId="{3BE0C84F-0142-4B4E-ACC1-60FAEED7A905}" type="presOf" srcId="{C84FD259-4C2E-4A40-83E8-8D7CCDC71144}" destId="{03F75A77-DC35-4602-A341-CC2214368966}" srcOrd="0" destOrd="0" presId="urn:microsoft.com/office/officeart/2005/8/layout/process3#1"/>
    <dgm:cxn modelId="{9B7E1053-0586-4A71-B8BB-1F3E4F032FBA}" type="presOf" srcId="{17FA48D7-57D5-4407-BDCA-3A8744ACC348}" destId="{11B51A25-BC1E-4A01-8D9E-AE2F8BBE02A0}" srcOrd="0" destOrd="0" presId="urn:microsoft.com/office/officeart/2005/8/layout/process3#1"/>
    <dgm:cxn modelId="{09BE8654-2359-4EB1-85C8-79BA3D6BA27D}" type="presOf" srcId="{90A52E01-7D27-4B54-9739-4258B1F7A655}" destId="{ED62B532-DB81-4F8C-8542-7A394D40EFE0}" srcOrd="1" destOrd="0" presId="urn:microsoft.com/office/officeart/2005/8/layout/process3#1"/>
    <dgm:cxn modelId="{D94BB857-FBA3-42A0-985F-4269808F94CE}" type="presOf" srcId="{805FEA0E-556F-4342-BBA0-B0908DC92DA2}" destId="{BCFE3D79-E4D8-4EBE-AED5-0EB76B28E72B}" srcOrd="1" destOrd="0" presId="urn:microsoft.com/office/officeart/2005/8/layout/process3#1"/>
    <dgm:cxn modelId="{2FDD2559-F771-4930-906C-C230CFA09F90}" srcId="{BDB96EEA-D99E-4C20-88C8-5A514845846B}" destId="{88A59E29-0FC0-4EBA-9DD0-1ADF9142DA7A}" srcOrd="3" destOrd="0" parTransId="{9282DC62-99FC-4950-9031-23CF9771CF8C}" sibTransId="{0EECA15B-E64C-488C-B5AC-72064D49AC17}"/>
    <dgm:cxn modelId="{558B395F-F14A-4E36-A53D-862EDC380AC1}" type="presOf" srcId="{13B00CF8-7374-4487-BCBD-3817E68913F8}" destId="{A049FDA1-9B71-4C54-9B2E-EB8FFCDFB2F4}" srcOrd="0" destOrd="2" presId="urn:microsoft.com/office/officeart/2005/8/layout/process3#1"/>
    <dgm:cxn modelId="{7FB68E61-D575-44B6-8699-CE4FCAEC80C0}" srcId="{DA359E87-7631-426F-9CCF-78DFD810E7EC}" destId="{F5C0FB64-5E4F-40F5-9C4C-5A3022E5911C}" srcOrd="0" destOrd="0" parTransId="{0E37969A-AA72-43A9-A649-4B2BD9160A25}" sibTransId="{76A0E33F-4B44-4F18-932D-A6D50C3BFB9C}"/>
    <dgm:cxn modelId="{AAFD6A63-4203-4511-94B0-126AFC3E121D}" type="presOf" srcId="{17FA48D7-57D5-4407-BDCA-3A8744ACC348}" destId="{EC30A750-D082-471F-8BF1-F23E72F32805}" srcOrd="1" destOrd="0" presId="urn:microsoft.com/office/officeart/2005/8/layout/process3#1"/>
    <dgm:cxn modelId="{FA9BFA64-1BA2-40D6-9D3F-D0B04A5B0488}" srcId="{D9D7BF96-BE9E-46E2-8D55-6E8BDDC32DAE}" destId="{4063E92F-EF63-4941-A01A-382F576CE1C0}" srcOrd="1" destOrd="0" parTransId="{A5CA5D61-00C1-4E45-8F42-D1FDF0647EC5}" sibTransId="{805FEA0E-556F-4342-BBA0-B0908DC92DA2}"/>
    <dgm:cxn modelId="{338B9968-4693-4F8A-A3EB-063E9016BEAD}" type="presOf" srcId="{08A8587D-F424-4AE3-A0A0-4830D0654178}" destId="{001A35F5-21FE-42CC-AB17-5CF1D5339814}" srcOrd="0" destOrd="1" presId="urn:microsoft.com/office/officeart/2005/8/layout/process3#1"/>
    <dgm:cxn modelId="{9B56EF71-4375-4E05-9B9D-26B9FE5314B5}" type="presOf" srcId="{4063E92F-EF63-4941-A01A-382F576CE1C0}" destId="{94A44E30-95D2-471A-A75E-32D090A8680F}" srcOrd="1" destOrd="0" presId="urn:microsoft.com/office/officeart/2005/8/layout/process3#1"/>
    <dgm:cxn modelId="{C4643A74-290E-4404-BAE9-29C47D14001B}" type="presOf" srcId="{F5C0FB64-5E4F-40F5-9C4C-5A3022E5911C}" destId="{178AD051-CF63-4F1B-9A8E-BC50021CDB7D}" srcOrd="0" destOrd="2" presId="urn:microsoft.com/office/officeart/2005/8/layout/process3#1"/>
    <dgm:cxn modelId="{92401A7B-4D3B-4D28-B937-38EA11ED3EED}" type="presOf" srcId="{D9D7BF96-BE9E-46E2-8D55-6E8BDDC32DAE}" destId="{F3555292-3C89-4C4F-B4D0-0FA2ACFFACE8}" srcOrd="0" destOrd="0" presId="urn:microsoft.com/office/officeart/2005/8/layout/process3#1"/>
    <dgm:cxn modelId="{79E68E81-1F7C-4A50-A926-94C3245208D1}" srcId="{D9D7BF96-BE9E-46E2-8D55-6E8BDDC32DAE}" destId="{17FA48D7-57D5-4407-BDCA-3A8744ACC348}" srcOrd="2" destOrd="0" parTransId="{2A089BA2-5E83-43ED-9D96-11C83CD15C65}" sibTransId="{4383F0BC-0D83-48CE-B1F6-711566ABE98F}"/>
    <dgm:cxn modelId="{44CCD481-3009-4521-9BB8-CF96732521AE}" type="presOf" srcId="{BDB96EEA-D99E-4C20-88C8-5A514845846B}" destId="{C5267146-63C8-4E5D-9A0E-9D88F823F2F8}" srcOrd="1" destOrd="0" presId="urn:microsoft.com/office/officeart/2005/8/layout/process3#1"/>
    <dgm:cxn modelId="{1B7B6C83-8A14-48A8-ABA0-4371D3ABA58D}" srcId="{4063E92F-EF63-4941-A01A-382F576CE1C0}" destId="{9F90E17E-D5B8-4493-81C7-6BA6A294E0F3}" srcOrd="0" destOrd="0" parTransId="{DA9881DA-8597-4D4C-984B-159444123D63}" sibTransId="{E43E321E-C2A1-4DAD-9F35-C04C232EC0A3}"/>
    <dgm:cxn modelId="{B509CB85-61E5-4818-A47A-43C34951A9DB}" type="presOf" srcId="{90A52E01-7D27-4B54-9739-4258B1F7A655}" destId="{B6B4705E-C06A-4375-BD9F-C3441DAF21BE}" srcOrd="0" destOrd="0" presId="urn:microsoft.com/office/officeart/2005/8/layout/process3#1"/>
    <dgm:cxn modelId="{CF883F88-9C20-418D-A37B-1E0553636729}" srcId="{BDB96EEA-D99E-4C20-88C8-5A514845846B}" destId="{CA083737-9EFC-430C-BDCE-80494AC69ACC}" srcOrd="1" destOrd="0" parTransId="{18CC7923-7161-4896-B0E9-CF90291FBAC8}" sibTransId="{E3D1FF47-2078-4432-817D-84D371A36E79}"/>
    <dgm:cxn modelId="{802B4A88-0E09-49C0-A8FA-87E37A7609AC}" srcId="{D9D7BF96-BE9E-46E2-8D55-6E8BDDC32DAE}" destId="{C84FD259-4C2E-4A40-83E8-8D7CCDC71144}" srcOrd="3" destOrd="0" parTransId="{116F95DA-4742-4828-A164-64ADBF584879}" sibTransId="{61DF09C9-905E-4D1E-978F-F99834F2B330}"/>
    <dgm:cxn modelId="{E2D56A8A-9ACC-4981-B1A8-7D6E525A6DB0}" type="presOf" srcId="{9F90E17E-D5B8-4493-81C7-6BA6A294E0F3}" destId="{178AD051-CF63-4F1B-9A8E-BC50021CDB7D}" srcOrd="0" destOrd="0" presId="urn:microsoft.com/office/officeart/2005/8/layout/process3#1"/>
    <dgm:cxn modelId="{176F008D-28F8-410E-BEB4-51C71B0EE77D}" srcId="{AC6B50A2-A719-40F2-A025-D428F4ED7AF7}" destId="{08A8587D-F424-4AE3-A0A0-4830D0654178}" srcOrd="1" destOrd="0" parTransId="{F2B08655-4D7D-4C24-9B2F-795D2F69A336}" sibTransId="{AA966102-61FE-4CA5-9F27-1B85B7F0691F}"/>
    <dgm:cxn modelId="{D043368E-EF01-4980-AAD8-C72D578E5E9E}" srcId="{C84FD259-4C2E-4A40-83E8-8D7CCDC71144}" destId="{E324ADEB-8B12-441F-8A99-74F10B9C8AAE}" srcOrd="3" destOrd="0" parTransId="{2347E3A9-A6DD-47DC-B903-49CF30988818}" sibTransId="{71802B0C-0629-4AD3-9762-2685E51B371D}"/>
    <dgm:cxn modelId="{722E2090-28A5-4B1D-AD44-46C8CA0AEB65}" srcId="{D9D7BF96-BE9E-46E2-8D55-6E8BDDC32DAE}" destId="{AC6B50A2-A719-40F2-A025-D428F4ED7AF7}" srcOrd="0" destOrd="0" parTransId="{CA8D0332-16E7-482E-9342-B84A5B6AB1E4}" sibTransId="{90A52E01-7D27-4B54-9739-4258B1F7A655}"/>
    <dgm:cxn modelId="{E8881092-EE22-4E26-97E2-62BC56BC441D}" type="presOf" srcId="{08D09CF2-EF90-41E8-A447-F5CD13F3BF2B}" destId="{A1080C33-CD46-4184-9D37-544ED06FE6F6}" srcOrd="0" destOrd="4" presId="urn:microsoft.com/office/officeart/2005/8/layout/process3#1"/>
    <dgm:cxn modelId="{BD6AD898-EAFC-4188-9958-352E373A150B}" type="presOf" srcId="{A584BFC3-052D-44FA-B48D-6866F8D0FD40}" destId="{A1080C33-CD46-4184-9D37-544ED06FE6F6}" srcOrd="0" destOrd="2" presId="urn:microsoft.com/office/officeart/2005/8/layout/process3#1"/>
    <dgm:cxn modelId="{FCD300A1-0665-421E-BD1C-1C0644D32D02}" srcId="{C84FD259-4C2E-4A40-83E8-8D7CCDC71144}" destId="{A584BFC3-052D-44FA-B48D-6866F8D0FD40}" srcOrd="2" destOrd="0" parTransId="{D2A3EC64-EC8F-409A-9DAE-C49C39BD9567}" sibTransId="{6056B481-7146-4328-8E05-56B06CD03A3B}"/>
    <dgm:cxn modelId="{F2641DA4-0BE0-4056-913E-43CAA97C72F0}" type="presOf" srcId="{32F83AC2-DA5A-4AB1-960F-6A1F443C674B}" destId="{A1080C33-CD46-4184-9D37-544ED06FE6F6}" srcOrd="0" destOrd="1" presId="urn:microsoft.com/office/officeart/2005/8/layout/process3#1"/>
    <dgm:cxn modelId="{5F48E9A5-1126-4796-9001-DC856CD73380}" type="presOf" srcId="{805FEA0E-556F-4342-BBA0-B0908DC92DA2}" destId="{0399D8D5-1252-4D85-9101-B99A296595E1}" srcOrd="0" destOrd="0" presId="urn:microsoft.com/office/officeart/2005/8/layout/process3#1"/>
    <dgm:cxn modelId="{9BFFC3A8-D6AA-4FA9-8964-E35FDA10F846}" srcId="{BDB96EEA-D99E-4C20-88C8-5A514845846B}" destId="{D96822F7-51E1-4A2C-91AF-3B01B2EAF6EA}" srcOrd="2" destOrd="0" parTransId="{12EFA874-2AAC-42C7-8396-424D9A313225}" sibTransId="{C6F267BC-0E9C-4FC6-8C10-58A8EFF885A3}"/>
    <dgm:cxn modelId="{59A33DAE-9220-44B0-82CE-3DA89E3C3678}" type="presOf" srcId="{85237B96-ECE9-4630-8064-9320BC2DDFB7}" destId="{A1080C33-CD46-4184-9D37-544ED06FE6F6}" srcOrd="0" destOrd="5" presId="urn:microsoft.com/office/officeart/2005/8/layout/process3#1"/>
    <dgm:cxn modelId="{8C4579B0-62C6-440F-ACD1-E98A9F54D33D}" type="presOf" srcId="{60A5E316-DBCD-46FA-A96F-5F85A99184D7}" destId="{A049FDA1-9B71-4C54-9B2E-EB8FFCDFB2F4}" srcOrd="0" destOrd="0" presId="urn:microsoft.com/office/officeart/2005/8/layout/process3#1"/>
    <dgm:cxn modelId="{E5874FB7-1984-4433-B942-F315B95E270D}" type="presOf" srcId="{61DF09C9-905E-4D1E-978F-F99834F2B330}" destId="{14934CC3-F00F-4A43-8102-56C09F9CA57F}" srcOrd="0" destOrd="0" presId="urn:microsoft.com/office/officeart/2005/8/layout/process3#1"/>
    <dgm:cxn modelId="{E75064B9-5239-4CCA-8015-014736B7BB1D}" srcId="{BDB96EEA-D99E-4C20-88C8-5A514845846B}" destId="{9F1A3B2D-17FF-4F84-A129-1BD07E62B7AC}" srcOrd="0" destOrd="0" parTransId="{549C1645-0CE2-4958-964B-D331BD933C45}" sibTransId="{1EE84932-C4AD-4F1F-9730-716F667E17C9}"/>
    <dgm:cxn modelId="{53E8EABC-9DFB-441E-A7F0-C4135A786929}" type="presOf" srcId="{CA083737-9EFC-430C-BDCE-80494AC69ACC}" destId="{72179931-CDC9-4DD0-9D86-D3A8D07B08BD}" srcOrd="0" destOrd="1" presId="urn:microsoft.com/office/officeart/2005/8/layout/process3#1"/>
    <dgm:cxn modelId="{44EA63C2-6AC7-48A5-AED0-7A0328824C29}" type="presOf" srcId="{AC6B50A2-A719-40F2-A025-D428F4ED7AF7}" destId="{E74B0135-3D37-42AD-9C7C-5E6A5C184B2C}" srcOrd="0" destOrd="0" presId="urn:microsoft.com/office/officeart/2005/8/layout/process3#1"/>
    <dgm:cxn modelId="{6DEB0DCA-49EA-4E75-87AE-0F936E8AC268}" srcId="{C84FD259-4C2E-4A40-83E8-8D7CCDC71144}" destId="{9B287AEE-632B-4529-935B-2D64AB9E5E1B}" srcOrd="0" destOrd="0" parTransId="{0AB29E3F-5896-4026-84D1-3DFAB705236A}" sibTransId="{F684D3E6-1013-4D6C-9124-2C273D568ACD}"/>
    <dgm:cxn modelId="{CC3FCFCC-622A-4BFE-8AC4-904A6069FA7A}" type="presOf" srcId="{489489E6-185E-48BD-ACF0-9E964D04AFCC}" destId="{A049FDA1-9B71-4C54-9B2E-EB8FFCDFB2F4}" srcOrd="0" destOrd="3" presId="urn:microsoft.com/office/officeart/2005/8/layout/process3#1"/>
    <dgm:cxn modelId="{55CD1FDA-F308-43BF-82A0-CE98BABF52F6}" type="presOf" srcId="{4383F0BC-0D83-48CE-B1F6-711566ABE98F}" destId="{F8F5EFB3-914B-4B35-ABE9-D5FB0EFBEE69}" srcOrd="0" destOrd="0" presId="urn:microsoft.com/office/officeart/2005/8/layout/process3#1"/>
    <dgm:cxn modelId="{2BAA80DE-0296-49F0-A0BE-EE84EC59EA69}" type="presOf" srcId="{9F1A3B2D-17FF-4F84-A129-1BD07E62B7AC}" destId="{72179931-CDC9-4DD0-9D86-D3A8D07B08BD}" srcOrd="0" destOrd="0" presId="urn:microsoft.com/office/officeart/2005/8/layout/process3#1"/>
    <dgm:cxn modelId="{A17784E7-A644-4323-986F-4DFBD6951197}" type="presOf" srcId="{61DF09C9-905E-4D1E-978F-F99834F2B330}" destId="{FA74ADFE-498B-4C30-A825-39739FEA9BAB}" srcOrd="1" destOrd="0" presId="urn:microsoft.com/office/officeart/2005/8/layout/process3#1"/>
    <dgm:cxn modelId="{80AF9DEF-95E3-40C4-A94C-8D2B706C5DE3}" srcId="{C84FD259-4C2E-4A40-83E8-8D7CCDC71144}" destId="{32F83AC2-DA5A-4AB1-960F-6A1F443C674B}" srcOrd="1" destOrd="0" parTransId="{B0275F41-F855-46AA-B53D-AE4B5D161FAB}" sibTransId="{3076A819-8435-4263-AA87-B88181D1CD07}"/>
    <dgm:cxn modelId="{7978B1F4-999D-4A2D-AB5D-5A8E3550DD05}" type="presOf" srcId="{D96822F7-51E1-4A2C-91AF-3B01B2EAF6EA}" destId="{72179931-CDC9-4DD0-9D86-D3A8D07B08BD}" srcOrd="0" destOrd="2" presId="urn:microsoft.com/office/officeart/2005/8/layout/process3#1"/>
    <dgm:cxn modelId="{F5B0E2F7-81E2-41E6-8FD6-D64154A55013}" type="presOf" srcId="{65F927D4-D7F1-4982-AC1F-B5F18269B929}" destId="{001A35F5-21FE-42CC-AB17-5CF1D5339814}" srcOrd="0" destOrd="0" presId="urn:microsoft.com/office/officeart/2005/8/layout/process3#1"/>
    <dgm:cxn modelId="{A96EF2F9-BA3E-4AEE-A0B0-EAEA7B83B03F}" srcId="{17FA48D7-57D5-4407-BDCA-3A8744ACC348}" destId="{13B00CF8-7374-4487-BCBD-3817E68913F8}" srcOrd="2" destOrd="0" parTransId="{B5577FC4-F175-4E56-BAA8-F5588B866B7C}" sibTransId="{96A4E944-FB13-4043-9919-34D1E9B95914}"/>
    <dgm:cxn modelId="{C90FDFFF-359E-49A6-8C61-7E9646D60939}" type="presOf" srcId="{9B287AEE-632B-4529-935B-2D64AB9E5E1B}" destId="{A1080C33-CD46-4184-9D37-544ED06FE6F6}" srcOrd="0" destOrd="0" presId="urn:microsoft.com/office/officeart/2005/8/layout/process3#1"/>
    <dgm:cxn modelId="{10644BC8-1963-4D0F-93C8-5BAE5B05FBD3}" type="presParOf" srcId="{F3555292-3C89-4C4F-B4D0-0FA2ACFFACE8}" destId="{79D35C4A-2DDE-4255-A36A-ADCDCA47CC6C}" srcOrd="0" destOrd="0" presId="urn:microsoft.com/office/officeart/2005/8/layout/process3#1"/>
    <dgm:cxn modelId="{323449A5-5F52-4FA8-AF18-ACF3E041DAF9}" type="presParOf" srcId="{79D35C4A-2DDE-4255-A36A-ADCDCA47CC6C}" destId="{B86100E6-FA30-4C22-BB39-BB56D8302BB8}" srcOrd="0" destOrd="0" presId="urn:microsoft.com/office/officeart/2005/8/layout/process3#1"/>
    <dgm:cxn modelId="{10492231-550A-4CA7-A8EC-6D0D799D7DCF}" type="presParOf" srcId="{79D35C4A-2DDE-4255-A36A-ADCDCA47CC6C}" destId="{E74B0135-3D37-42AD-9C7C-5E6A5C184B2C}" srcOrd="1" destOrd="0" presId="urn:microsoft.com/office/officeart/2005/8/layout/process3#1"/>
    <dgm:cxn modelId="{02112AF8-7A60-45B9-8151-8DBC68FD576B}" type="presParOf" srcId="{79D35C4A-2DDE-4255-A36A-ADCDCA47CC6C}" destId="{001A35F5-21FE-42CC-AB17-5CF1D5339814}" srcOrd="2" destOrd="0" presId="urn:microsoft.com/office/officeart/2005/8/layout/process3#1"/>
    <dgm:cxn modelId="{5C415666-A29F-4834-8040-E8FCFECB6F40}" type="presParOf" srcId="{F3555292-3C89-4C4F-B4D0-0FA2ACFFACE8}" destId="{B6B4705E-C06A-4375-BD9F-C3441DAF21BE}" srcOrd="1" destOrd="0" presId="urn:microsoft.com/office/officeart/2005/8/layout/process3#1"/>
    <dgm:cxn modelId="{7881565E-0B54-4807-9C27-C89F047498D6}" type="presParOf" srcId="{B6B4705E-C06A-4375-BD9F-C3441DAF21BE}" destId="{ED62B532-DB81-4F8C-8542-7A394D40EFE0}" srcOrd="0" destOrd="0" presId="urn:microsoft.com/office/officeart/2005/8/layout/process3#1"/>
    <dgm:cxn modelId="{66C48666-294B-452E-86AF-10735B99C7CB}" type="presParOf" srcId="{F3555292-3C89-4C4F-B4D0-0FA2ACFFACE8}" destId="{67D84011-3E5C-4961-AC6D-73EE4C0D9D9E}" srcOrd="2" destOrd="0" presId="urn:microsoft.com/office/officeart/2005/8/layout/process3#1"/>
    <dgm:cxn modelId="{363DB1DB-9953-4BAB-A1DC-51BF7856DC5A}" type="presParOf" srcId="{67D84011-3E5C-4961-AC6D-73EE4C0D9D9E}" destId="{94A44E30-95D2-471A-A75E-32D090A8680F}" srcOrd="0" destOrd="0" presId="urn:microsoft.com/office/officeart/2005/8/layout/process3#1"/>
    <dgm:cxn modelId="{FE8F8A81-4A8A-453C-A079-16CDCC1F5D50}" type="presParOf" srcId="{67D84011-3E5C-4961-AC6D-73EE4C0D9D9E}" destId="{BC9164B6-8CF0-4879-A265-B22456BE4CF2}" srcOrd="1" destOrd="0" presId="urn:microsoft.com/office/officeart/2005/8/layout/process3#1"/>
    <dgm:cxn modelId="{E42BFCD1-CFE8-46CB-895E-594FF8802558}" type="presParOf" srcId="{67D84011-3E5C-4961-AC6D-73EE4C0D9D9E}" destId="{178AD051-CF63-4F1B-9A8E-BC50021CDB7D}" srcOrd="2" destOrd="0" presId="urn:microsoft.com/office/officeart/2005/8/layout/process3#1"/>
    <dgm:cxn modelId="{DBF0FD29-BF74-4E8D-8BFA-D2494A85FF0C}" type="presParOf" srcId="{F3555292-3C89-4C4F-B4D0-0FA2ACFFACE8}" destId="{0399D8D5-1252-4D85-9101-B99A296595E1}" srcOrd="3" destOrd="0" presId="urn:microsoft.com/office/officeart/2005/8/layout/process3#1"/>
    <dgm:cxn modelId="{9F6F2A69-9CE4-4B63-A54C-5D550C290790}" type="presParOf" srcId="{0399D8D5-1252-4D85-9101-B99A296595E1}" destId="{BCFE3D79-E4D8-4EBE-AED5-0EB76B28E72B}" srcOrd="0" destOrd="0" presId="urn:microsoft.com/office/officeart/2005/8/layout/process3#1"/>
    <dgm:cxn modelId="{32FF80DC-D6C8-4F02-9722-FE6B835B2433}" type="presParOf" srcId="{F3555292-3C89-4C4F-B4D0-0FA2ACFFACE8}" destId="{6724A8C1-637F-4638-A7B5-5DD808170576}" srcOrd="4" destOrd="0" presId="urn:microsoft.com/office/officeart/2005/8/layout/process3#1"/>
    <dgm:cxn modelId="{E1933733-D071-4B7A-8C3E-E807C6ABC1FE}" type="presParOf" srcId="{6724A8C1-637F-4638-A7B5-5DD808170576}" destId="{EC30A750-D082-471F-8BF1-F23E72F32805}" srcOrd="0" destOrd="0" presId="urn:microsoft.com/office/officeart/2005/8/layout/process3#1"/>
    <dgm:cxn modelId="{988C97C7-FEA7-4780-B448-BF21839FA3E2}" type="presParOf" srcId="{6724A8C1-637F-4638-A7B5-5DD808170576}" destId="{11B51A25-BC1E-4A01-8D9E-AE2F8BBE02A0}" srcOrd="1" destOrd="0" presId="urn:microsoft.com/office/officeart/2005/8/layout/process3#1"/>
    <dgm:cxn modelId="{306B2177-C271-4DC5-A9EF-AE7EAF5F5FBD}" type="presParOf" srcId="{6724A8C1-637F-4638-A7B5-5DD808170576}" destId="{A049FDA1-9B71-4C54-9B2E-EB8FFCDFB2F4}" srcOrd="2" destOrd="0" presId="urn:microsoft.com/office/officeart/2005/8/layout/process3#1"/>
    <dgm:cxn modelId="{17C66137-FC67-4B4E-8CEC-A41AC28C18C4}" type="presParOf" srcId="{F3555292-3C89-4C4F-B4D0-0FA2ACFFACE8}" destId="{F8F5EFB3-914B-4B35-ABE9-D5FB0EFBEE69}" srcOrd="5" destOrd="0" presId="urn:microsoft.com/office/officeart/2005/8/layout/process3#1"/>
    <dgm:cxn modelId="{34AC901D-5CF2-4855-8B9B-286D916A63D0}" type="presParOf" srcId="{F8F5EFB3-914B-4B35-ABE9-D5FB0EFBEE69}" destId="{364A957B-D8B0-4D8E-87D9-588EF2109EDA}" srcOrd="0" destOrd="0" presId="urn:microsoft.com/office/officeart/2005/8/layout/process3#1"/>
    <dgm:cxn modelId="{9299149A-8B81-4D03-B185-C01E73712443}" type="presParOf" srcId="{F3555292-3C89-4C4F-B4D0-0FA2ACFFACE8}" destId="{AA432DEB-62BA-4442-8175-D9EF6B7586BA}" srcOrd="6" destOrd="0" presId="urn:microsoft.com/office/officeart/2005/8/layout/process3#1"/>
    <dgm:cxn modelId="{089F0081-AB81-46C6-9205-CCF262CCF610}" type="presParOf" srcId="{AA432DEB-62BA-4442-8175-D9EF6B7586BA}" destId="{15F5987A-E224-4121-9FE9-802042DF59D5}" srcOrd="0" destOrd="0" presId="urn:microsoft.com/office/officeart/2005/8/layout/process3#1"/>
    <dgm:cxn modelId="{49199917-92BF-4EA9-8F37-7845CEB77891}" type="presParOf" srcId="{AA432DEB-62BA-4442-8175-D9EF6B7586BA}" destId="{03F75A77-DC35-4602-A341-CC2214368966}" srcOrd="1" destOrd="0" presId="urn:microsoft.com/office/officeart/2005/8/layout/process3#1"/>
    <dgm:cxn modelId="{50D01605-FC33-4935-8B9E-7860C94AF5BB}" type="presParOf" srcId="{AA432DEB-62BA-4442-8175-D9EF6B7586BA}" destId="{A1080C33-CD46-4184-9D37-544ED06FE6F6}" srcOrd="2" destOrd="0" presId="urn:microsoft.com/office/officeart/2005/8/layout/process3#1"/>
    <dgm:cxn modelId="{068F42B9-EB81-4697-858F-F9F69A17A0C3}" type="presParOf" srcId="{F3555292-3C89-4C4F-B4D0-0FA2ACFFACE8}" destId="{14934CC3-F00F-4A43-8102-56C09F9CA57F}" srcOrd="7" destOrd="0" presId="urn:microsoft.com/office/officeart/2005/8/layout/process3#1"/>
    <dgm:cxn modelId="{7913F8FB-814E-4BE7-8328-4AC1FFB27ECE}" type="presParOf" srcId="{14934CC3-F00F-4A43-8102-56C09F9CA57F}" destId="{FA74ADFE-498B-4C30-A825-39739FEA9BAB}" srcOrd="0" destOrd="0" presId="urn:microsoft.com/office/officeart/2005/8/layout/process3#1"/>
    <dgm:cxn modelId="{1642912A-4D04-4E2B-9581-632A3CFD243C}" type="presParOf" srcId="{F3555292-3C89-4C4F-B4D0-0FA2ACFFACE8}" destId="{A93DA21D-AF1E-40E1-95D0-C96479FCE911}" srcOrd="8" destOrd="0" presId="urn:microsoft.com/office/officeart/2005/8/layout/process3#1"/>
    <dgm:cxn modelId="{0BCD0187-5F6D-4531-ABB8-3CADFB97F3E7}" type="presParOf" srcId="{A93DA21D-AF1E-40E1-95D0-C96479FCE911}" destId="{C5267146-63C8-4E5D-9A0E-9D88F823F2F8}" srcOrd="0" destOrd="0" presId="urn:microsoft.com/office/officeart/2005/8/layout/process3#1"/>
    <dgm:cxn modelId="{2F84FD14-1DA1-4894-A31D-2C90414B525D}" type="presParOf" srcId="{A93DA21D-AF1E-40E1-95D0-C96479FCE911}" destId="{499D3CAA-CD00-499A-B538-03134BD9082E}" srcOrd="1" destOrd="0" presId="urn:microsoft.com/office/officeart/2005/8/layout/process3#1"/>
    <dgm:cxn modelId="{19C63E46-5ECB-46DD-89A6-5FC7849FE30B}" type="presParOf" srcId="{A93DA21D-AF1E-40E1-95D0-C96479FCE911}" destId="{72179931-CDC9-4DD0-9D86-D3A8D07B08BD}" srcOrd="2" destOrd="0" presId="urn:microsoft.com/office/officeart/2005/8/layout/process3#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75601B5-013A-9549-A01B-80080CCA9409}" type="doc">
      <dgm:prSet loTypeId="urn:microsoft.com/office/officeart/2005/8/layout/process1" loCatId="" qsTypeId="urn:microsoft.com/office/officeart/2005/8/quickstyle/simple1#2" qsCatId="simple" csTypeId="urn:microsoft.com/office/officeart/2005/8/colors/accent1_2#1" csCatId="accent1" phldr="1"/>
      <dgm:spPr/>
    </dgm:pt>
    <dgm:pt modelId="{EC1D16AB-D162-0847-B92F-BD0CCC961CC1}">
      <dgm:prSet phldrT="[文本]"/>
      <dgm:spPr/>
      <dgm:t>
        <a:bodyPr/>
        <a:lstStyle/>
        <a:p>
          <a:r>
            <a:rPr lang="zh-CN" altLang="en-US" dirty="0"/>
            <a:t>患者问题库</a:t>
          </a:r>
        </a:p>
      </dgm:t>
    </dgm:pt>
    <dgm:pt modelId="{4A4D9148-EE79-D640-BE86-882C65E861F8}" type="parTrans" cxnId="{E2916937-7BFA-5D46-8CD7-624DDBCE79C4}">
      <dgm:prSet/>
      <dgm:spPr/>
      <dgm:t>
        <a:bodyPr/>
        <a:lstStyle/>
        <a:p>
          <a:endParaRPr lang="zh-CN" altLang="en-US"/>
        </a:p>
      </dgm:t>
    </dgm:pt>
    <dgm:pt modelId="{70713F42-4B5F-8D45-84B2-106F2AA63571}" type="sibTrans" cxnId="{E2916937-7BFA-5D46-8CD7-624DDBCE79C4}">
      <dgm:prSet/>
      <dgm:spPr/>
      <dgm:t>
        <a:bodyPr/>
        <a:lstStyle/>
        <a:p>
          <a:endParaRPr lang="zh-CN" altLang="en-US"/>
        </a:p>
      </dgm:t>
    </dgm:pt>
    <dgm:pt modelId="{669A6E52-5EC7-D347-9B5D-8DC91B1340E1}">
      <dgm:prSet phldrT="[文本]"/>
      <dgm:spPr/>
      <dgm:t>
        <a:bodyPr/>
        <a:lstStyle/>
        <a:p>
          <a:r>
            <a:rPr lang="zh-CN" altLang="en-US" dirty="0"/>
            <a:t>是否</a:t>
          </a:r>
          <a:r>
            <a:rPr lang="en-US" altLang="zh-CN" dirty="0"/>
            <a:t>FAQ</a:t>
          </a:r>
          <a:endParaRPr lang="zh-CN" altLang="en-US" dirty="0"/>
        </a:p>
      </dgm:t>
    </dgm:pt>
    <dgm:pt modelId="{59E08A04-F5FF-B441-A988-D581D99586D9}" type="parTrans" cxnId="{286D63C2-5A7C-2542-9F88-BF8EE81B544A}">
      <dgm:prSet/>
      <dgm:spPr/>
      <dgm:t>
        <a:bodyPr/>
        <a:lstStyle/>
        <a:p>
          <a:endParaRPr lang="zh-CN" altLang="en-US"/>
        </a:p>
      </dgm:t>
    </dgm:pt>
    <dgm:pt modelId="{6394B1C7-E251-4F48-8CF3-2CF1E9633610}" type="sibTrans" cxnId="{286D63C2-5A7C-2542-9F88-BF8EE81B544A}">
      <dgm:prSet/>
      <dgm:spPr/>
      <dgm:t>
        <a:bodyPr/>
        <a:lstStyle/>
        <a:p>
          <a:endParaRPr lang="zh-CN" altLang="en-US"/>
        </a:p>
      </dgm:t>
    </dgm:pt>
    <dgm:pt modelId="{A64F898A-8518-414D-B7CC-A5A1D12A6EE5}">
      <dgm:prSet phldrT="[文本]"/>
      <dgm:spPr/>
      <dgm:t>
        <a:bodyPr/>
        <a:lstStyle/>
        <a:p>
          <a:r>
            <a:rPr lang="zh-CN" altLang="en-US" dirty="0"/>
            <a:t>问题向量表示</a:t>
          </a:r>
        </a:p>
      </dgm:t>
    </dgm:pt>
    <dgm:pt modelId="{FB7E14C9-A3F2-924B-B567-456B3E495B5D}" type="parTrans" cxnId="{2DEBF161-ACB6-8E47-AAD0-D58342E2385E}">
      <dgm:prSet/>
      <dgm:spPr/>
      <dgm:t>
        <a:bodyPr/>
        <a:lstStyle/>
        <a:p>
          <a:endParaRPr lang="zh-CN" altLang="en-US"/>
        </a:p>
      </dgm:t>
    </dgm:pt>
    <dgm:pt modelId="{45A26E14-6799-994A-ACC8-66CE2BC2B6D5}" type="sibTrans" cxnId="{2DEBF161-ACB6-8E47-AAD0-D58342E2385E}">
      <dgm:prSet/>
      <dgm:spPr/>
      <dgm:t>
        <a:bodyPr/>
        <a:lstStyle/>
        <a:p>
          <a:endParaRPr lang="zh-CN" altLang="en-US"/>
        </a:p>
      </dgm:t>
    </dgm:pt>
    <dgm:pt modelId="{E8600B42-E753-3D4E-9038-6579DB6016EB}">
      <dgm:prSet/>
      <dgm:spPr/>
      <dgm:t>
        <a:bodyPr/>
        <a:lstStyle/>
        <a:p>
          <a:r>
            <a:rPr lang="zh-CN" altLang="en-US" dirty="0"/>
            <a:t>问题聚类</a:t>
          </a:r>
        </a:p>
      </dgm:t>
    </dgm:pt>
    <dgm:pt modelId="{54B1CAC2-2FF0-224E-BEFC-FCF64CBA8379}" type="parTrans" cxnId="{A7406D48-3C6A-F540-A461-4766DC94FA10}">
      <dgm:prSet/>
      <dgm:spPr/>
      <dgm:t>
        <a:bodyPr/>
        <a:lstStyle/>
        <a:p>
          <a:endParaRPr lang="zh-CN" altLang="en-US"/>
        </a:p>
      </dgm:t>
    </dgm:pt>
    <dgm:pt modelId="{B15A4B34-0A60-B24B-84F3-8BF185A54703}" type="sibTrans" cxnId="{A7406D48-3C6A-F540-A461-4766DC94FA10}">
      <dgm:prSet/>
      <dgm:spPr/>
      <dgm:t>
        <a:bodyPr/>
        <a:lstStyle/>
        <a:p>
          <a:endParaRPr lang="zh-CN" altLang="en-US"/>
        </a:p>
      </dgm:t>
    </dgm:pt>
    <dgm:pt modelId="{7E4BB032-069D-F749-B946-0C758C1E4A25}">
      <dgm:prSet/>
      <dgm:spPr/>
      <dgm:t>
        <a:bodyPr/>
        <a:lstStyle/>
        <a:p>
          <a:r>
            <a:rPr lang="en-US" altLang="zh-CN" dirty="0"/>
            <a:t>FAQ</a:t>
          </a:r>
          <a:r>
            <a:rPr lang="zh-CN" altLang="en-US" dirty="0"/>
            <a:t>挑选</a:t>
          </a:r>
        </a:p>
      </dgm:t>
    </dgm:pt>
    <dgm:pt modelId="{07A1FD66-51C8-9047-B4BC-1E6C17DD9A3B}" type="parTrans" cxnId="{F770BAAB-5407-B742-A527-9D64F7D8A604}">
      <dgm:prSet/>
      <dgm:spPr/>
      <dgm:t>
        <a:bodyPr/>
        <a:lstStyle/>
        <a:p>
          <a:endParaRPr lang="zh-CN" altLang="en-US"/>
        </a:p>
      </dgm:t>
    </dgm:pt>
    <dgm:pt modelId="{ABF85C68-0151-9246-9166-E71BCEE32561}" type="sibTrans" cxnId="{F770BAAB-5407-B742-A527-9D64F7D8A604}">
      <dgm:prSet/>
      <dgm:spPr/>
      <dgm:t>
        <a:bodyPr/>
        <a:lstStyle/>
        <a:p>
          <a:endParaRPr lang="zh-CN" altLang="en-US"/>
        </a:p>
      </dgm:t>
    </dgm:pt>
    <dgm:pt modelId="{E8EC4A84-1664-8B41-9027-EA48858F0004}">
      <dgm:prSet/>
      <dgm:spPr/>
      <dgm:t>
        <a:bodyPr/>
        <a:lstStyle/>
        <a:p>
          <a:r>
            <a:rPr lang="zh-CN" altLang="en-US" dirty="0"/>
            <a:t>检索模型</a:t>
          </a:r>
        </a:p>
      </dgm:t>
    </dgm:pt>
    <dgm:pt modelId="{61F3BD85-13B5-1949-BD9F-ABDCF67CF711}" type="parTrans" cxnId="{79C658D7-E156-4848-AC55-FBC502A11E43}">
      <dgm:prSet/>
      <dgm:spPr/>
      <dgm:t>
        <a:bodyPr/>
        <a:lstStyle/>
        <a:p>
          <a:endParaRPr lang="zh-CN" altLang="en-US"/>
        </a:p>
      </dgm:t>
    </dgm:pt>
    <dgm:pt modelId="{9950880B-6112-EB4C-99FE-3416FC996F4E}" type="sibTrans" cxnId="{79C658D7-E156-4848-AC55-FBC502A11E43}">
      <dgm:prSet/>
      <dgm:spPr/>
      <dgm:t>
        <a:bodyPr/>
        <a:lstStyle/>
        <a:p>
          <a:endParaRPr lang="zh-CN" altLang="en-US"/>
        </a:p>
      </dgm:t>
    </dgm:pt>
    <dgm:pt modelId="{6550F503-3BCA-F14C-85D2-319A0B67C948}">
      <dgm:prSet/>
      <dgm:spPr/>
      <dgm:t>
        <a:bodyPr/>
        <a:lstStyle/>
        <a:p>
          <a:r>
            <a:rPr lang="zh-CN" altLang="en-US" dirty="0"/>
            <a:t>语义匹配</a:t>
          </a:r>
        </a:p>
      </dgm:t>
    </dgm:pt>
    <dgm:pt modelId="{C43A411C-5B29-5B41-912F-4C2D51928F62}" type="parTrans" cxnId="{D12A3EEB-2F7F-D347-9E09-1D47CC127807}">
      <dgm:prSet/>
      <dgm:spPr/>
      <dgm:t>
        <a:bodyPr/>
        <a:lstStyle/>
        <a:p>
          <a:endParaRPr lang="zh-CN" altLang="en-US"/>
        </a:p>
      </dgm:t>
    </dgm:pt>
    <dgm:pt modelId="{383E4381-BDDF-344D-9E2C-714CBFE06529}" type="sibTrans" cxnId="{D12A3EEB-2F7F-D347-9E09-1D47CC127807}">
      <dgm:prSet/>
      <dgm:spPr/>
      <dgm:t>
        <a:bodyPr/>
        <a:lstStyle/>
        <a:p>
          <a:endParaRPr lang="zh-CN" altLang="en-US"/>
        </a:p>
      </dgm:t>
    </dgm:pt>
    <dgm:pt modelId="{88FEFB84-49EC-0A4E-B3AD-C98E0560D3BA}">
      <dgm:prSet/>
      <dgm:spPr/>
      <dgm:t>
        <a:bodyPr/>
        <a:lstStyle/>
        <a:p>
          <a:r>
            <a:rPr lang="zh-CN" altLang="en-US" dirty="0"/>
            <a:t>训练集生成</a:t>
          </a:r>
        </a:p>
      </dgm:t>
    </dgm:pt>
    <dgm:pt modelId="{EBC45D49-54BC-D845-AD24-187584B4A53F}" type="parTrans" cxnId="{D66433BA-2128-2644-B334-C2684F6E6124}">
      <dgm:prSet/>
      <dgm:spPr/>
      <dgm:t>
        <a:bodyPr/>
        <a:lstStyle/>
        <a:p>
          <a:endParaRPr lang="zh-CN" altLang="en-US"/>
        </a:p>
      </dgm:t>
    </dgm:pt>
    <dgm:pt modelId="{594663B0-84A7-C448-BA49-9110801EE436}" type="sibTrans" cxnId="{D66433BA-2128-2644-B334-C2684F6E6124}">
      <dgm:prSet/>
      <dgm:spPr/>
      <dgm:t>
        <a:bodyPr/>
        <a:lstStyle/>
        <a:p>
          <a:endParaRPr lang="zh-CN" altLang="en-US"/>
        </a:p>
      </dgm:t>
    </dgm:pt>
    <dgm:pt modelId="{E48D50D4-23A6-3742-B5A9-D08705A5E27F}" type="pres">
      <dgm:prSet presAssocID="{675601B5-013A-9549-A01B-80080CCA9409}" presName="Name0" presStyleCnt="0">
        <dgm:presLayoutVars>
          <dgm:dir/>
          <dgm:resizeHandles val="exact"/>
        </dgm:presLayoutVars>
      </dgm:prSet>
      <dgm:spPr/>
    </dgm:pt>
    <dgm:pt modelId="{BCE61157-78BA-644A-8EA4-04E2A25EAB8A}" type="pres">
      <dgm:prSet presAssocID="{EC1D16AB-D162-0847-B92F-BD0CCC961CC1}" presName="node" presStyleLbl="node1" presStyleIdx="0" presStyleCnt="8">
        <dgm:presLayoutVars>
          <dgm:bulletEnabled val="1"/>
        </dgm:presLayoutVars>
      </dgm:prSet>
      <dgm:spPr/>
    </dgm:pt>
    <dgm:pt modelId="{1BA2EE34-DF4B-374F-B18D-1AF986EC0F4D}" type="pres">
      <dgm:prSet presAssocID="{70713F42-4B5F-8D45-84B2-106F2AA63571}" presName="sibTrans" presStyleLbl="sibTrans2D1" presStyleIdx="0" presStyleCnt="7"/>
      <dgm:spPr/>
    </dgm:pt>
    <dgm:pt modelId="{339C6DF7-6AB9-D240-921C-319AA2EE02FA}" type="pres">
      <dgm:prSet presAssocID="{70713F42-4B5F-8D45-84B2-106F2AA63571}" presName="connectorText" presStyleLbl="sibTrans2D1" presStyleIdx="0" presStyleCnt="7"/>
      <dgm:spPr/>
    </dgm:pt>
    <dgm:pt modelId="{E1E18CDA-6262-5D4D-98EE-00C9C6DA9FDC}" type="pres">
      <dgm:prSet presAssocID="{669A6E52-5EC7-D347-9B5D-8DC91B1340E1}" presName="node" presStyleLbl="node1" presStyleIdx="1" presStyleCnt="8">
        <dgm:presLayoutVars>
          <dgm:bulletEnabled val="1"/>
        </dgm:presLayoutVars>
      </dgm:prSet>
      <dgm:spPr/>
    </dgm:pt>
    <dgm:pt modelId="{03C80F88-6113-F24C-A952-CDC5D4888F1F}" type="pres">
      <dgm:prSet presAssocID="{6394B1C7-E251-4F48-8CF3-2CF1E9633610}" presName="sibTrans" presStyleLbl="sibTrans2D1" presStyleIdx="1" presStyleCnt="7"/>
      <dgm:spPr/>
    </dgm:pt>
    <dgm:pt modelId="{694C33B2-83E5-8E42-A1A1-CA541D73B930}" type="pres">
      <dgm:prSet presAssocID="{6394B1C7-E251-4F48-8CF3-2CF1E9633610}" presName="connectorText" presStyleLbl="sibTrans2D1" presStyleIdx="1" presStyleCnt="7"/>
      <dgm:spPr/>
    </dgm:pt>
    <dgm:pt modelId="{74884E23-037D-1448-B1A7-2A069A0A835B}" type="pres">
      <dgm:prSet presAssocID="{A64F898A-8518-414D-B7CC-A5A1D12A6EE5}" presName="node" presStyleLbl="node1" presStyleIdx="2" presStyleCnt="8">
        <dgm:presLayoutVars>
          <dgm:bulletEnabled val="1"/>
        </dgm:presLayoutVars>
      </dgm:prSet>
      <dgm:spPr/>
    </dgm:pt>
    <dgm:pt modelId="{9C601C63-7D88-2046-870B-B7FC5DB75197}" type="pres">
      <dgm:prSet presAssocID="{45A26E14-6799-994A-ACC8-66CE2BC2B6D5}" presName="sibTrans" presStyleLbl="sibTrans2D1" presStyleIdx="2" presStyleCnt="7"/>
      <dgm:spPr/>
    </dgm:pt>
    <dgm:pt modelId="{590D2D65-B44B-834C-B4E4-93B314545F00}" type="pres">
      <dgm:prSet presAssocID="{45A26E14-6799-994A-ACC8-66CE2BC2B6D5}" presName="connectorText" presStyleLbl="sibTrans2D1" presStyleIdx="2" presStyleCnt="7"/>
      <dgm:spPr/>
    </dgm:pt>
    <dgm:pt modelId="{FC7407B7-0A5E-8143-A561-E9EBB73AC5CC}" type="pres">
      <dgm:prSet presAssocID="{E8600B42-E753-3D4E-9038-6579DB6016EB}" presName="node" presStyleLbl="node1" presStyleIdx="3" presStyleCnt="8">
        <dgm:presLayoutVars>
          <dgm:bulletEnabled val="1"/>
        </dgm:presLayoutVars>
      </dgm:prSet>
      <dgm:spPr/>
    </dgm:pt>
    <dgm:pt modelId="{908AEC8C-6A69-4D48-A274-542A04901C62}" type="pres">
      <dgm:prSet presAssocID="{B15A4B34-0A60-B24B-84F3-8BF185A54703}" presName="sibTrans" presStyleLbl="sibTrans2D1" presStyleIdx="3" presStyleCnt="7"/>
      <dgm:spPr/>
    </dgm:pt>
    <dgm:pt modelId="{2DFDA8FD-0635-734C-83C0-A6C24E133B7F}" type="pres">
      <dgm:prSet presAssocID="{B15A4B34-0A60-B24B-84F3-8BF185A54703}" presName="connectorText" presStyleLbl="sibTrans2D1" presStyleIdx="3" presStyleCnt="7"/>
      <dgm:spPr/>
    </dgm:pt>
    <dgm:pt modelId="{75559A0A-2D29-044B-9A06-F5106872D1FF}" type="pres">
      <dgm:prSet presAssocID="{7E4BB032-069D-F749-B946-0C758C1E4A25}" presName="node" presStyleLbl="node1" presStyleIdx="4" presStyleCnt="8">
        <dgm:presLayoutVars>
          <dgm:bulletEnabled val="1"/>
        </dgm:presLayoutVars>
      </dgm:prSet>
      <dgm:spPr/>
    </dgm:pt>
    <dgm:pt modelId="{BD3EDDFF-4543-C14B-875E-4774D84A57AE}" type="pres">
      <dgm:prSet presAssocID="{ABF85C68-0151-9246-9166-E71BCEE32561}" presName="sibTrans" presStyleLbl="sibTrans2D1" presStyleIdx="4" presStyleCnt="7"/>
      <dgm:spPr/>
    </dgm:pt>
    <dgm:pt modelId="{60FE7079-71E9-3C48-85F3-7AE35AEA9BE5}" type="pres">
      <dgm:prSet presAssocID="{ABF85C68-0151-9246-9166-E71BCEE32561}" presName="connectorText" presStyleLbl="sibTrans2D1" presStyleIdx="4" presStyleCnt="7"/>
      <dgm:spPr/>
    </dgm:pt>
    <dgm:pt modelId="{3EF796A8-6F6D-F945-B16C-855C0720EE78}" type="pres">
      <dgm:prSet presAssocID="{E8EC4A84-1664-8B41-9027-EA48858F0004}" presName="node" presStyleLbl="node1" presStyleIdx="5" presStyleCnt="8">
        <dgm:presLayoutVars>
          <dgm:bulletEnabled val="1"/>
        </dgm:presLayoutVars>
      </dgm:prSet>
      <dgm:spPr/>
    </dgm:pt>
    <dgm:pt modelId="{DBA878D2-087D-8147-B960-7BB41621D842}" type="pres">
      <dgm:prSet presAssocID="{9950880B-6112-EB4C-99FE-3416FC996F4E}" presName="sibTrans" presStyleLbl="sibTrans2D1" presStyleIdx="5" presStyleCnt="7"/>
      <dgm:spPr/>
    </dgm:pt>
    <dgm:pt modelId="{1D241A54-609E-5F47-91C9-CD59607012D5}" type="pres">
      <dgm:prSet presAssocID="{9950880B-6112-EB4C-99FE-3416FC996F4E}" presName="connectorText" presStyleLbl="sibTrans2D1" presStyleIdx="5" presStyleCnt="7"/>
      <dgm:spPr/>
    </dgm:pt>
    <dgm:pt modelId="{6DC6B522-0D63-6D4B-BE75-1F26EB665EC2}" type="pres">
      <dgm:prSet presAssocID="{6550F503-3BCA-F14C-85D2-319A0B67C948}" presName="node" presStyleLbl="node1" presStyleIdx="6" presStyleCnt="8">
        <dgm:presLayoutVars>
          <dgm:bulletEnabled val="1"/>
        </dgm:presLayoutVars>
      </dgm:prSet>
      <dgm:spPr/>
    </dgm:pt>
    <dgm:pt modelId="{24F81406-76CA-9846-9E79-884D2D845B9A}" type="pres">
      <dgm:prSet presAssocID="{383E4381-BDDF-344D-9E2C-714CBFE06529}" presName="sibTrans" presStyleLbl="sibTrans2D1" presStyleIdx="6" presStyleCnt="7"/>
      <dgm:spPr/>
    </dgm:pt>
    <dgm:pt modelId="{0FFE4783-79DA-3C43-B5AF-C799C3CF2CBB}" type="pres">
      <dgm:prSet presAssocID="{383E4381-BDDF-344D-9E2C-714CBFE06529}" presName="connectorText" presStyleLbl="sibTrans2D1" presStyleIdx="6" presStyleCnt="7"/>
      <dgm:spPr/>
    </dgm:pt>
    <dgm:pt modelId="{A3D1F2DB-896E-BC4D-ADB9-2658BE6260D4}" type="pres">
      <dgm:prSet presAssocID="{88FEFB84-49EC-0A4E-B3AD-C98E0560D3BA}" presName="node" presStyleLbl="node1" presStyleIdx="7" presStyleCnt="8">
        <dgm:presLayoutVars>
          <dgm:bulletEnabled val="1"/>
        </dgm:presLayoutVars>
      </dgm:prSet>
      <dgm:spPr/>
    </dgm:pt>
  </dgm:ptLst>
  <dgm:cxnLst>
    <dgm:cxn modelId="{7F9D6610-B274-7442-B195-22969EA5429E}" type="presOf" srcId="{383E4381-BDDF-344D-9E2C-714CBFE06529}" destId="{24F81406-76CA-9846-9E79-884D2D845B9A}" srcOrd="0" destOrd="0" presId="urn:microsoft.com/office/officeart/2005/8/layout/process1"/>
    <dgm:cxn modelId="{EF26B523-44E5-9F4E-811C-6F975DF9F217}" type="presOf" srcId="{70713F42-4B5F-8D45-84B2-106F2AA63571}" destId="{1BA2EE34-DF4B-374F-B18D-1AF986EC0F4D}" srcOrd="0" destOrd="0" presId="urn:microsoft.com/office/officeart/2005/8/layout/process1"/>
    <dgm:cxn modelId="{36830F25-DE69-E342-9183-2CB71A70751D}" type="presOf" srcId="{45A26E14-6799-994A-ACC8-66CE2BC2B6D5}" destId="{590D2D65-B44B-834C-B4E4-93B314545F00}" srcOrd="1" destOrd="0" presId="urn:microsoft.com/office/officeart/2005/8/layout/process1"/>
    <dgm:cxn modelId="{CBBD9F2E-F9FA-E74B-94FB-340D23FCB92E}" type="presOf" srcId="{B15A4B34-0A60-B24B-84F3-8BF185A54703}" destId="{2DFDA8FD-0635-734C-83C0-A6C24E133B7F}" srcOrd="1" destOrd="0" presId="urn:microsoft.com/office/officeart/2005/8/layout/process1"/>
    <dgm:cxn modelId="{8DEB6C31-79EF-0142-AD64-FD802A239EFA}" type="presOf" srcId="{E8600B42-E753-3D4E-9038-6579DB6016EB}" destId="{FC7407B7-0A5E-8143-A561-E9EBB73AC5CC}" srcOrd="0" destOrd="0" presId="urn:microsoft.com/office/officeart/2005/8/layout/process1"/>
    <dgm:cxn modelId="{E2916937-7BFA-5D46-8CD7-624DDBCE79C4}" srcId="{675601B5-013A-9549-A01B-80080CCA9409}" destId="{EC1D16AB-D162-0847-B92F-BD0CCC961CC1}" srcOrd="0" destOrd="0" parTransId="{4A4D9148-EE79-D640-BE86-882C65E861F8}" sibTransId="{70713F42-4B5F-8D45-84B2-106F2AA63571}"/>
    <dgm:cxn modelId="{54B15544-8BC1-5248-96FA-2A613416C869}" type="presOf" srcId="{A64F898A-8518-414D-B7CC-A5A1D12A6EE5}" destId="{74884E23-037D-1448-B1A7-2A069A0A835B}" srcOrd="0" destOrd="0" presId="urn:microsoft.com/office/officeart/2005/8/layout/process1"/>
    <dgm:cxn modelId="{A7406D48-3C6A-F540-A461-4766DC94FA10}" srcId="{675601B5-013A-9549-A01B-80080CCA9409}" destId="{E8600B42-E753-3D4E-9038-6579DB6016EB}" srcOrd="3" destOrd="0" parTransId="{54B1CAC2-2FF0-224E-BEFC-FCF64CBA8379}" sibTransId="{B15A4B34-0A60-B24B-84F3-8BF185A54703}"/>
    <dgm:cxn modelId="{FD492156-E6D5-4C46-8A94-77FBE3CF3193}" type="presOf" srcId="{ABF85C68-0151-9246-9166-E71BCEE32561}" destId="{BD3EDDFF-4543-C14B-875E-4774D84A57AE}" srcOrd="0" destOrd="0" presId="urn:microsoft.com/office/officeart/2005/8/layout/process1"/>
    <dgm:cxn modelId="{ABEE055F-DE00-584D-B5D4-D15E3D732CFB}" type="presOf" srcId="{ABF85C68-0151-9246-9166-E71BCEE32561}" destId="{60FE7079-71E9-3C48-85F3-7AE35AEA9BE5}" srcOrd="1" destOrd="0" presId="urn:microsoft.com/office/officeart/2005/8/layout/process1"/>
    <dgm:cxn modelId="{D5D58A61-B1C2-2444-867A-2DC48BED2D2F}" type="presOf" srcId="{675601B5-013A-9549-A01B-80080CCA9409}" destId="{E48D50D4-23A6-3742-B5A9-D08705A5E27F}" srcOrd="0" destOrd="0" presId="urn:microsoft.com/office/officeart/2005/8/layout/process1"/>
    <dgm:cxn modelId="{2DEBF161-ACB6-8E47-AAD0-D58342E2385E}" srcId="{675601B5-013A-9549-A01B-80080CCA9409}" destId="{A64F898A-8518-414D-B7CC-A5A1D12A6EE5}" srcOrd="2" destOrd="0" parTransId="{FB7E14C9-A3F2-924B-B567-456B3E495B5D}" sibTransId="{45A26E14-6799-994A-ACC8-66CE2BC2B6D5}"/>
    <dgm:cxn modelId="{3440116D-EC7F-8547-AB37-15C52F85EF68}" type="presOf" srcId="{EC1D16AB-D162-0847-B92F-BD0CCC961CC1}" destId="{BCE61157-78BA-644A-8EA4-04E2A25EAB8A}" srcOrd="0" destOrd="0" presId="urn:microsoft.com/office/officeart/2005/8/layout/process1"/>
    <dgm:cxn modelId="{BBB55B72-F9F3-D74A-BB83-8EE3A710F6B2}" type="presOf" srcId="{7E4BB032-069D-F749-B946-0C758C1E4A25}" destId="{75559A0A-2D29-044B-9A06-F5106872D1FF}" srcOrd="0" destOrd="0" presId="urn:microsoft.com/office/officeart/2005/8/layout/process1"/>
    <dgm:cxn modelId="{71C65985-4F1B-054B-B53F-6242D3117831}" type="presOf" srcId="{E8EC4A84-1664-8B41-9027-EA48858F0004}" destId="{3EF796A8-6F6D-F945-B16C-855C0720EE78}" srcOrd="0" destOrd="0" presId="urn:microsoft.com/office/officeart/2005/8/layout/process1"/>
    <dgm:cxn modelId="{2F613F8C-ED1B-C84E-A65B-0789911267D6}" type="presOf" srcId="{88FEFB84-49EC-0A4E-B3AD-C98E0560D3BA}" destId="{A3D1F2DB-896E-BC4D-ADB9-2658BE6260D4}" srcOrd="0" destOrd="0" presId="urn:microsoft.com/office/officeart/2005/8/layout/process1"/>
    <dgm:cxn modelId="{1C73849B-4BBC-7045-A3BC-B5E7E6C9C9D6}" type="presOf" srcId="{B15A4B34-0A60-B24B-84F3-8BF185A54703}" destId="{908AEC8C-6A69-4D48-A274-542A04901C62}" srcOrd="0" destOrd="0" presId="urn:microsoft.com/office/officeart/2005/8/layout/process1"/>
    <dgm:cxn modelId="{0ED0F29C-1B4A-B244-AF9B-AA5E23776E9D}" type="presOf" srcId="{9950880B-6112-EB4C-99FE-3416FC996F4E}" destId="{DBA878D2-087D-8147-B960-7BB41621D842}" srcOrd="0" destOrd="0" presId="urn:microsoft.com/office/officeart/2005/8/layout/process1"/>
    <dgm:cxn modelId="{F770BAAB-5407-B742-A527-9D64F7D8A604}" srcId="{675601B5-013A-9549-A01B-80080CCA9409}" destId="{7E4BB032-069D-F749-B946-0C758C1E4A25}" srcOrd="4" destOrd="0" parTransId="{07A1FD66-51C8-9047-B4BC-1E6C17DD9A3B}" sibTransId="{ABF85C68-0151-9246-9166-E71BCEE32561}"/>
    <dgm:cxn modelId="{672CD8B2-CDC6-DE4A-A79F-8B04687D44D4}" type="presOf" srcId="{6394B1C7-E251-4F48-8CF3-2CF1E9633610}" destId="{694C33B2-83E5-8E42-A1A1-CA541D73B930}" srcOrd="1" destOrd="0" presId="urn:microsoft.com/office/officeart/2005/8/layout/process1"/>
    <dgm:cxn modelId="{D66433BA-2128-2644-B334-C2684F6E6124}" srcId="{675601B5-013A-9549-A01B-80080CCA9409}" destId="{88FEFB84-49EC-0A4E-B3AD-C98E0560D3BA}" srcOrd="7" destOrd="0" parTransId="{EBC45D49-54BC-D845-AD24-187584B4A53F}" sibTransId="{594663B0-84A7-C448-BA49-9110801EE436}"/>
    <dgm:cxn modelId="{286D63C2-5A7C-2542-9F88-BF8EE81B544A}" srcId="{675601B5-013A-9549-A01B-80080CCA9409}" destId="{669A6E52-5EC7-D347-9B5D-8DC91B1340E1}" srcOrd="1" destOrd="0" parTransId="{59E08A04-F5FF-B441-A988-D581D99586D9}" sibTransId="{6394B1C7-E251-4F48-8CF3-2CF1E9633610}"/>
    <dgm:cxn modelId="{95F7E7CD-4E46-454D-93CA-7727CA8779A3}" type="presOf" srcId="{70713F42-4B5F-8D45-84B2-106F2AA63571}" destId="{339C6DF7-6AB9-D240-921C-319AA2EE02FA}" srcOrd="1" destOrd="0" presId="urn:microsoft.com/office/officeart/2005/8/layout/process1"/>
    <dgm:cxn modelId="{79C658D7-E156-4848-AC55-FBC502A11E43}" srcId="{675601B5-013A-9549-A01B-80080CCA9409}" destId="{E8EC4A84-1664-8B41-9027-EA48858F0004}" srcOrd="5" destOrd="0" parTransId="{61F3BD85-13B5-1949-BD9F-ABDCF67CF711}" sibTransId="{9950880B-6112-EB4C-99FE-3416FC996F4E}"/>
    <dgm:cxn modelId="{B0671AE7-D29D-DF45-943C-2BD45998F210}" type="presOf" srcId="{45A26E14-6799-994A-ACC8-66CE2BC2B6D5}" destId="{9C601C63-7D88-2046-870B-B7FC5DB75197}" srcOrd="0" destOrd="0" presId="urn:microsoft.com/office/officeart/2005/8/layout/process1"/>
    <dgm:cxn modelId="{D12A3EEB-2F7F-D347-9E09-1D47CC127807}" srcId="{675601B5-013A-9549-A01B-80080CCA9409}" destId="{6550F503-3BCA-F14C-85D2-319A0B67C948}" srcOrd="6" destOrd="0" parTransId="{C43A411C-5B29-5B41-912F-4C2D51928F62}" sibTransId="{383E4381-BDDF-344D-9E2C-714CBFE06529}"/>
    <dgm:cxn modelId="{37AE51EC-119D-5B41-8168-2145F63D19EB}" type="presOf" srcId="{9950880B-6112-EB4C-99FE-3416FC996F4E}" destId="{1D241A54-609E-5F47-91C9-CD59607012D5}" srcOrd="1" destOrd="0" presId="urn:microsoft.com/office/officeart/2005/8/layout/process1"/>
    <dgm:cxn modelId="{32563AF3-1B48-F645-AFB6-472557B12114}" type="presOf" srcId="{6550F503-3BCA-F14C-85D2-319A0B67C948}" destId="{6DC6B522-0D63-6D4B-BE75-1F26EB665EC2}" srcOrd="0" destOrd="0" presId="urn:microsoft.com/office/officeart/2005/8/layout/process1"/>
    <dgm:cxn modelId="{1BAFD5FA-A8C0-CA4B-A143-7EE7FA11A560}" type="presOf" srcId="{383E4381-BDDF-344D-9E2C-714CBFE06529}" destId="{0FFE4783-79DA-3C43-B5AF-C799C3CF2CBB}" srcOrd="1" destOrd="0" presId="urn:microsoft.com/office/officeart/2005/8/layout/process1"/>
    <dgm:cxn modelId="{0E323BFC-87A4-D949-9EEF-5B3F00139CF3}" type="presOf" srcId="{6394B1C7-E251-4F48-8CF3-2CF1E9633610}" destId="{03C80F88-6113-F24C-A952-CDC5D4888F1F}" srcOrd="0" destOrd="0" presId="urn:microsoft.com/office/officeart/2005/8/layout/process1"/>
    <dgm:cxn modelId="{AF09BEFE-2BE4-9846-949E-4103629D855C}" type="presOf" srcId="{669A6E52-5EC7-D347-9B5D-8DC91B1340E1}" destId="{E1E18CDA-6262-5D4D-98EE-00C9C6DA9FDC}" srcOrd="0" destOrd="0" presId="urn:microsoft.com/office/officeart/2005/8/layout/process1"/>
    <dgm:cxn modelId="{A35A9703-E4DD-5F4A-B93D-5F77BF79D0A0}" type="presParOf" srcId="{E48D50D4-23A6-3742-B5A9-D08705A5E27F}" destId="{BCE61157-78BA-644A-8EA4-04E2A25EAB8A}" srcOrd="0" destOrd="0" presId="urn:microsoft.com/office/officeart/2005/8/layout/process1"/>
    <dgm:cxn modelId="{39934B67-93F1-0641-B076-F1E33A1F4041}" type="presParOf" srcId="{E48D50D4-23A6-3742-B5A9-D08705A5E27F}" destId="{1BA2EE34-DF4B-374F-B18D-1AF986EC0F4D}" srcOrd="1" destOrd="0" presId="urn:microsoft.com/office/officeart/2005/8/layout/process1"/>
    <dgm:cxn modelId="{B41E5FFA-80D3-9543-AD41-8D9A2ECC2B2F}" type="presParOf" srcId="{1BA2EE34-DF4B-374F-B18D-1AF986EC0F4D}" destId="{339C6DF7-6AB9-D240-921C-319AA2EE02FA}" srcOrd="0" destOrd="0" presId="urn:microsoft.com/office/officeart/2005/8/layout/process1"/>
    <dgm:cxn modelId="{F43178C5-4A89-1448-9D2B-41648368D326}" type="presParOf" srcId="{E48D50D4-23A6-3742-B5A9-D08705A5E27F}" destId="{E1E18CDA-6262-5D4D-98EE-00C9C6DA9FDC}" srcOrd="2" destOrd="0" presId="urn:microsoft.com/office/officeart/2005/8/layout/process1"/>
    <dgm:cxn modelId="{3C2D4B03-5204-144D-BD61-EED49CF1693D}" type="presParOf" srcId="{E48D50D4-23A6-3742-B5A9-D08705A5E27F}" destId="{03C80F88-6113-F24C-A952-CDC5D4888F1F}" srcOrd="3" destOrd="0" presId="urn:microsoft.com/office/officeart/2005/8/layout/process1"/>
    <dgm:cxn modelId="{68AAEC1D-A59C-AD41-B5C3-D8F7400F06D2}" type="presParOf" srcId="{03C80F88-6113-F24C-A952-CDC5D4888F1F}" destId="{694C33B2-83E5-8E42-A1A1-CA541D73B930}" srcOrd="0" destOrd="0" presId="urn:microsoft.com/office/officeart/2005/8/layout/process1"/>
    <dgm:cxn modelId="{CFB3D092-F1D2-514C-B5BA-65408BE52FC8}" type="presParOf" srcId="{E48D50D4-23A6-3742-B5A9-D08705A5E27F}" destId="{74884E23-037D-1448-B1A7-2A069A0A835B}" srcOrd="4" destOrd="0" presId="urn:microsoft.com/office/officeart/2005/8/layout/process1"/>
    <dgm:cxn modelId="{106D69CD-558F-9E4F-BA5C-5E841924349D}" type="presParOf" srcId="{E48D50D4-23A6-3742-B5A9-D08705A5E27F}" destId="{9C601C63-7D88-2046-870B-B7FC5DB75197}" srcOrd="5" destOrd="0" presId="urn:microsoft.com/office/officeart/2005/8/layout/process1"/>
    <dgm:cxn modelId="{45395BDA-5737-C14D-B8DA-790FD27FC199}" type="presParOf" srcId="{9C601C63-7D88-2046-870B-B7FC5DB75197}" destId="{590D2D65-B44B-834C-B4E4-93B314545F00}" srcOrd="0" destOrd="0" presId="urn:microsoft.com/office/officeart/2005/8/layout/process1"/>
    <dgm:cxn modelId="{0774A517-3BD1-D149-B120-BE6BF72FE96D}" type="presParOf" srcId="{E48D50D4-23A6-3742-B5A9-D08705A5E27F}" destId="{FC7407B7-0A5E-8143-A561-E9EBB73AC5CC}" srcOrd="6" destOrd="0" presId="urn:microsoft.com/office/officeart/2005/8/layout/process1"/>
    <dgm:cxn modelId="{C180A1A6-E577-FE42-BF3B-80C642B35728}" type="presParOf" srcId="{E48D50D4-23A6-3742-B5A9-D08705A5E27F}" destId="{908AEC8C-6A69-4D48-A274-542A04901C62}" srcOrd="7" destOrd="0" presId="urn:microsoft.com/office/officeart/2005/8/layout/process1"/>
    <dgm:cxn modelId="{34B02D2C-04DE-D544-B0E4-F83ACDA7E6BF}" type="presParOf" srcId="{908AEC8C-6A69-4D48-A274-542A04901C62}" destId="{2DFDA8FD-0635-734C-83C0-A6C24E133B7F}" srcOrd="0" destOrd="0" presId="urn:microsoft.com/office/officeart/2005/8/layout/process1"/>
    <dgm:cxn modelId="{A923E425-9B31-9846-9DE9-2BAAED9B76D5}" type="presParOf" srcId="{E48D50D4-23A6-3742-B5A9-D08705A5E27F}" destId="{75559A0A-2D29-044B-9A06-F5106872D1FF}" srcOrd="8" destOrd="0" presId="urn:microsoft.com/office/officeart/2005/8/layout/process1"/>
    <dgm:cxn modelId="{858DFCBB-9EB7-9E4F-8501-0DC35095E9C5}" type="presParOf" srcId="{E48D50D4-23A6-3742-B5A9-D08705A5E27F}" destId="{BD3EDDFF-4543-C14B-875E-4774D84A57AE}" srcOrd="9" destOrd="0" presId="urn:microsoft.com/office/officeart/2005/8/layout/process1"/>
    <dgm:cxn modelId="{1A4F6605-C137-1748-8691-3CAF0F17026B}" type="presParOf" srcId="{BD3EDDFF-4543-C14B-875E-4774D84A57AE}" destId="{60FE7079-71E9-3C48-85F3-7AE35AEA9BE5}" srcOrd="0" destOrd="0" presId="urn:microsoft.com/office/officeart/2005/8/layout/process1"/>
    <dgm:cxn modelId="{CFBDAD09-C833-8C46-8BE3-84BBA5E3C08F}" type="presParOf" srcId="{E48D50D4-23A6-3742-B5A9-D08705A5E27F}" destId="{3EF796A8-6F6D-F945-B16C-855C0720EE78}" srcOrd="10" destOrd="0" presId="urn:microsoft.com/office/officeart/2005/8/layout/process1"/>
    <dgm:cxn modelId="{289B6C83-F6EC-9F41-A25B-6F84E9F94E9B}" type="presParOf" srcId="{E48D50D4-23A6-3742-B5A9-D08705A5E27F}" destId="{DBA878D2-087D-8147-B960-7BB41621D842}" srcOrd="11" destOrd="0" presId="urn:microsoft.com/office/officeart/2005/8/layout/process1"/>
    <dgm:cxn modelId="{046E3F7A-0723-9347-92BF-786477F055E5}" type="presParOf" srcId="{DBA878D2-087D-8147-B960-7BB41621D842}" destId="{1D241A54-609E-5F47-91C9-CD59607012D5}" srcOrd="0" destOrd="0" presId="urn:microsoft.com/office/officeart/2005/8/layout/process1"/>
    <dgm:cxn modelId="{6AB06A32-5BA4-7A48-891F-929E5F5BE0D3}" type="presParOf" srcId="{E48D50D4-23A6-3742-B5A9-D08705A5E27F}" destId="{6DC6B522-0D63-6D4B-BE75-1F26EB665EC2}" srcOrd="12" destOrd="0" presId="urn:microsoft.com/office/officeart/2005/8/layout/process1"/>
    <dgm:cxn modelId="{A65EB372-4A72-5D45-963D-AC88A20A274D}" type="presParOf" srcId="{E48D50D4-23A6-3742-B5A9-D08705A5E27F}" destId="{24F81406-76CA-9846-9E79-884D2D845B9A}" srcOrd="13" destOrd="0" presId="urn:microsoft.com/office/officeart/2005/8/layout/process1"/>
    <dgm:cxn modelId="{EB7D99C3-AABA-754F-8A65-F62A1D0D4303}" type="presParOf" srcId="{24F81406-76CA-9846-9E79-884D2D845B9A}" destId="{0FFE4783-79DA-3C43-B5AF-C799C3CF2CBB}" srcOrd="0" destOrd="0" presId="urn:microsoft.com/office/officeart/2005/8/layout/process1"/>
    <dgm:cxn modelId="{2EE82AD7-38D9-8847-8B0C-D46AF444CAA1}" type="presParOf" srcId="{E48D50D4-23A6-3742-B5A9-D08705A5E27F}" destId="{A3D1F2DB-896E-BC4D-ADB9-2658BE6260D4}" srcOrd="1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3CDBC-8C75-034B-82AC-797C7F16D774}">
      <dsp:nvSpPr>
        <dsp:cNvPr id="0" name=""/>
        <dsp:cNvSpPr/>
      </dsp:nvSpPr>
      <dsp:spPr>
        <a:xfrm>
          <a:off x="3086318" y="576001"/>
          <a:ext cx="1091751" cy="10917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r>
            <a:rPr lang="zh-CN" altLang="en-US" sz="3500" kern="1200" dirty="0"/>
            <a:t>知识图谱</a:t>
          </a:r>
        </a:p>
      </dsp:txBody>
      <dsp:txXfrm>
        <a:off x="3086318" y="576001"/>
        <a:ext cx="1091751" cy="1091751"/>
      </dsp:txXfrm>
    </dsp:sp>
    <dsp:sp modelId="{DAD36C24-F566-B94B-8D1D-CF6239309893}">
      <dsp:nvSpPr>
        <dsp:cNvPr id="0" name=""/>
        <dsp:cNvSpPr/>
      </dsp:nvSpPr>
      <dsp:spPr>
        <a:xfrm>
          <a:off x="1616899" y="-1085"/>
          <a:ext cx="2245926" cy="2245926"/>
        </a:xfrm>
        <a:prstGeom prst="circularArrow">
          <a:avLst>
            <a:gd name="adj1" fmla="val 9479"/>
            <a:gd name="adj2" fmla="val 684610"/>
            <a:gd name="adj3" fmla="val 7852459"/>
            <a:gd name="adj4" fmla="val 2262931"/>
            <a:gd name="adj5" fmla="val 1105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59FE3F-9843-4B45-8DC4-49AAD70B8B0B}">
      <dsp:nvSpPr>
        <dsp:cNvPr id="0" name=""/>
        <dsp:cNvSpPr/>
      </dsp:nvSpPr>
      <dsp:spPr>
        <a:xfrm>
          <a:off x="857756" y="576001"/>
          <a:ext cx="1979552" cy="10917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r>
            <a:rPr lang="zh-CN" altLang="en-US" sz="3500" kern="1200" dirty="0"/>
            <a:t>自然语言处理</a:t>
          </a:r>
        </a:p>
      </dsp:txBody>
      <dsp:txXfrm>
        <a:off x="857756" y="576001"/>
        <a:ext cx="1979552" cy="1091751"/>
      </dsp:txXfrm>
    </dsp:sp>
    <dsp:sp modelId="{FE162043-EB79-7C46-9D1D-FDACB7CEBE81}">
      <dsp:nvSpPr>
        <dsp:cNvPr id="0" name=""/>
        <dsp:cNvSpPr/>
      </dsp:nvSpPr>
      <dsp:spPr>
        <a:xfrm>
          <a:off x="1616899" y="-1085"/>
          <a:ext cx="2245926" cy="2245926"/>
        </a:xfrm>
        <a:prstGeom prst="circularArrow">
          <a:avLst>
            <a:gd name="adj1" fmla="val 9479"/>
            <a:gd name="adj2" fmla="val 684610"/>
            <a:gd name="adj3" fmla="val 18652459"/>
            <a:gd name="adj4" fmla="val 13062931"/>
            <a:gd name="adj5" fmla="val 1105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84FA28-E535-1643-B287-535486BD9195}">
      <dsp:nvSpPr>
        <dsp:cNvPr id="0" name=""/>
        <dsp:cNvSpPr/>
      </dsp:nvSpPr>
      <dsp:spPr>
        <a:xfrm>
          <a:off x="1367204" y="352498"/>
          <a:ext cx="2352253" cy="2352253"/>
        </a:xfrm>
        <a:prstGeom prst="blockArc">
          <a:avLst>
            <a:gd name="adj1" fmla="val 10800000"/>
            <a:gd name="adj2" fmla="val 16200000"/>
            <a:gd name="adj3" fmla="val 46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0F5B65A-732B-5B4B-86FE-DB11C7DDEC0D}">
      <dsp:nvSpPr>
        <dsp:cNvPr id="0" name=""/>
        <dsp:cNvSpPr/>
      </dsp:nvSpPr>
      <dsp:spPr>
        <a:xfrm>
          <a:off x="1367204" y="352498"/>
          <a:ext cx="2352253" cy="2352253"/>
        </a:xfrm>
        <a:prstGeom prst="blockArc">
          <a:avLst>
            <a:gd name="adj1" fmla="val 5400000"/>
            <a:gd name="adj2" fmla="val 10800000"/>
            <a:gd name="adj3" fmla="val 46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CB671BC-7548-6548-9E9B-0A2CEEF6DC95}">
      <dsp:nvSpPr>
        <dsp:cNvPr id="0" name=""/>
        <dsp:cNvSpPr/>
      </dsp:nvSpPr>
      <dsp:spPr>
        <a:xfrm>
          <a:off x="1367204" y="352498"/>
          <a:ext cx="2352253" cy="2352253"/>
        </a:xfrm>
        <a:prstGeom prst="blockArc">
          <a:avLst>
            <a:gd name="adj1" fmla="val 0"/>
            <a:gd name="adj2" fmla="val 5400000"/>
            <a:gd name="adj3" fmla="val 46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D99312F-414E-2A44-9910-86A3C5E40A4D}">
      <dsp:nvSpPr>
        <dsp:cNvPr id="0" name=""/>
        <dsp:cNvSpPr/>
      </dsp:nvSpPr>
      <dsp:spPr>
        <a:xfrm>
          <a:off x="1367204" y="352498"/>
          <a:ext cx="2352253" cy="2352253"/>
        </a:xfrm>
        <a:prstGeom prst="blockArc">
          <a:avLst>
            <a:gd name="adj1" fmla="val 16200000"/>
            <a:gd name="adj2" fmla="val 0"/>
            <a:gd name="adj3" fmla="val 46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C894B94-9026-A64F-9019-4B78E862DB76}">
      <dsp:nvSpPr>
        <dsp:cNvPr id="0" name=""/>
        <dsp:cNvSpPr/>
      </dsp:nvSpPr>
      <dsp:spPr>
        <a:xfrm>
          <a:off x="2001879" y="987174"/>
          <a:ext cx="1082902" cy="108290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知识图谱</a:t>
          </a:r>
        </a:p>
      </dsp:txBody>
      <dsp:txXfrm>
        <a:off x="2160466" y="1145761"/>
        <a:ext cx="765728" cy="765728"/>
      </dsp:txXfrm>
    </dsp:sp>
    <dsp:sp modelId="{1AFB4EE8-094B-D24E-B92B-01CED9138F0B}">
      <dsp:nvSpPr>
        <dsp:cNvPr id="0" name=""/>
        <dsp:cNvSpPr/>
      </dsp:nvSpPr>
      <dsp:spPr>
        <a:xfrm>
          <a:off x="2164315" y="772"/>
          <a:ext cx="758031" cy="75803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图数据库</a:t>
          </a:r>
        </a:p>
      </dsp:txBody>
      <dsp:txXfrm>
        <a:off x="2275326" y="111783"/>
        <a:ext cx="536009" cy="536009"/>
      </dsp:txXfrm>
    </dsp:sp>
    <dsp:sp modelId="{895CF3BB-EC2B-7E42-AC71-DAAA077C836D}">
      <dsp:nvSpPr>
        <dsp:cNvPr id="0" name=""/>
        <dsp:cNvSpPr/>
      </dsp:nvSpPr>
      <dsp:spPr>
        <a:xfrm>
          <a:off x="3313152" y="1149609"/>
          <a:ext cx="758031" cy="75803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图计算系统</a:t>
          </a:r>
        </a:p>
      </dsp:txBody>
      <dsp:txXfrm>
        <a:off x="3424163" y="1260620"/>
        <a:ext cx="536009" cy="536009"/>
      </dsp:txXfrm>
    </dsp:sp>
    <dsp:sp modelId="{7146A545-3612-0246-A455-765150BD116C}">
      <dsp:nvSpPr>
        <dsp:cNvPr id="0" name=""/>
        <dsp:cNvSpPr/>
      </dsp:nvSpPr>
      <dsp:spPr>
        <a:xfrm>
          <a:off x="2164315" y="2298447"/>
          <a:ext cx="758031" cy="75803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图挖掘算法</a:t>
          </a:r>
        </a:p>
      </dsp:txBody>
      <dsp:txXfrm>
        <a:off x="2275326" y="2409458"/>
        <a:ext cx="536009" cy="536009"/>
      </dsp:txXfrm>
    </dsp:sp>
    <dsp:sp modelId="{9F8E6AE9-08F0-8B4D-86E3-FCFA5B0DEAA4}">
      <dsp:nvSpPr>
        <dsp:cNvPr id="0" name=""/>
        <dsp:cNvSpPr/>
      </dsp:nvSpPr>
      <dsp:spPr>
        <a:xfrm>
          <a:off x="1015477" y="1149609"/>
          <a:ext cx="758031" cy="75803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图机器学习</a:t>
          </a:r>
        </a:p>
      </dsp:txBody>
      <dsp:txXfrm>
        <a:off x="1126488" y="1260620"/>
        <a:ext cx="536009" cy="5360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4B0135-3D37-42AD-9C7C-5E6A5C184B2C}">
      <dsp:nvSpPr>
        <dsp:cNvPr id="0" name=""/>
        <dsp:cNvSpPr/>
      </dsp:nvSpPr>
      <dsp:spPr>
        <a:xfrm>
          <a:off x="4814" y="22612"/>
          <a:ext cx="1086321" cy="159840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100000"/>
            </a:lnSpc>
            <a:spcBef>
              <a:spcPct val="0"/>
            </a:spcBef>
            <a:spcAft>
              <a:spcPct val="35000"/>
            </a:spcAft>
            <a:buNone/>
          </a:pPr>
          <a:r>
            <a:rPr lang="zh-CN" altLang="en-US" sz="1400" kern="1200" dirty="0"/>
            <a:t>模型设计</a:t>
          </a:r>
        </a:p>
      </dsp:txBody>
      <dsp:txXfrm>
        <a:off x="4814" y="22612"/>
        <a:ext cx="1086321" cy="434528"/>
      </dsp:txXfrm>
    </dsp:sp>
    <dsp:sp modelId="{001A35F5-21FE-42CC-AB17-5CF1D5339814}">
      <dsp:nvSpPr>
        <dsp:cNvPr id="0" name=""/>
        <dsp:cNvSpPr/>
      </dsp:nvSpPr>
      <dsp:spPr>
        <a:xfrm>
          <a:off x="227314" y="470954"/>
          <a:ext cx="1086321" cy="223677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100000"/>
            </a:lnSpc>
            <a:spcBef>
              <a:spcPct val="0"/>
            </a:spcBef>
            <a:spcAft>
              <a:spcPct val="15000"/>
            </a:spcAft>
            <a:buChar char="•"/>
          </a:pPr>
          <a:r>
            <a:rPr lang="zh-CN" altLang="en-US" sz="1200" kern="1200" dirty="0"/>
            <a:t>基于医药说明的知识图谱模型设计</a:t>
          </a:r>
        </a:p>
        <a:p>
          <a:pPr marL="114300" lvl="1" indent="-114300" algn="l" defTabSz="533400">
            <a:lnSpc>
              <a:spcPct val="100000"/>
            </a:lnSpc>
            <a:spcBef>
              <a:spcPct val="0"/>
            </a:spcBef>
            <a:spcAft>
              <a:spcPct val="15000"/>
            </a:spcAft>
            <a:buChar char="•"/>
          </a:pPr>
          <a:r>
            <a:rPr lang="zh-CN" altLang="en-US" sz="1200" kern="1200" dirty="0"/>
            <a:t>基于诊疗信息的知识图谱模型设计</a:t>
          </a:r>
        </a:p>
      </dsp:txBody>
      <dsp:txXfrm>
        <a:off x="259131" y="502771"/>
        <a:ext cx="1022687" cy="2173140"/>
      </dsp:txXfrm>
    </dsp:sp>
    <dsp:sp modelId="{B6B4705E-C06A-4375-BD9F-C3441DAF21BE}">
      <dsp:nvSpPr>
        <dsp:cNvPr id="0" name=""/>
        <dsp:cNvSpPr/>
      </dsp:nvSpPr>
      <dsp:spPr>
        <a:xfrm rot="21586394">
          <a:off x="1255817" y="101153"/>
          <a:ext cx="349129" cy="27046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1255817" y="155406"/>
        <a:ext cx="267990" cy="162278"/>
      </dsp:txXfrm>
    </dsp:sp>
    <dsp:sp modelId="{BC9164B6-8CF0-4879-A265-B22456BE4CF2}">
      <dsp:nvSpPr>
        <dsp:cNvPr id="0" name=""/>
        <dsp:cNvSpPr/>
      </dsp:nvSpPr>
      <dsp:spPr>
        <a:xfrm>
          <a:off x="1749866" y="15706"/>
          <a:ext cx="1086321" cy="159840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100000"/>
            </a:lnSpc>
            <a:spcBef>
              <a:spcPct val="0"/>
            </a:spcBef>
            <a:spcAft>
              <a:spcPct val="35000"/>
            </a:spcAft>
            <a:buNone/>
          </a:pPr>
          <a:r>
            <a:rPr lang="zh-CN" altLang="en-US" sz="1400" kern="1200"/>
            <a:t>数据采集</a:t>
          </a:r>
        </a:p>
      </dsp:txBody>
      <dsp:txXfrm>
        <a:off x="1749866" y="15706"/>
        <a:ext cx="1086321" cy="434528"/>
      </dsp:txXfrm>
    </dsp:sp>
    <dsp:sp modelId="{178AD051-CF63-4F1B-9A8E-BC50021CDB7D}">
      <dsp:nvSpPr>
        <dsp:cNvPr id="0" name=""/>
        <dsp:cNvSpPr/>
      </dsp:nvSpPr>
      <dsp:spPr>
        <a:xfrm>
          <a:off x="1972365" y="450234"/>
          <a:ext cx="1086321" cy="2264400"/>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100000"/>
            </a:lnSpc>
            <a:spcBef>
              <a:spcPct val="0"/>
            </a:spcBef>
            <a:spcAft>
              <a:spcPct val="15000"/>
            </a:spcAft>
            <a:buChar char="•"/>
          </a:pPr>
          <a:r>
            <a:rPr lang="zh-CN" altLang="en-US" sz="1200" kern="1200" dirty="0"/>
            <a:t>网络爬虫</a:t>
          </a:r>
        </a:p>
        <a:p>
          <a:pPr marL="114300" lvl="1" indent="-114300" algn="l" defTabSz="533400">
            <a:lnSpc>
              <a:spcPct val="100000"/>
            </a:lnSpc>
            <a:spcBef>
              <a:spcPct val="0"/>
            </a:spcBef>
            <a:spcAft>
              <a:spcPct val="15000"/>
            </a:spcAft>
            <a:buChar char="•"/>
          </a:pPr>
          <a:r>
            <a:rPr lang="zh-CN" altLang="en-US" sz="1200" kern="1200" dirty="0"/>
            <a:t>其他方式</a:t>
          </a:r>
        </a:p>
        <a:p>
          <a:pPr marL="228600" lvl="2" indent="-114300" algn="l" defTabSz="533400">
            <a:lnSpc>
              <a:spcPct val="100000"/>
            </a:lnSpc>
            <a:spcBef>
              <a:spcPct val="0"/>
            </a:spcBef>
            <a:spcAft>
              <a:spcPct val="15000"/>
            </a:spcAft>
            <a:buChar char="•"/>
          </a:pPr>
          <a:r>
            <a:rPr lang="zh-CN" altLang="en-US" sz="1200" kern="1200"/>
            <a:t>数据库采集</a:t>
          </a:r>
        </a:p>
      </dsp:txBody>
      <dsp:txXfrm>
        <a:off x="2004182" y="482051"/>
        <a:ext cx="1022687" cy="2200766"/>
      </dsp:txXfrm>
    </dsp:sp>
    <dsp:sp modelId="{0399D8D5-1252-4D85-9101-B99A296595E1}">
      <dsp:nvSpPr>
        <dsp:cNvPr id="0" name=""/>
        <dsp:cNvSpPr/>
      </dsp:nvSpPr>
      <dsp:spPr>
        <a:xfrm>
          <a:off x="3000870" y="97739"/>
          <a:ext cx="349126" cy="270462"/>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3000870" y="151831"/>
        <a:ext cx="267987" cy="162278"/>
      </dsp:txXfrm>
    </dsp:sp>
    <dsp:sp modelId="{11B51A25-BC1E-4A01-8D9E-AE2F8BBE02A0}">
      <dsp:nvSpPr>
        <dsp:cNvPr id="0" name=""/>
        <dsp:cNvSpPr/>
      </dsp:nvSpPr>
      <dsp:spPr>
        <a:xfrm>
          <a:off x="3494917" y="15706"/>
          <a:ext cx="1086321" cy="159840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100000"/>
            </a:lnSpc>
            <a:spcBef>
              <a:spcPct val="0"/>
            </a:spcBef>
            <a:spcAft>
              <a:spcPct val="35000"/>
            </a:spcAft>
            <a:buNone/>
          </a:pPr>
          <a:r>
            <a:rPr lang="zh-CN" altLang="en-US" sz="1400" kern="1200"/>
            <a:t>知识提取</a:t>
          </a:r>
        </a:p>
      </dsp:txBody>
      <dsp:txXfrm>
        <a:off x="3494917" y="15706"/>
        <a:ext cx="1086321" cy="434528"/>
      </dsp:txXfrm>
    </dsp:sp>
    <dsp:sp modelId="{A049FDA1-9B71-4C54-9B2E-EB8FFCDFB2F4}">
      <dsp:nvSpPr>
        <dsp:cNvPr id="0" name=""/>
        <dsp:cNvSpPr/>
      </dsp:nvSpPr>
      <dsp:spPr>
        <a:xfrm>
          <a:off x="3717416" y="450234"/>
          <a:ext cx="1086321" cy="2264400"/>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100000"/>
            </a:lnSpc>
            <a:spcBef>
              <a:spcPct val="0"/>
            </a:spcBef>
            <a:spcAft>
              <a:spcPct val="15000"/>
            </a:spcAft>
            <a:buChar char="•"/>
          </a:pPr>
          <a:r>
            <a:rPr lang="zh-CN" altLang="en-US" sz="1200" kern="1200"/>
            <a:t>实体提取</a:t>
          </a:r>
        </a:p>
        <a:p>
          <a:pPr marL="114300" lvl="1" indent="-114300" algn="l" defTabSz="533400">
            <a:lnSpc>
              <a:spcPct val="100000"/>
            </a:lnSpc>
            <a:spcBef>
              <a:spcPct val="0"/>
            </a:spcBef>
            <a:spcAft>
              <a:spcPct val="15000"/>
            </a:spcAft>
            <a:buChar char="•"/>
          </a:pPr>
          <a:r>
            <a:rPr lang="zh-CN" altLang="en-US" sz="1200" kern="1200"/>
            <a:t>关系提取</a:t>
          </a:r>
        </a:p>
        <a:p>
          <a:pPr marL="114300" lvl="1" indent="-114300" algn="l" defTabSz="533400">
            <a:lnSpc>
              <a:spcPct val="100000"/>
            </a:lnSpc>
            <a:spcBef>
              <a:spcPct val="0"/>
            </a:spcBef>
            <a:spcAft>
              <a:spcPct val="15000"/>
            </a:spcAft>
            <a:buChar char="•"/>
          </a:pPr>
          <a:r>
            <a:rPr lang="zh-CN" altLang="en-US" sz="1200" kern="1200"/>
            <a:t>属性提取</a:t>
          </a:r>
        </a:p>
        <a:p>
          <a:pPr marL="114300" lvl="1" indent="-114300" algn="l" defTabSz="533400">
            <a:lnSpc>
              <a:spcPct val="100000"/>
            </a:lnSpc>
            <a:spcBef>
              <a:spcPct val="0"/>
            </a:spcBef>
            <a:spcAft>
              <a:spcPct val="15000"/>
            </a:spcAft>
            <a:buChar char="•"/>
          </a:pPr>
          <a:endParaRPr lang="zh-CN" altLang="en-US" sz="1200" kern="1200"/>
        </a:p>
      </dsp:txBody>
      <dsp:txXfrm>
        <a:off x="3749233" y="482051"/>
        <a:ext cx="1022687" cy="2200766"/>
      </dsp:txXfrm>
    </dsp:sp>
    <dsp:sp modelId="{F8F5EFB3-914B-4B35-ABE9-D5FB0EFBEE69}">
      <dsp:nvSpPr>
        <dsp:cNvPr id="0" name=""/>
        <dsp:cNvSpPr/>
      </dsp:nvSpPr>
      <dsp:spPr>
        <a:xfrm>
          <a:off x="4745921" y="97739"/>
          <a:ext cx="349126" cy="270462"/>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4745921" y="151831"/>
        <a:ext cx="267987" cy="162278"/>
      </dsp:txXfrm>
    </dsp:sp>
    <dsp:sp modelId="{03F75A77-DC35-4602-A341-CC2214368966}">
      <dsp:nvSpPr>
        <dsp:cNvPr id="0" name=""/>
        <dsp:cNvSpPr/>
      </dsp:nvSpPr>
      <dsp:spPr>
        <a:xfrm>
          <a:off x="5239968" y="15706"/>
          <a:ext cx="1086321" cy="159840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100000"/>
            </a:lnSpc>
            <a:spcBef>
              <a:spcPct val="0"/>
            </a:spcBef>
            <a:spcAft>
              <a:spcPct val="35000"/>
            </a:spcAft>
            <a:buNone/>
          </a:pPr>
          <a:r>
            <a:rPr lang="zh-CN" sz="1400" kern="1200"/>
            <a:t>知识融合</a:t>
          </a:r>
        </a:p>
      </dsp:txBody>
      <dsp:txXfrm>
        <a:off x="5239968" y="15706"/>
        <a:ext cx="1086321" cy="434528"/>
      </dsp:txXfrm>
    </dsp:sp>
    <dsp:sp modelId="{A1080C33-CD46-4184-9D37-544ED06FE6F6}">
      <dsp:nvSpPr>
        <dsp:cNvPr id="0" name=""/>
        <dsp:cNvSpPr/>
      </dsp:nvSpPr>
      <dsp:spPr>
        <a:xfrm>
          <a:off x="5462468" y="450234"/>
          <a:ext cx="1086321" cy="2264400"/>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100000"/>
            </a:lnSpc>
            <a:spcBef>
              <a:spcPct val="0"/>
            </a:spcBef>
            <a:spcAft>
              <a:spcPct val="15000"/>
            </a:spcAft>
            <a:buChar char="•"/>
          </a:pPr>
          <a:r>
            <a:rPr sz="1200" kern="1200" dirty="0" err="1"/>
            <a:t>实体对齐</a:t>
          </a:r>
          <a:endParaRPr sz="1200" kern="1200" dirty="0"/>
        </a:p>
        <a:p>
          <a:pPr marL="114300" lvl="1" indent="-114300" algn="l" defTabSz="533400">
            <a:lnSpc>
              <a:spcPct val="100000"/>
            </a:lnSpc>
            <a:spcBef>
              <a:spcPct val="0"/>
            </a:spcBef>
            <a:spcAft>
              <a:spcPct val="15000"/>
            </a:spcAft>
            <a:buChar char="•"/>
          </a:pPr>
          <a:r>
            <a:rPr sz="1200" kern="1200" dirty="0" err="1"/>
            <a:t>关系对齐</a:t>
          </a:r>
          <a:endParaRPr sz="1200" kern="1200" dirty="0"/>
        </a:p>
        <a:p>
          <a:pPr marL="114300" lvl="1" indent="-114300" algn="l" defTabSz="533400">
            <a:lnSpc>
              <a:spcPct val="100000"/>
            </a:lnSpc>
            <a:spcBef>
              <a:spcPct val="0"/>
            </a:spcBef>
            <a:spcAft>
              <a:spcPct val="15000"/>
            </a:spcAft>
            <a:buChar char="•"/>
          </a:pPr>
          <a:r>
            <a:rPr sz="1200" kern="1200"/>
            <a:t>属性对齐</a:t>
          </a:r>
        </a:p>
        <a:p>
          <a:pPr marL="114300" lvl="1" indent="-114300" algn="l" defTabSz="533400">
            <a:lnSpc>
              <a:spcPct val="100000"/>
            </a:lnSpc>
            <a:spcBef>
              <a:spcPct val="0"/>
            </a:spcBef>
            <a:spcAft>
              <a:spcPct val="15000"/>
            </a:spcAft>
            <a:buChar char="•"/>
          </a:pPr>
          <a:r>
            <a:rPr sz="1200" kern="1200" dirty="0" err="1"/>
            <a:t>冲突消解</a:t>
          </a:r>
          <a:endParaRPr sz="1200" kern="1200" dirty="0"/>
        </a:p>
        <a:p>
          <a:pPr marL="114300" lvl="1" indent="-114300" algn="l" defTabSz="533400">
            <a:lnSpc>
              <a:spcPct val="100000"/>
            </a:lnSpc>
            <a:spcBef>
              <a:spcPct val="0"/>
            </a:spcBef>
            <a:spcAft>
              <a:spcPct val="15000"/>
            </a:spcAft>
            <a:buChar char="•"/>
          </a:pPr>
          <a:r>
            <a:rPr sz="1200" kern="1200" dirty="0" err="1"/>
            <a:t>标准化</a:t>
          </a:r>
          <a:endParaRPr sz="1200" kern="1200" dirty="0"/>
        </a:p>
        <a:p>
          <a:pPr marL="114300" lvl="1" indent="-114300" algn="l" defTabSz="533400">
            <a:lnSpc>
              <a:spcPct val="100000"/>
            </a:lnSpc>
            <a:spcBef>
              <a:spcPct val="0"/>
            </a:spcBef>
            <a:spcAft>
              <a:spcPct val="15000"/>
            </a:spcAft>
            <a:buChar char="•"/>
          </a:pPr>
          <a:r>
            <a:rPr sz="1200" kern="1200" dirty="0" err="1"/>
            <a:t>三元组数据生成</a:t>
          </a:r>
          <a:endParaRPr sz="1200" kern="1200" dirty="0"/>
        </a:p>
      </dsp:txBody>
      <dsp:txXfrm>
        <a:off x="5494285" y="482051"/>
        <a:ext cx="1022687" cy="2200766"/>
      </dsp:txXfrm>
    </dsp:sp>
    <dsp:sp modelId="{14934CC3-F00F-4A43-8102-56C09F9CA57F}">
      <dsp:nvSpPr>
        <dsp:cNvPr id="0" name=""/>
        <dsp:cNvSpPr/>
      </dsp:nvSpPr>
      <dsp:spPr>
        <a:xfrm>
          <a:off x="6490972" y="97739"/>
          <a:ext cx="349126" cy="270462"/>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6490972" y="151831"/>
        <a:ext cx="267987" cy="162278"/>
      </dsp:txXfrm>
    </dsp:sp>
    <dsp:sp modelId="{499D3CAA-CD00-499A-B538-03134BD9082E}">
      <dsp:nvSpPr>
        <dsp:cNvPr id="0" name=""/>
        <dsp:cNvSpPr/>
      </dsp:nvSpPr>
      <dsp:spPr>
        <a:xfrm>
          <a:off x="6985020" y="15706"/>
          <a:ext cx="1086321" cy="1598400"/>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100000"/>
            </a:lnSpc>
            <a:spcBef>
              <a:spcPct val="0"/>
            </a:spcBef>
            <a:spcAft>
              <a:spcPct val="35000"/>
            </a:spcAft>
            <a:buNone/>
          </a:pPr>
          <a:r>
            <a:rPr lang="zh-CN" sz="1400" kern="1200"/>
            <a:t>知识管理</a:t>
          </a:r>
        </a:p>
      </dsp:txBody>
      <dsp:txXfrm>
        <a:off x="6985020" y="15706"/>
        <a:ext cx="1086321" cy="434528"/>
      </dsp:txXfrm>
    </dsp:sp>
    <dsp:sp modelId="{72179931-CDC9-4DD0-9D86-D3A8D07B08BD}">
      <dsp:nvSpPr>
        <dsp:cNvPr id="0" name=""/>
        <dsp:cNvSpPr/>
      </dsp:nvSpPr>
      <dsp:spPr>
        <a:xfrm>
          <a:off x="7207519" y="450234"/>
          <a:ext cx="1086321" cy="2264400"/>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100000"/>
            </a:lnSpc>
            <a:spcBef>
              <a:spcPct val="0"/>
            </a:spcBef>
            <a:spcAft>
              <a:spcPct val="15000"/>
            </a:spcAft>
            <a:buChar char="•"/>
          </a:pPr>
          <a:r>
            <a:rPr sz="1200" kern="1200"/>
            <a:t>构建图数据库</a:t>
          </a:r>
        </a:p>
        <a:p>
          <a:pPr marL="114300" lvl="1" indent="-114300" algn="l" defTabSz="533400">
            <a:lnSpc>
              <a:spcPct val="100000"/>
            </a:lnSpc>
            <a:spcBef>
              <a:spcPct val="0"/>
            </a:spcBef>
            <a:spcAft>
              <a:spcPct val="15000"/>
            </a:spcAft>
            <a:buChar char="•"/>
          </a:pPr>
          <a:r>
            <a:rPr sz="1200" kern="1200"/>
            <a:t>纠错</a:t>
          </a:r>
        </a:p>
        <a:p>
          <a:pPr marL="114300" lvl="1" indent="-114300" algn="l" defTabSz="533400">
            <a:lnSpc>
              <a:spcPct val="100000"/>
            </a:lnSpc>
            <a:spcBef>
              <a:spcPct val="0"/>
            </a:spcBef>
            <a:spcAft>
              <a:spcPct val="15000"/>
            </a:spcAft>
            <a:buChar char="•"/>
          </a:pPr>
          <a:r>
            <a:rPr sz="1200" kern="1200"/>
            <a:t>补全</a:t>
          </a:r>
        </a:p>
        <a:p>
          <a:pPr marL="114300" lvl="1" indent="-114300" algn="l" defTabSz="533400">
            <a:lnSpc>
              <a:spcPct val="100000"/>
            </a:lnSpc>
            <a:spcBef>
              <a:spcPct val="0"/>
            </a:spcBef>
            <a:spcAft>
              <a:spcPct val="15000"/>
            </a:spcAft>
            <a:buChar char="•"/>
          </a:pPr>
          <a:r>
            <a:rPr sz="1200" kern="1200" dirty="0" err="1"/>
            <a:t>更新</a:t>
          </a:r>
          <a:endParaRPr sz="1200" kern="1200" dirty="0"/>
        </a:p>
      </dsp:txBody>
      <dsp:txXfrm>
        <a:off x="7239336" y="482051"/>
        <a:ext cx="1022687" cy="22007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E61157-78BA-644A-8EA4-04E2A25EAB8A}">
      <dsp:nvSpPr>
        <dsp:cNvPr id="0" name=""/>
        <dsp:cNvSpPr/>
      </dsp:nvSpPr>
      <dsp:spPr>
        <a:xfrm>
          <a:off x="2716" y="1151274"/>
          <a:ext cx="735268" cy="10408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患者问题库</a:t>
          </a:r>
        </a:p>
      </dsp:txBody>
      <dsp:txXfrm>
        <a:off x="24251" y="1172809"/>
        <a:ext cx="692198" cy="997795"/>
      </dsp:txXfrm>
    </dsp:sp>
    <dsp:sp modelId="{1BA2EE34-DF4B-374F-B18D-1AF986EC0F4D}">
      <dsp:nvSpPr>
        <dsp:cNvPr id="0" name=""/>
        <dsp:cNvSpPr/>
      </dsp:nvSpPr>
      <dsp:spPr>
        <a:xfrm>
          <a:off x="811511" y="1580534"/>
          <a:ext cx="155877" cy="18234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p>
      </dsp:txBody>
      <dsp:txXfrm>
        <a:off x="811511" y="1617003"/>
        <a:ext cx="109114" cy="109408"/>
      </dsp:txXfrm>
    </dsp:sp>
    <dsp:sp modelId="{E1E18CDA-6262-5D4D-98EE-00C9C6DA9FDC}">
      <dsp:nvSpPr>
        <dsp:cNvPr id="0" name=""/>
        <dsp:cNvSpPr/>
      </dsp:nvSpPr>
      <dsp:spPr>
        <a:xfrm>
          <a:off x="1032092" y="1151274"/>
          <a:ext cx="735268" cy="10408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是否</a:t>
          </a:r>
          <a:r>
            <a:rPr lang="en-US" altLang="zh-CN" sz="1800" kern="1200" dirty="0"/>
            <a:t>FAQ</a:t>
          </a:r>
          <a:endParaRPr lang="zh-CN" altLang="en-US" sz="1800" kern="1200" dirty="0"/>
        </a:p>
      </dsp:txBody>
      <dsp:txXfrm>
        <a:off x="1053627" y="1172809"/>
        <a:ext cx="692198" cy="997795"/>
      </dsp:txXfrm>
    </dsp:sp>
    <dsp:sp modelId="{03C80F88-6113-F24C-A952-CDC5D4888F1F}">
      <dsp:nvSpPr>
        <dsp:cNvPr id="0" name=""/>
        <dsp:cNvSpPr/>
      </dsp:nvSpPr>
      <dsp:spPr>
        <a:xfrm>
          <a:off x="1840888" y="1580534"/>
          <a:ext cx="155877" cy="18234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p>
      </dsp:txBody>
      <dsp:txXfrm>
        <a:off x="1840888" y="1617003"/>
        <a:ext cx="109114" cy="109408"/>
      </dsp:txXfrm>
    </dsp:sp>
    <dsp:sp modelId="{74884E23-037D-1448-B1A7-2A069A0A835B}">
      <dsp:nvSpPr>
        <dsp:cNvPr id="0" name=""/>
        <dsp:cNvSpPr/>
      </dsp:nvSpPr>
      <dsp:spPr>
        <a:xfrm>
          <a:off x="2061468" y="1151274"/>
          <a:ext cx="735268" cy="10408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问题向量表示</a:t>
          </a:r>
        </a:p>
      </dsp:txBody>
      <dsp:txXfrm>
        <a:off x="2083003" y="1172809"/>
        <a:ext cx="692198" cy="997795"/>
      </dsp:txXfrm>
    </dsp:sp>
    <dsp:sp modelId="{9C601C63-7D88-2046-870B-B7FC5DB75197}">
      <dsp:nvSpPr>
        <dsp:cNvPr id="0" name=""/>
        <dsp:cNvSpPr/>
      </dsp:nvSpPr>
      <dsp:spPr>
        <a:xfrm>
          <a:off x="2870264" y="1580534"/>
          <a:ext cx="155877" cy="18234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p>
      </dsp:txBody>
      <dsp:txXfrm>
        <a:off x="2870264" y="1617003"/>
        <a:ext cx="109114" cy="109408"/>
      </dsp:txXfrm>
    </dsp:sp>
    <dsp:sp modelId="{FC7407B7-0A5E-8143-A561-E9EBB73AC5CC}">
      <dsp:nvSpPr>
        <dsp:cNvPr id="0" name=""/>
        <dsp:cNvSpPr/>
      </dsp:nvSpPr>
      <dsp:spPr>
        <a:xfrm>
          <a:off x="3090845" y="1151274"/>
          <a:ext cx="735268" cy="10408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问题聚类</a:t>
          </a:r>
        </a:p>
      </dsp:txBody>
      <dsp:txXfrm>
        <a:off x="3112380" y="1172809"/>
        <a:ext cx="692198" cy="997795"/>
      </dsp:txXfrm>
    </dsp:sp>
    <dsp:sp modelId="{908AEC8C-6A69-4D48-A274-542A04901C62}">
      <dsp:nvSpPr>
        <dsp:cNvPr id="0" name=""/>
        <dsp:cNvSpPr/>
      </dsp:nvSpPr>
      <dsp:spPr>
        <a:xfrm>
          <a:off x="3899641" y="1580534"/>
          <a:ext cx="155877" cy="18234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p>
      </dsp:txBody>
      <dsp:txXfrm>
        <a:off x="3899641" y="1617003"/>
        <a:ext cx="109114" cy="109408"/>
      </dsp:txXfrm>
    </dsp:sp>
    <dsp:sp modelId="{75559A0A-2D29-044B-9A06-F5106872D1FF}">
      <dsp:nvSpPr>
        <dsp:cNvPr id="0" name=""/>
        <dsp:cNvSpPr/>
      </dsp:nvSpPr>
      <dsp:spPr>
        <a:xfrm>
          <a:off x="4120221" y="1151274"/>
          <a:ext cx="735268" cy="10408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FAQ</a:t>
          </a:r>
          <a:r>
            <a:rPr lang="zh-CN" altLang="en-US" sz="1800" kern="1200" dirty="0"/>
            <a:t>挑选</a:t>
          </a:r>
        </a:p>
      </dsp:txBody>
      <dsp:txXfrm>
        <a:off x="4141756" y="1172809"/>
        <a:ext cx="692198" cy="997795"/>
      </dsp:txXfrm>
    </dsp:sp>
    <dsp:sp modelId="{BD3EDDFF-4543-C14B-875E-4774D84A57AE}">
      <dsp:nvSpPr>
        <dsp:cNvPr id="0" name=""/>
        <dsp:cNvSpPr/>
      </dsp:nvSpPr>
      <dsp:spPr>
        <a:xfrm>
          <a:off x="4929017" y="1580534"/>
          <a:ext cx="155877" cy="18234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p>
      </dsp:txBody>
      <dsp:txXfrm>
        <a:off x="4929017" y="1617003"/>
        <a:ext cx="109114" cy="109408"/>
      </dsp:txXfrm>
    </dsp:sp>
    <dsp:sp modelId="{3EF796A8-6F6D-F945-B16C-855C0720EE78}">
      <dsp:nvSpPr>
        <dsp:cNvPr id="0" name=""/>
        <dsp:cNvSpPr/>
      </dsp:nvSpPr>
      <dsp:spPr>
        <a:xfrm>
          <a:off x="5149598" y="1151274"/>
          <a:ext cx="735268" cy="10408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检索模型</a:t>
          </a:r>
        </a:p>
      </dsp:txBody>
      <dsp:txXfrm>
        <a:off x="5171133" y="1172809"/>
        <a:ext cx="692198" cy="997795"/>
      </dsp:txXfrm>
    </dsp:sp>
    <dsp:sp modelId="{DBA878D2-087D-8147-B960-7BB41621D842}">
      <dsp:nvSpPr>
        <dsp:cNvPr id="0" name=""/>
        <dsp:cNvSpPr/>
      </dsp:nvSpPr>
      <dsp:spPr>
        <a:xfrm>
          <a:off x="5958393" y="1580534"/>
          <a:ext cx="155877" cy="18234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p>
      </dsp:txBody>
      <dsp:txXfrm>
        <a:off x="5958393" y="1617003"/>
        <a:ext cx="109114" cy="109408"/>
      </dsp:txXfrm>
    </dsp:sp>
    <dsp:sp modelId="{6DC6B522-0D63-6D4B-BE75-1F26EB665EC2}">
      <dsp:nvSpPr>
        <dsp:cNvPr id="0" name=""/>
        <dsp:cNvSpPr/>
      </dsp:nvSpPr>
      <dsp:spPr>
        <a:xfrm>
          <a:off x="6178974" y="1151274"/>
          <a:ext cx="735268" cy="10408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语义匹配</a:t>
          </a:r>
        </a:p>
      </dsp:txBody>
      <dsp:txXfrm>
        <a:off x="6200509" y="1172809"/>
        <a:ext cx="692198" cy="997795"/>
      </dsp:txXfrm>
    </dsp:sp>
    <dsp:sp modelId="{24F81406-76CA-9846-9E79-884D2D845B9A}">
      <dsp:nvSpPr>
        <dsp:cNvPr id="0" name=""/>
        <dsp:cNvSpPr/>
      </dsp:nvSpPr>
      <dsp:spPr>
        <a:xfrm>
          <a:off x="6987770" y="1580534"/>
          <a:ext cx="155877" cy="18234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p>
      </dsp:txBody>
      <dsp:txXfrm>
        <a:off x="6987770" y="1617003"/>
        <a:ext cx="109114" cy="109408"/>
      </dsp:txXfrm>
    </dsp:sp>
    <dsp:sp modelId="{A3D1F2DB-896E-BC4D-ADB9-2658BE6260D4}">
      <dsp:nvSpPr>
        <dsp:cNvPr id="0" name=""/>
        <dsp:cNvSpPr/>
      </dsp:nvSpPr>
      <dsp:spPr>
        <a:xfrm>
          <a:off x="7208351" y="1151274"/>
          <a:ext cx="735268" cy="10408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训练集生成</a:t>
          </a:r>
        </a:p>
      </dsp:txBody>
      <dsp:txXfrm>
        <a:off x="7229886" y="1172809"/>
        <a:ext cx="692198" cy="997795"/>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1">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rSet qsTypeId="urn:microsoft.com/office/officeart/2005/8/quickstyle/simple5"/>
        </dgm:pt>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rSet csTypeId="urn:microsoft.com/office/officeart/2005/8/colors/accent6_5"/>
        </dgm:pt>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srcNode" val="parTx"/>
            <dgm:param type="dstNode" val="parTx"/>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zh-CN" altLang="en-US"/>
          </a:p>
        </p:txBody>
      </p:sp>
      <p:sp>
        <p:nvSpPr>
          <p:cNvPr id="3" name="日期占位符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FBA33AE-CA3F-F648-AAC3-65A8382068F9}" type="datetimeFigureOut">
              <a:rPr kumimoji="1" lang="zh-CN" altLang="en-US" smtClean="0"/>
              <a:t>2020/6/8</a:t>
            </a:fld>
            <a:endParaRPr kumimoji="1" lang="zh-CN" altLang="en-US"/>
          </a:p>
        </p:txBody>
      </p:sp>
      <p:sp>
        <p:nvSpPr>
          <p:cNvPr id="4" name="幻灯片图像占位符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zh-CN" altLang="en-US"/>
          </a:p>
        </p:txBody>
      </p:sp>
      <p:sp>
        <p:nvSpPr>
          <p:cNvPr id="5" name="备注占位符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zh-CN" altLang="en-US"/>
          </a:p>
        </p:txBody>
      </p:sp>
      <p:sp>
        <p:nvSpPr>
          <p:cNvPr id="7" name="灯片编号占位符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1D679F6D-7149-BC47-98CE-063D295B7BD3}"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zhuanlan.zhihu.com/p/32122644"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zhuanlan.zhihu.com/p/32122644"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zhuanlan.zhihu.com/p/32122644"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D679F6D-7149-BC47-98CE-063D295B7BD3}" type="slidenum">
              <a:rPr kumimoji="1" lang="zh-CN" altLang="en-US" smtClean="0"/>
              <a:t>1</a:t>
            </a:fld>
            <a:endParaRPr kumimoji="1" lang="zh-CN" altLang="en-US"/>
          </a:p>
        </p:txBody>
      </p:sp>
    </p:spTree>
    <p:extLst>
      <p:ext uri="{BB962C8B-B14F-4D97-AF65-F5344CB8AC3E}">
        <p14:creationId xmlns:p14="http://schemas.microsoft.com/office/powerpoint/2010/main" val="3342981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0B09381-76F6-4C3F-9E35-28B64E79521E}" type="slidenum">
              <a:rPr lang="zh-CN" altLang="en-US" smtClean="0"/>
              <a:t>12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00" dirty="0">
                <a:latin typeface="+mn-ea"/>
              </a:rPr>
              <a:t>知识工程是研究知识信息处理的学科，提供开发智能系统的技术，是人工智能、数据库技术、数理逻辑、认知科学、心理学等学科交叉发展的结果。</a:t>
            </a:r>
            <a:endParaRPr lang="en-US" altLang="zh-CN"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16</a:t>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79425"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742F89-73FB-44FB-B579-C241A39534C4}" type="slidenum">
              <a:rPr lang="zh-CN" altLang="en-US" smtClean="0"/>
              <a:t>17</a:t>
            </a:fld>
            <a:endParaRPr lang="zh-CN" altLang="en-US"/>
          </a:p>
        </p:txBody>
      </p:sp>
    </p:spTree>
    <p:extLst>
      <p:ext uri="{BB962C8B-B14F-4D97-AF65-F5344CB8AC3E}">
        <p14:creationId xmlns:p14="http://schemas.microsoft.com/office/powerpoint/2010/main" val="31729547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79425"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742F89-73FB-44FB-B579-C241A39534C4}" type="slidenum">
              <a:rPr lang="zh-CN" altLang="en-US" smtClean="0"/>
              <a:t>18</a:t>
            </a:fld>
            <a:endParaRPr lang="zh-CN" altLang="en-US"/>
          </a:p>
        </p:txBody>
      </p:sp>
    </p:spTree>
    <p:extLst>
      <p:ext uri="{BB962C8B-B14F-4D97-AF65-F5344CB8AC3E}">
        <p14:creationId xmlns:p14="http://schemas.microsoft.com/office/powerpoint/2010/main" val="3880060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79425"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742F89-73FB-44FB-B579-C241A39534C4}" type="slidenum">
              <a:rPr lang="zh-CN" altLang="en-US" smtClean="0"/>
              <a:t>19</a:t>
            </a:fld>
            <a:endParaRPr lang="zh-CN" altLang="en-US"/>
          </a:p>
        </p:txBody>
      </p:sp>
    </p:spTree>
    <p:extLst>
      <p:ext uri="{BB962C8B-B14F-4D97-AF65-F5344CB8AC3E}">
        <p14:creationId xmlns:p14="http://schemas.microsoft.com/office/powerpoint/2010/main" val="5793239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79425"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742F89-73FB-44FB-B579-C241A39534C4}" type="slidenum">
              <a:rPr lang="zh-CN" altLang="en-US" smtClean="0"/>
              <a:t>20</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https://zhuanlan.zhihu.com/p/32122644</a:t>
            </a:r>
            <a:endParaRPr lang="zh-CN" altLang="en-US" dirty="0"/>
          </a:p>
        </p:txBody>
      </p:sp>
      <p:sp>
        <p:nvSpPr>
          <p:cNvPr id="4" name="灯片编号占位符 3"/>
          <p:cNvSpPr>
            <a:spLocks noGrp="1"/>
          </p:cNvSpPr>
          <p:nvPr>
            <p:ph type="sldNum" sz="quarter" idx="10"/>
          </p:nvPr>
        </p:nvSpPr>
        <p:spPr/>
        <p:txBody>
          <a:bodyPr/>
          <a:lstStyle/>
          <a:p>
            <a:fld id="{7628AC70-7C6F-4DDB-A6BB-8B796AF11B93}" type="slidenum">
              <a:rPr lang="zh-CN" altLang="en-US" smtClean="0"/>
              <a:t>21</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https://zhuanlan.zhihu.com/p/32122644</a:t>
            </a:r>
            <a:endParaRPr lang="zh-CN" altLang="en-US" dirty="0"/>
          </a:p>
        </p:txBody>
      </p:sp>
      <p:sp>
        <p:nvSpPr>
          <p:cNvPr id="4" name="灯片编号占位符 3"/>
          <p:cNvSpPr>
            <a:spLocks noGrp="1"/>
          </p:cNvSpPr>
          <p:nvPr>
            <p:ph type="sldNum" sz="quarter" idx="10"/>
          </p:nvPr>
        </p:nvSpPr>
        <p:spPr/>
        <p:txBody>
          <a:bodyPr/>
          <a:lstStyle/>
          <a:p>
            <a:fld id="{7628AC70-7C6F-4DDB-A6BB-8B796AF11B93}" type="slidenum">
              <a:rPr lang="zh-CN" altLang="en-US" smtClean="0"/>
              <a:t>22</a:t>
            </a:fld>
            <a:endParaRPr lang="zh-CN" altLang="en-US"/>
          </a:p>
        </p:txBody>
      </p:sp>
    </p:spTree>
    <p:extLst>
      <p:ext uri="{BB962C8B-B14F-4D97-AF65-F5344CB8AC3E}">
        <p14:creationId xmlns:p14="http://schemas.microsoft.com/office/powerpoint/2010/main" val="30660234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https://zhuanlan.zhihu.com/p/32122644</a:t>
            </a:r>
            <a:endParaRPr lang="zh-CN" altLang="en-US" dirty="0"/>
          </a:p>
        </p:txBody>
      </p:sp>
      <p:sp>
        <p:nvSpPr>
          <p:cNvPr id="4" name="灯片编号占位符 3"/>
          <p:cNvSpPr>
            <a:spLocks noGrp="1"/>
          </p:cNvSpPr>
          <p:nvPr>
            <p:ph type="sldNum" sz="quarter" idx="10"/>
          </p:nvPr>
        </p:nvSpPr>
        <p:spPr/>
        <p:txBody>
          <a:bodyPr/>
          <a:lstStyle/>
          <a:p>
            <a:fld id="{7628AC70-7C6F-4DDB-A6BB-8B796AF11B93}" type="slidenum">
              <a:rPr lang="zh-CN" altLang="en-US" smtClean="0"/>
              <a:t>23</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28AC70-7C6F-4DDB-A6BB-8B796AF11B93}" type="slidenum">
              <a:rPr lang="zh-CN" altLang="en-US" smtClean="0"/>
              <a:t>24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4</a:t>
            </a:fld>
            <a:endParaRPr kumimoji="1" lang="zh-CN" altLang="en-US"/>
          </a:p>
        </p:txBody>
      </p:sp>
    </p:spTree>
    <p:extLst>
      <p:ext uri="{BB962C8B-B14F-4D97-AF65-F5344CB8AC3E}">
        <p14:creationId xmlns:p14="http://schemas.microsoft.com/office/powerpoint/2010/main" val="13261459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79425"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742F89-73FB-44FB-B579-C241A39534C4}" type="slidenum">
              <a:rPr lang="zh-CN" altLang="en-US" smtClean="0"/>
              <a:t>25</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79425"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742F89-73FB-44FB-B579-C241A39534C4}" type="slidenum">
              <a:rPr lang="zh-CN" altLang="en-US" smtClean="0"/>
              <a:t>26</a:t>
            </a:fld>
            <a:endParaRPr lang="zh-CN" altLang="en-US"/>
          </a:p>
        </p:txBody>
      </p:sp>
    </p:spTree>
    <p:extLst>
      <p:ext uri="{BB962C8B-B14F-4D97-AF65-F5344CB8AC3E}">
        <p14:creationId xmlns:p14="http://schemas.microsoft.com/office/powerpoint/2010/main" val="37267901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4CBB79-1992-4957-B3A4-1F7E3532CF69}" type="slidenum">
              <a:rPr lang="de-DE" altLang="zh-CN"/>
              <a:pPr/>
              <a:t>27</a:t>
            </a:fld>
            <a:endParaRPr lang="de-DE" altLang="zh-CN"/>
          </a:p>
        </p:txBody>
      </p:sp>
      <p:sp>
        <p:nvSpPr>
          <p:cNvPr id="1722370" name="Rectangle 2"/>
          <p:cNvSpPr>
            <a:spLocks noGrp="1" noRot="1" noChangeAspect="1" noChangeArrowheads="1" noTextEdit="1"/>
          </p:cNvSpPr>
          <p:nvPr>
            <p:ph type="sldImg"/>
          </p:nvPr>
        </p:nvSpPr>
        <p:spPr>
          <a:xfrm>
            <a:off x="385763" y="687388"/>
            <a:ext cx="6088062" cy="3425825"/>
          </a:xfrm>
          <a:ln/>
        </p:spPr>
      </p:sp>
      <p:sp>
        <p:nvSpPr>
          <p:cNvPr id="1722371" name="Rectangle 3"/>
          <p:cNvSpPr>
            <a:spLocks noGrp="1" noChangeArrowheads="1"/>
          </p:cNvSpPr>
          <p:nvPr>
            <p:ph type="body" idx="1"/>
          </p:nvPr>
        </p:nvSpPr>
        <p:spPr>
          <a:xfrm>
            <a:off x="914400" y="4343400"/>
            <a:ext cx="5029200" cy="4113213"/>
          </a:xfrm>
        </p:spPr>
        <p:txBody>
          <a:bodyPr/>
          <a:lstStyle/>
          <a:p>
            <a:endParaRPr lang="de-DE" altLang="zh-CN" sz="1600" dirty="0">
              <a:ea typeface="宋体" panose="02010600030101010101" pitchFamily="2" charset="-122"/>
            </a:endParaRPr>
          </a:p>
        </p:txBody>
      </p:sp>
    </p:spTree>
    <p:extLst>
      <p:ext uri="{BB962C8B-B14F-4D97-AF65-F5344CB8AC3E}">
        <p14:creationId xmlns:p14="http://schemas.microsoft.com/office/powerpoint/2010/main" val="9638162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89965">
              <a:defRPr/>
            </a:pPr>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28</a:t>
            </a:fld>
            <a:endParaRPr kumimoji="1" lang="zh-CN" altLang="en-US"/>
          </a:p>
        </p:txBody>
      </p:sp>
    </p:spTree>
    <p:extLst>
      <p:ext uri="{BB962C8B-B14F-4D97-AF65-F5344CB8AC3E}">
        <p14:creationId xmlns:p14="http://schemas.microsoft.com/office/powerpoint/2010/main" val="41239219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89965">
              <a:defRPr/>
            </a:pPr>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29</a:t>
            </a:fld>
            <a:endParaRPr kumimoji="1" lang="zh-CN" altLang="en-US"/>
          </a:p>
        </p:txBody>
      </p:sp>
    </p:spTree>
    <p:extLst>
      <p:ext uri="{BB962C8B-B14F-4D97-AF65-F5344CB8AC3E}">
        <p14:creationId xmlns:p14="http://schemas.microsoft.com/office/powerpoint/2010/main" val="2305373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89965">
              <a:defRPr/>
            </a:pPr>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30</a:t>
            </a:fld>
            <a:endParaRPr kumimoji="1"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79425"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742F89-73FB-44FB-B579-C241A39534C4}" type="slidenum">
              <a:rPr lang="zh-CN" altLang="en-US" smtClean="0"/>
              <a:t>31</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28AC70-7C6F-4DDB-A6BB-8B796AF11B93}" type="slidenum">
              <a:rPr lang="zh-CN" altLang="en-US" smtClean="0"/>
              <a:t>32</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79425"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742F89-73FB-44FB-B579-C241A39534C4}" type="slidenum">
              <a:rPr lang="zh-CN" altLang="en-US" smtClean="0"/>
              <a:t>33</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34</a:t>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5</a:t>
            </a:fld>
            <a:endParaRPr kumimoji="1" lang="zh-CN" altLang="en-US"/>
          </a:p>
        </p:txBody>
      </p:sp>
    </p:spTree>
    <p:extLst>
      <p:ext uri="{BB962C8B-B14F-4D97-AF65-F5344CB8AC3E}">
        <p14:creationId xmlns:p14="http://schemas.microsoft.com/office/powerpoint/2010/main" val="14421409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35</a:t>
            </a:fld>
            <a:endParaRPr kumimoji="1" lang="zh-CN" altLang="en-US"/>
          </a:p>
        </p:txBody>
      </p:sp>
    </p:spTree>
    <p:extLst>
      <p:ext uri="{BB962C8B-B14F-4D97-AF65-F5344CB8AC3E}">
        <p14:creationId xmlns:p14="http://schemas.microsoft.com/office/powerpoint/2010/main" val="19893962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79425" y="1279525"/>
            <a:ext cx="6140450" cy="3454400"/>
          </a:xfrm>
        </p:spPr>
      </p:sp>
      <p:sp>
        <p:nvSpPr>
          <p:cNvPr id="3" name="备注占位符 2"/>
          <p:cNvSpPr>
            <a:spLocks noGrp="1"/>
          </p:cNvSpPr>
          <p:nvPr>
            <p:ph type="body" idx="1"/>
          </p:nvPr>
        </p:nvSpPr>
        <p:spPr/>
        <p:txBody>
          <a:bodyPr/>
          <a:lstStyle/>
          <a:p>
            <a:r>
              <a:rPr lang="zh-CN" altLang="en-US" dirty="0"/>
              <a:t>例子用中文</a:t>
            </a:r>
          </a:p>
        </p:txBody>
      </p:sp>
      <p:sp>
        <p:nvSpPr>
          <p:cNvPr id="4" name="灯片编号占位符 3"/>
          <p:cNvSpPr>
            <a:spLocks noGrp="1"/>
          </p:cNvSpPr>
          <p:nvPr>
            <p:ph type="sldNum" sz="quarter" idx="5"/>
          </p:nvPr>
        </p:nvSpPr>
        <p:spPr/>
        <p:txBody>
          <a:bodyPr/>
          <a:lstStyle/>
          <a:p>
            <a:fld id="{C3742F89-73FB-44FB-B579-C241A39534C4}" type="slidenum">
              <a:rPr lang="zh-CN" altLang="en-US" smtClean="0"/>
              <a:t>36</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79425" y="1279525"/>
            <a:ext cx="6140450" cy="3454400"/>
          </a:xfrm>
        </p:spPr>
      </p:sp>
      <p:sp>
        <p:nvSpPr>
          <p:cNvPr id="3" name="备注占位符 2"/>
          <p:cNvSpPr>
            <a:spLocks noGrp="1"/>
          </p:cNvSpPr>
          <p:nvPr>
            <p:ph type="body" idx="1"/>
          </p:nvPr>
        </p:nvSpPr>
        <p:spPr/>
        <p:txBody>
          <a:bodyPr/>
          <a:lstStyle/>
          <a:p>
            <a:r>
              <a:rPr lang="zh-CN" altLang="en-US" dirty="0"/>
              <a:t>例子、图等要统一</a:t>
            </a:r>
            <a:endParaRPr lang="en-US" altLang="zh-CN" dirty="0"/>
          </a:p>
          <a:p>
            <a:r>
              <a:rPr lang="zh-CN" altLang="en-US" dirty="0"/>
              <a:t>在图上进行标注，自解释性</a:t>
            </a:r>
          </a:p>
        </p:txBody>
      </p:sp>
      <p:sp>
        <p:nvSpPr>
          <p:cNvPr id="4" name="灯片编号占位符 3"/>
          <p:cNvSpPr>
            <a:spLocks noGrp="1"/>
          </p:cNvSpPr>
          <p:nvPr>
            <p:ph type="sldNum" sz="quarter" idx="5"/>
          </p:nvPr>
        </p:nvSpPr>
        <p:spPr/>
        <p:txBody>
          <a:bodyPr/>
          <a:lstStyle/>
          <a:p>
            <a:fld id="{C3742F89-73FB-44FB-B579-C241A39534C4}" type="slidenum">
              <a:rPr lang="zh-CN" altLang="en-US" smtClean="0"/>
              <a:t>37</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79425"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742F89-73FB-44FB-B579-C241A39534C4}" type="slidenum">
              <a:rPr lang="zh-CN" altLang="en-US" smtClean="0"/>
              <a:t>38</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79425" y="1279525"/>
            <a:ext cx="6140450" cy="3454400"/>
          </a:xfrm>
        </p:spPr>
      </p:sp>
      <p:sp>
        <p:nvSpPr>
          <p:cNvPr id="3" name="备注占位符 2"/>
          <p:cNvSpPr>
            <a:spLocks noGrp="1"/>
          </p:cNvSpPr>
          <p:nvPr>
            <p:ph type="body" idx="1"/>
          </p:nvPr>
        </p:nvSpPr>
        <p:spPr/>
        <p:txBody>
          <a:bodyPr/>
          <a:lstStyle/>
          <a:p>
            <a:r>
              <a:rPr lang="zh-CN" altLang="en-US" dirty="0"/>
              <a:t>加图、例子</a:t>
            </a:r>
            <a:endParaRPr lang="en-US" altLang="zh-CN" dirty="0"/>
          </a:p>
          <a:p>
            <a:endParaRPr lang="en-US" altLang="zh-CN" dirty="0"/>
          </a:p>
          <a:p>
            <a:r>
              <a:rPr lang="zh-CN" altLang="en-US" dirty="0"/>
              <a:t>问题、方法、举例</a:t>
            </a:r>
          </a:p>
          <a:p>
            <a:endParaRPr lang="zh-CN" altLang="en-US" dirty="0"/>
          </a:p>
        </p:txBody>
      </p:sp>
      <p:sp>
        <p:nvSpPr>
          <p:cNvPr id="4" name="灯片编号占位符 3"/>
          <p:cNvSpPr>
            <a:spLocks noGrp="1"/>
          </p:cNvSpPr>
          <p:nvPr>
            <p:ph type="sldNum" sz="quarter" idx="5"/>
          </p:nvPr>
        </p:nvSpPr>
        <p:spPr/>
        <p:txBody>
          <a:bodyPr/>
          <a:lstStyle/>
          <a:p>
            <a:fld id="{C3742F89-73FB-44FB-B579-C241A39534C4}" type="slidenum">
              <a:rPr lang="zh-CN" altLang="en-US" smtClean="0"/>
              <a:t>39</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79425"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742F89-73FB-44FB-B579-C241A39534C4}" type="slidenum">
              <a:rPr lang="zh-CN" altLang="en-US" smtClean="0"/>
              <a:t>40</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79425"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742F89-73FB-44FB-B579-C241A39534C4}" type="slidenum">
              <a:rPr lang="zh-CN" altLang="en-US" smtClean="0"/>
              <a:t>41</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79425"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742F89-73FB-44FB-B579-C241A39534C4}" type="slidenum">
              <a:rPr lang="zh-CN" altLang="en-US" smtClean="0"/>
              <a:t>42</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D679F6D-7149-BC47-98CE-063D295B7BD3}" type="slidenum">
              <a:rPr kumimoji="1" lang="zh-CN" altLang="en-US" smtClean="0"/>
              <a:t>43</a:t>
            </a:fld>
            <a:endParaRPr kumimoji="1"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D679F6D-7149-BC47-98CE-063D295B7BD3}" type="slidenum">
              <a:rPr kumimoji="1" lang="zh-CN" altLang="en-US" smtClean="0"/>
              <a:t>44</a:t>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6</a:t>
            </a:fld>
            <a:endParaRPr kumimoji="1" lang="zh-CN" altLang="en-US"/>
          </a:p>
        </p:txBody>
      </p:sp>
    </p:spTree>
    <p:extLst>
      <p:ext uri="{BB962C8B-B14F-4D97-AF65-F5344CB8AC3E}">
        <p14:creationId xmlns:p14="http://schemas.microsoft.com/office/powerpoint/2010/main" val="24584880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D679F6D-7149-BC47-98CE-063D295B7BD3}" type="slidenum">
              <a:rPr kumimoji="1" lang="zh-CN" altLang="en-US" smtClean="0"/>
              <a:t>45</a:t>
            </a:fld>
            <a:endParaRPr kumimoji="1"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D679F6D-7149-BC47-98CE-063D295B7BD3}" type="slidenum">
              <a:rPr kumimoji="1" lang="zh-CN" altLang="en-US" smtClean="0"/>
              <a:t>46</a:t>
            </a:fld>
            <a:endParaRPr kumimoji="1" lang="zh-CN" altLang="en-US"/>
          </a:p>
        </p:txBody>
      </p:sp>
    </p:spTree>
    <p:extLst>
      <p:ext uri="{BB962C8B-B14F-4D97-AF65-F5344CB8AC3E}">
        <p14:creationId xmlns:p14="http://schemas.microsoft.com/office/powerpoint/2010/main" val="10755123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47</a:t>
            </a:fld>
            <a:endParaRPr kumimoji="1"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D679F6D-7149-BC47-98CE-063D295B7BD3}" type="slidenum">
              <a:rPr kumimoji="1" lang="zh-CN" altLang="en-US" smtClean="0"/>
              <a:t>48</a:t>
            </a:fld>
            <a:endParaRPr kumimoji="1"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89965">
              <a:defRPr/>
            </a:pPr>
            <a:endParaRPr lang="zh-CN" altLang="en-US" dirty="0"/>
          </a:p>
          <a:p>
            <a:br>
              <a:rPr lang="zh-CN" altLang="en-US" sz="1300" dirty="0"/>
            </a:br>
            <a:endParaRPr lang="zh-CN" altLang="en-US" dirty="0"/>
          </a:p>
          <a:p>
            <a:pPr defTabSz="989965">
              <a:defRPr/>
            </a:pP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1D679F6D-7149-BC47-98CE-063D295B7BD3}" type="slidenum">
              <a:rPr kumimoji="1" lang="zh-CN" altLang="en-US" smtClean="0"/>
              <a:t>49</a:t>
            </a:fld>
            <a:endParaRPr kumimoji="1"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D679F6D-7149-BC47-98CE-063D295B7BD3}" type="slidenum">
              <a:rPr kumimoji="1" lang="zh-CN" altLang="en-US" smtClean="0"/>
              <a:t>50</a:t>
            </a:fld>
            <a:endParaRPr kumimoji="1"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D679F6D-7149-BC47-98CE-063D295B7BD3}" type="slidenum">
              <a:rPr kumimoji="1" lang="zh-CN" altLang="en-US" smtClean="0"/>
              <a:t>51</a:t>
            </a:fld>
            <a:endParaRPr kumimoji="1"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D679F6D-7149-BC47-98CE-063D295B7BD3}" type="slidenum">
              <a:rPr kumimoji="1" lang="zh-CN" altLang="en-US" smtClean="0"/>
              <a:t>52</a:t>
            </a:fld>
            <a:endParaRPr kumimoji="1"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D679F6D-7149-BC47-98CE-063D295B7BD3}" type="slidenum">
              <a:rPr kumimoji="1" lang="zh-CN" altLang="en-US" smtClean="0"/>
              <a:t>53</a:t>
            </a:fld>
            <a:endParaRPr kumimoji="1"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54</a:t>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7</a:t>
            </a:fld>
            <a:endParaRPr kumimoji="1"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55</a:t>
            </a:fld>
            <a:endParaRPr kumimoji="1" lang="zh-CN" altLang="en-US"/>
          </a:p>
        </p:txBody>
      </p:sp>
    </p:spTree>
    <p:extLst>
      <p:ext uri="{BB962C8B-B14F-4D97-AF65-F5344CB8AC3E}">
        <p14:creationId xmlns:p14="http://schemas.microsoft.com/office/powerpoint/2010/main" val="37131882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56</a:t>
            </a:fld>
            <a:endParaRPr kumimoji="1" lang="zh-CN" altLang="en-US"/>
          </a:p>
        </p:txBody>
      </p:sp>
    </p:spTree>
    <p:extLst>
      <p:ext uri="{BB962C8B-B14F-4D97-AF65-F5344CB8AC3E}">
        <p14:creationId xmlns:p14="http://schemas.microsoft.com/office/powerpoint/2010/main" val="17309102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58</a:t>
            </a:fld>
            <a:endParaRPr kumimoji="1" lang="zh-CN" altLang="en-US"/>
          </a:p>
        </p:txBody>
      </p:sp>
    </p:spTree>
    <p:extLst>
      <p:ext uri="{BB962C8B-B14F-4D97-AF65-F5344CB8AC3E}">
        <p14:creationId xmlns:p14="http://schemas.microsoft.com/office/powerpoint/2010/main" val="8768589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89965">
              <a:defRPr/>
            </a:pPr>
            <a:r>
              <a:rPr lang="zh-CN" altLang="en-US" dirty="0"/>
              <a:t>人类认识和思维的基本单元就是符号；认识的过程就是符号上的一种运算。</a:t>
            </a:r>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59</a:t>
            </a:fld>
            <a:endParaRPr kumimoji="1"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60</a:t>
            </a:fld>
            <a:endParaRPr kumimoji="1"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61</a:t>
            </a:fld>
            <a:endParaRPr kumimoji="1"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62</a:t>
            </a:fld>
            <a:endParaRPr kumimoji="1"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63</a:t>
            </a:fld>
            <a:endParaRPr kumimoji="1"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知识图谱发展的另外一个来源是元数据框架</a:t>
            </a:r>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65</a:t>
            </a:fld>
            <a:endParaRPr kumimoji="1"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66</a:t>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8</a:t>
            </a:fld>
            <a:endParaRPr kumimoji="1"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89965">
              <a:defRPr/>
            </a:pPr>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67</a:t>
            </a:fld>
            <a:endParaRPr kumimoji="1"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89965">
              <a:defRPr/>
            </a:pPr>
            <a:r>
              <a:rPr lang="zh-CN" altLang="en-US" sz="1300" b="1" dirty="0"/>
              <a:t>知识图谱技术综述</a:t>
            </a:r>
            <a:endParaRPr lang="en-US" altLang="zh-CN" sz="1300" dirty="0"/>
          </a:p>
          <a:p>
            <a:r>
              <a:rPr lang="zh-CN" altLang="en-US" sz="1300" dirty="0"/>
              <a:t>通过知识图谱能够将</a:t>
            </a:r>
            <a:r>
              <a:rPr lang="en-US" altLang="zh-CN" sz="1300" dirty="0"/>
              <a:t>Web</a:t>
            </a:r>
            <a:r>
              <a:rPr lang="zh-CN" altLang="en-US" sz="1300" dirty="0"/>
              <a:t>上的信息、数据以及链接关系聚集为知识，使信息资源更易于计算、理解以及评价，并且形成一套</a:t>
            </a:r>
            <a:r>
              <a:rPr lang="en-US" altLang="zh-CN" sz="1300" dirty="0"/>
              <a:t>Web</a:t>
            </a:r>
            <a:r>
              <a:rPr lang="zh-CN" altLang="en-US" sz="1300" dirty="0"/>
              <a:t>语义知识库。知识图谱以其强大的语义处理能力与开放互联能力，可为万维网上的知识互联奠定扎实的基础，使</a:t>
            </a:r>
            <a:r>
              <a:rPr lang="en-US" altLang="zh-CN" sz="1300" dirty="0"/>
              <a:t>Web 3.0</a:t>
            </a:r>
            <a:r>
              <a:rPr lang="zh-CN" altLang="en-US" sz="1300" dirty="0"/>
              <a:t>提出的“知识之网”愿景成为了可能。</a:t>
            </a:r>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69</a:t>
            </a:fld>
            <a:endParaRPr kumimoji="1"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79425"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742F89-73FB-44FB-B579-C241A39534C4}" type="slidenum">
              <a:rPr lang="zh-CN" altLang="en-US" smtClean="0"/>
              <a:t>70</a:t>
            </a:fld>
            <a:endParaRPr lang="zh-CN" altLang="en-US"/>
          </a:p>
        </p:txBody>
      </p:sp>
    </p:spTree>
    <p:extLst>
      <p:ext uri="{BB962C8B-B14F-4D97-AF65-F5344CB8AC3E}">
        <p14:creationId xmlns:p14="http://schemas.microsoft.com/office/powerpoint/2010/main" val="11127113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79425"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742F89-73FB-44FB-B579-C241A39534C4}" type="slidenum">
              <a:rPr lang="zh-CN" altLang="en-US" smtClean="0"/>
              <a:t>71</a:t>
            </a:fld>
            <a:endParaRPr lang="zh-CN" altLang="en-US"/>
          </a:p>
        </p:txBody>
      </p:sp>
    </p:spTree>
    <p:extLst>
      <p:ext uri="{BB962C8B-B14F-4D97-AF65-F5344CB8AC3E}">
        <p14:creationId xmlns:p14="http://schemas.microsoft.com/office/powerpoint/2010/main" val="9872721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79425"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742F89-73FB-44FB-B579-C241A39534C4}" type="slidenum">
              <a:rPr lang="zh-CN" altLang="en-US" smtClean="0"/>
              <a:t>72</a:t>
            </a:fld>
            <a:endParaRPr lang="zh-CN" altLang="en-US"/>
          </a:p>
        </p:txBody>
      </p:sp>
    </p:spTree>
    <p:extLst>
      <p:ext uri="{BB962C8B-B14F-4D97-AF65-F5344CB8AC3E}">
        <p14:creationId xmlns:p14="http://schemas.microsoft.com/office/powerpoint/2010/main" val="32683063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79425"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742F89-73FB-44FB-B579-C241A39534C4}" type="slidenum">
              <a:rPr lang="zh-CN" altLang="en-US" smtClean="0"/>
              <a:t>73</a:t>
            </a:fld>
            <a:endParaRPr lang="zh-CN" altLang="en-US"/>
          </a:p>
        </p:txBody>
      </p:sp>
    </p:spTree>
    <p:extLst>
      <p:ext uri="{BB962C8B-B14F-4D97-AF65-F5344CB8AC3E}">
        <p14:creationId xmlns:p14="http://schemas.microsoft.com/office/powerpoint/2010/main" val="19069999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28AC70-7C6F-4DDB-A6BB-8B796AF11B93}" type="slidenum">
              <a:rPr lang="zh-CN" altLang="en-US" smtClean="0"/>
              <a:t>75</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28AC70-7C6F-4DDB-A6BB-8B796AF11B93}" type="slidenum">
              <a:rPr lang="zh-CN" altLang="en-US" smtClean="0"/>
              <a:t>76</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28AC70-7C6F-4DDB-A6BB-8B796AF11B93}" type="slidenum">
              <a:rPr lang="zh-CN" altLang="en-US" smtClean="0"/>
              <a:t>77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514600" y="857250"/>
            <a:ext cx="4114800" cy="2314575"/>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B46F2F6-6E71-4116-AD5B-62ED8768A6F9}" type="slidenum">
              <a:rPr lang="zh-CN" altLang="en-US" smtClean="0"/>
              <a:t>9</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28AC70-7C6F-4DDB-A6BB-8B796AF11B93}" type="slidenum">
              <a:rPr lang="zh-CN" altLang="en-US" smtClean="0"/>
              <a:t>78</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28AC70-7C6F-4DDB-A6BB-8B796AF11B93}" type="slidenum">
              <a:rPr lang="zh-CN" altLang="en-US" smtClean="0"/>
              <a:t>79</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28AC70-7C6F-4DDB-A6BB-8B796AF11B93}" type="slidenum">
              <a:rPr lang="zh-CN" altLang="en-US" smtClean="0"/>
              <a:t>80</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28AC70-7C6F-4DDB-A6BB-8B796AF11B93}" type="slidenum">
              <a:rPr lang="zh-CN" altLang="en-US" smtClean="0"/>
              <a:t>81</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28AC70-7C6F-4DDB-A6BB-8B796AF11B93}" type="slidenum">
              <a:rPr lang="zh-CN" altLang="en-US" smtClean="0"/>
              <a:t>82</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28AC70-7C6F-4DDB-A6BB-8B796AF11B93}" type="slidenum">
              <a:rPr lang="zh-CN" altLang="en-US" smtClean="0"/>
              <a:t>83</a:t>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28AC70-7C6F-4DDB-A6BB-8B796AF11B93}" type="slidenum">
              <a:rPr lang="zh-CN" altLang="en-US" smtClean="0"/>
              <a:t>84</a:t>
            </a:fld>
            <a:endParaRPr lang="zh-CN" altLang="en-US"/>
          </a:p>
        </p:txBody>
      </p:sp>
    </p:spTree>
    <p:extLst>
      <p:ext uri="{BB962C8B-B14F-4D97-AF65-F5344CB8AC3E}">
        <p14:creationId xmlns:p14="http://schemas.microsoft.com/office/powerpoint/2010/main" val="1199144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514600" y="857250"/>
            <a:ext cx="4114800" cy="2314575"/>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B46F2F6-6E71-4116-AD5B-62ED8768A6F9}" type="slidenum">
              <a:rPr lang="zh-CN" altLang="en-US" smtClean="0"/>
              <a:t>10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0B09381-76F6-4C3F-9E35-28B64E79521E}" type="slidenum">
              <a:rPr lang="zh-CN" altLang="en-US" smtClean="0"/>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F6BE7C3-BA86-5149-B59B-08DE0E110647}" type="datetime1">
              <a:rPr kumimoji="1" lang="zh-CN" altLang="en-US" smtClean="0"/>
              <a:t>2020/6/8</a:t>
            </a:fld>
            <a:endParaRPr kumimoji="1" lang="zh-CN" altLang="en-US"/>
          </a:p>
        </p:txBody>
      </p:sp>
      <p:sp>
        <p:nvSpPr>
          <p:cNvPr id="5" name="Footer Placeholder 4"/>
          <p:cNvSpPr>
            <a:spLocks noGrp="1"/>
          </p:cNvSpPr>
          <p:nvPr>
            <p:ph type="ftr" sz="quarter" idx="11"/>
          </p:nvPr>
        </p:nvSpPr>
        <p:spPr/>
        <p:txBody>
          <a:bodyPr/>
          <a:lstStyle/>
          <a:p>
            <a:r>
              <a:rPr kumimoji="1" lang="zh-CN" altLang="en-US"/>
              <a:t>知识图谱概述</a:t>
            </a:r>
          </a:p>
        </p:txBody>
      </p:sp>
      <p:sp>
        <p:nvSpPr>
          <p:cNvPr id="6" name="Slide Number Placeholder 5"/>
          <p:cNvSpPr>
            <a:spLocks noGrp="1"/>
          </p:cNvSpPr>
          <p:nvPr>
            <p:ph type="sldNum" sz="quarter" idx="12"/>
          </p:nvPr>
        </p:nvSpPr>
        <p:spPr/>
        <p:txBody>
          <a:bodyPr/>
          <a:lstStyle/>
          <a:p>
            <a:fld id="{36A25BD4-2C18-3241-A107-B7FFDDC89A82}" type="slidenum">
              <a:rPr kumimoji="1" lang="zh-CN" altLang="en-US" smtClean="0"/>
              <a:t>‹#›</a:t>
            </a:fld>
            <a:endParaRPr kumimoji="1" lang="zh-CN" altLang="en-US"/>
          </a:p>
        </p:txBody>
      </p:sp>
    </p:spTree>
    <p:extLst>
      <p:ext uri="{BB962C8B-B14F-4D97-AF65-F5344CB8AC3E}">
        <p14:creationId xmlns:p14="http://schemas.microsoft.com/office/powerpoint/2010/main" val="13562383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D7817F6B-1185-8F45-B383-B7FDC294BBFB}" type="datetime1">
              <a:rPr kumimoji="1" lang="zh-CN" altLang="en-US" smtClean="0"/>
              <a:t>2020/6/8</a:t>
            </a:fld>
            <a:endParaRPr kumimoji="1" lang="zh-CN" altLang="en-US"/>
          </a:p>
        </p:txBody>
      </p:sp>
      <p:sp>
        <p:nvSpPr>
          <p:cNvPr id="5" name="Footer Placeholder 4"/>
          <p:cNvSpPr>
            <a:spLocks noGrp="1"/>
          </p:cNvSpPr>
          <p:nvPr>
            <p:ph type="ftr" sz="quarter" idx="11"/>
          </p:nvPr>
        </p:nvSpPr>
        <p:spPr/>
        <p:txBody>
          <a:bodyPr/>
          <a:lstStyle/>
          <a:p>
            <a:r>
              <a:rPr kumimoji="1" lang="zh-CN" altLang="en-US"/>
              <a:t>知识图谱概述</a:t>
            </a:r>
          </a:p>
        </p:txBody>
      </p:sp>
      <p:sp>
        <p:nvSpPr>
          <p:cNvPr id="6" name="Slide Number Placeholder 5"/>
          <p:cNvSpPr>
            <a:spLocks noGrp="1"/>
          </p:cNvSpPr>
          <p:nvPr>
            <p:ph type="sldNum" sz="quarter" idx="12"/>
          </p:nvPr>
        </p:nvSpPr>
        <p:spPr/>
        <p:txBody>
          <a:bodyPr/>
          <a:lstStyle/>
          <a:p>
            <a:fld id="{36A25BD4-2C18-3241-A107-B7FFDDC89A82}" type="slidenum">
              <a:rPr kumimoji="1" lang="zh-CN" altLang="en-US" smtClean="0"/>
              <a:t>‹#›</a:t>
            </a:fld>
            <a:endParaRPr kumimoji="1" lang="zh-CN" altLang="en-US"/>
          </a:p>
        </p:txBody>
      </p:sp>
    </p:spTree>
    <p:extLst>
      <p:ext uri="{BB962C8B-B14F-4D97-AF65-F5344CB8AC3E}">
        <p14:creationId xmlns:p14="http://schemas.microsoft.com/office/powerpoint/2010/main" val="2073311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C69C5DB-B60B-9C41-9504-17391A11988E}" type="datetime1">
              <a:rPr kumimoji="1" lang="zh-CN" altLang="en-US" smtClean="0"/>
              <a:t>2020/6/8</a:t>
            </a:fld>
            <a:endParaRPr kumimoji="1" lang="zh-CN" altLang="en-US"/>
          </a:p>
        </p:txBody>
      </p:sp>
      <p:sp>
        <p:nvSpPr>
          <p:cNvPr id="5" name="Footer Placeholder 4"/>
          <p:cNvSpPr>
            <a:spLocks noGrp="1"/>
          </p:cNvSpPr>
          <p:nvPr>
            <p:ph type="ftr" sz="quarter" idx="11"/>
          </p:nvPr>
        </p:nvSpPr>
        <p:spPr/>
        <p:txBody>
          <a:bodyPr/>
          <a:lstStyle/>
          <a:p>
            <a:r>
              <a:rPr kumimoji="1" lang="zh-CN" altLang="en-US"/>
              <a:t>知识图谱概述</a:t>
            </a:r>
          </a:p>
        </p:txBody>
      </p:sp>
      <p:sp>
        <p:nvSpPr>
          <p:cNvPr id="6" name="Slide Number Placeholder 5"/>
          <p:cNvSpPr>
            <a:spLocks noGrp="1"/>
          </p:cNvSpPr>
          <p:nvPr>
            <p:ph type="sldNum" sz="quarter" idx="12"/>
          </p:nvPr>
        </p:nvSpPr>
        <p:spPr/>
        <p:txBody>
          <a:bodyPr/>
          <a:lstStyle/>
          <a:p>
            <a:fld id="{36A25BD4-2C18-3241-A107-B7FFDDC89A82}" type="slidenum">
              <a:rPr kumimoji="1" lang="zh-CN" altLang="en-US" smtClean="0"/>
              <a:t>‹#›</a:t>
            </a:fld>
            <a:endParaRPr kumimoji="1" lang="zh-CN" altLang="en-US"/>
          </a:p>
        </p:txBody>
      </p:sp>
    </p:spTree>
    <p:extLst>
      <p:ext uri="{BB962C8B-B14F-4D97-AF65-F5344CB8AC3E}">
        <p14:creationId xmlns:p14="http://schemas.microsoft.com/office/powerpoint/2010/main" val="4274111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C8BEAD6-3F78-DF47-BD01-926DB9725EF2}" type="datetime1">
              <a:rPr kumimoji="1" lang="zh-CN" altLang="en-US" smtClean="0"/>
              <a:t>2020/6/8</a:t>
            </a:fld>
            <a:endParaRPr kumimoji="1" lang="zh-CN" altLang="en-US"/>
          </a:p>
        </p:txBody>
      </p:sp>
      <p:sp>
        <p:nvSpPr>
          <p:cNvPr id="5" name="Footer Placeholder 4"/>
          <p:cNvSpPr>
            <a:spLocks noGrp="1"/>
          </p:cNvSpPr>
          <p:nvPr>
            <p:ph type="ftr" sz="quarter" idx="11"/>
          </p:nvPr>
        </p:nvSpPr>
        <p:spPr/>
        <p:txBody>
          <a:bodyPr/>
          <a:lstStyle/>
          <a:p>
            <a:r>
              <a:rPr kumimoji="1" lang="zh-CN" altLang="en-US"/>
              <a:t>知识图谱概述</a:t>
            </a:r>
          </a:p>
        </p:txBody>
      </p:sp>
      <p:sp>
        <p:nvSpPr>
          <p:cNvPr id="6" name="Slide Number Placeholder 5"/>
          <p:cNvSpPr>
            <a:spLocks noGrp="1"/>
          </p:cNvSpPr>
          <p:nvPr>
            <p:ph type="sldNum" sz="quarter" idx="12"/>
          </p:nvPr>
        </p:nvSpPr>
        <p:spPr/>
        <p:txBody>
          <a:bodyPr/>
          <a:lstStyle/>
          <a:p>
            <a:fld id="{36A25BD4-2C18-3241-A107-B7FFDDC89A82}" type="slidenum">
              <a:rPr kumimoji="1" lang="zh-CN" altLang="en-US" smtClean="0"/>
              <a:t>‹#›</a:t>
            </a:fld>
            <a:endParaRPr kumimoji="1" lang="zh-CN" altLang="en-US"/>
          </a:p>
        </p:txBody>
      </p:sp>
    </p:spTree>
    <p:extLst>
      <p:ext uri="{BB962C8B-B14F-4D97-AF65-F5344CB8AC3E}">
        <p14:creationId xmlns:p14="http://schemas.microsoft.com/office/powerpoint/2010/main" val="2646413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F84FF739-9652-F443-8C64-11B953ED86E6}" type="datetime1">
              <a:rPr kumimoji="1" lang="zh-CN" altLang="en-US" smtClean="0"/>
              <a:t>2020/6/8</a:t>
            </a:fld>
            <a:endParaRPr kumimoji="1" lang="zh-CN" altLang="en-US"/>
          </a:p>
        </p:txBody>
      </p:sp>
      <p:sp>
        <p:nvSpPr>
          <p:cNvPr id="5" name="Footer Placeholder 4"/>
          <p:cNvSpPr>
            <a:spLocks noGrp="1"/>
          </p:cNvSpPr>
          <p:nvPr>
            <p:ph type="ftr" sz="quarter" idx="11"/>
          </p:nvPr>
        </p:nvSpPr>
        <p:spPr/>
        <p:txBody>
          <a:bodyPr/>
          <a:lstStyle/>
          <a:p>
            <a:r>
              <a:rPr kumimoji="1" lang="zh-CN" altLang="en-US"/>
              <a:t>知识图谱概述</a:t>
            </a:r>
          </a:p>
        </p:txBody>
      </p:sp>
      <p:sp>
        <p:nvSpPr>
          <p:cNvPr id="6" name="Slide Number Placeholder 5"/>
          <p:cNvSpPr>
            <a:spLocks noGrp="1"/>
          </p:cNvSpPr>
          <p:nvPr>
            <p:ph type="sldNum" sz="quarter" idx="12"/>
          </p:nvPr>
        </p:nvSpPr>
        <p:spPr/>
        <p:txBody>
          <a:bodyPr/>
          <a:lstStyle/>
          <a:p>
            <a:fld id="{36A25BD4-2C18-3241-A107-B7FFDDC89A82}" type="slidenum">
              <a:rPr kumimoji="1" lang="zh-CN" altLang="en-US" smtClean="0"/>
              <a:t>‹#›</a:t>
            </a:fld>
            <a:endParaRPr kumimoji="1" lang="zh-CN" altLang="en-US"/>
          </a:p>
        </p:txBody>
      </p:sp>
    </p:spTree>
    <p:extLst>
      <p:ext uri="{BB962C8B-B14F-4D97-AF65-F5344CB8AC3E}">
        <p14:creationId xmlns:p14="http://schemas.microsoft.com/office/powerpoint/2010/main" val="3354582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AF90E9B-69F4-1E45-A7A8-BFCAA45F17E1}" type="datetime1">
              <a:rPr kumimoji="1" lang="zh-CN" altLang="en-US" smtClean="0"/>
              <a:t>2020/6/8</a:t>
            </a:fld>
            <a:endParaRPr kumimoji="1" lang="zh-CN" altLang="en-US"/>
          </a:p>
        </p:txBody>
      </p:sp>
      <p:sp>
        <p:nvSpPr>
          <p:cNvPr id="6" name="Footer Placeholder 5"/>
          <p:cNvSpPr>
            <a:spLocks noGrp="1"/>
          </p:cNvSpPr>
          <p:nvPr>
            <p:ph type="ftr" sz="quarter" idx="11"/>
          </p:nvPr>
        </p:nvSpPr>
        <p:spPr/>
        <p:txBody>
          <a:bodyPr/>
          <a:lstStyle/>
          <a:p>
            <a:r>
              <a:rPr kumimoji="1" lang="zh-CN" altLang="en-US"/>
              <a:t>知识图谱概述</a:t>
            </a:r>
          </a:p>
        </p:txBody>
      </p:sp>
      <p:sp>
        <p:nvSpPr>
          <p:cNvPr id="7" name="Slide Number Placeholder 6"/>
          <p:cNvSpPr>
            <a:spLocks noGrp="1"/>
          </p:cNvSpPr>
          <p:nvPr>
            <p:ph type="sldNum" sz="quarter" idx="12"/>
          </p:nvPr>
        </p:nvSpPr>
        <p:spPr/>
        <p:txBody>
          <a:bodyPr/>
          <a:lstStyle/>
          <a:p>
            <a:fld id="{36A25BD4-2C18-3241-A107-B7FFDDC89A82}" type="slidenum">
              <a:rPr kumimoji="1" lang="zh-CN" altLang="en-US" smtClean="0"/>
              <a:t>‹#›</a:t>
            </a:fld>
            <a:endParaRPr kumimoji="1" lang="zh-CN" altLang="en-US"/>
          </a:p>
        </p:txBody>
      </p:sp>
    </p:spTree>
    <p:extLst>
      <p:ext uri="{BB962C8B-B14F-4D97-AF65-F5344CB8AC3E}">
        <p14:creationId xmlns:p14="http://schemas.microsoft.com/office/powerpoint/2010/main" val="2053017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F43D3F7C-2C4F-944C-B510-8EA42FD489E9}" type="datetime1">
              <a:rPr kumimoji="1" lang="zh-CN" altLang="en-US" smtClean="0"/>
              <a:t>2020/6/8</a:t>
            </a:fld>
            <a:endParaRPr kumimoji="1" lang="zh-CN" altLang="en-US"/>
          </a:p>
        </p:txBody>
      </p:sp>
      <p:sp>
        <p:nvSpPr>
          <p:cNvPr id="8" name="Footer Placeholder 7"/>
          <p:cNvSpPr>
            <a:spLocks noGrp="1"/>
          </p:cNvSpPr>
          <p:nvPr>
            <p:ph type="ftr" sz="quarter" idx="11"/>
          </p:nvPr>
        </p:nvSpPr>
        <p:spPr/>
        <p:txBody>
          <a:bodyPr/>
          <a:lstStyle/>
          <a:p>
            <a:r>
              <a:rPr kumimoji="1" lang="zh-CN" altLang="en-US"/>
              <a:t>知识图谱概述</a:t>
            </a:r>
          </a:p>
        </p:txBody>
      </p:sp>
      <p:sp>
        <p:nvSpPr>
          <p:cNvPr id="9" name="Slide Number Placeholder 8"/>
          <p:cNvSpPr>
            <a:spLocks noGrp="1"/>
          </p:cNvSpPr>
          <p:nvPr>
            <p:ph type="sldNum" sz="quarter" idx="12"/>
          </p:nvPr>
        </p:nvSpPr>
        <p:spPr/>
        <p:txBody>
          <a:bodyPr/>
          <a:lstStyle/>
          <a:p>
            <a:fld id="{36A25BD4-2C18-3241-A107-B7FFDDC89A82}" type="slidenum">
              <a:rPr kumimoji="1" lang="zh-CN" altLang="en-US" smtClean="0"/>
              <a:t>‹#›</a:t>
            </a:fld>
            <a:endParaRPr kumimoji="1" lang="zh-CN" altLang="en-US"/>
          </a:p>
        </p:txBody>
      </p:sp>
    </p:spTree>
    <p:extLst>
      <p:ext uri="{BB962C8B-B14F-4D97-AF65-F5344CB8AC3E}">
        <p14:creationId xmlns:p14="http://schemas.microsoft.com/office/powerpoint/2010/main" val="2320393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3D72B28-6B57-0346-B73B-618B6E377EEC}" type="datetime1">
              <a:rPr kumimoji="1" lang="zh-CN" altLang="en-US" smtClean="0"/>
              <a:t>2020/6/8</a:t>
            </a:fld>
            <a:endParaRPr kumimoji="1" lang="zh-CN" altLang="en-US"/>
          </a:p>
        </p:txBody>
      </p:sp>
      <p:sp>
        <p:nvSpPr>
          <p:cNvPr id="4" name="Footer Placeholder 3"/>
          <p:cNvSpPr>
            <a:spLocks noGrp="1"/>
          </p:cNvSpPr>
          <p:nvPr>
            <p:ph type="ftr" sz="quarter" idx="11"/>
          </p:nvPr>
        </p:nvSpPr>
        <p:spPr/>
        <p:txBody>
          <a:bodyPr/>
          <a:lstStyle/>
          <a:p>
            <a:r>
              <a:rPr kumimoji="1" lang="zh-CN" altLang="en-US"/>
              <a:t>知识图谱概述</a:t>
            </a:r>
          </a:p>
        </p:txBody>
      </p:sp>
      <p:sp>
        <p:nvSpPr>
          <p:cNvPr id="5" name="Slide Number Placeholder 4"/>
          <p:cNvSpPr>
            <a:spLocks noGrp="1"/>
          </p:cNvSpPr>
          <p:nvPr>
            <p:ph type="sldNum" sz="quarter" idx="12"/>
          </p:nvPr>
        </p:nvSpPr>
        <p:spPr/>
        <p:txBody>
          <a:bodyPr/>
          <a:lstStyle/>
          <a:p>
            <a:fld id="{36A25BD4-2C18-3241-A107-B7FFDDC89A82}" type="slidenum">
              <a:rPr kumimoji="1" lang="zh-CN" altLang="en-US" smtClean="0"/>
              <a:t>‹#›</a:t>
            </a:fld>
            <a:endParaRPr kumimoji="1" lang="zh-CN" altLang="en-US"/>
          </a:p>
        </p:txBody>
      </p:sp>
    </p:spTree>
    <p:extLst>
      <p:ext uri="{BB962C8B-B14F-4D97-AF65-F5344CB8AC3E}">
        <p14:creationId xmlns:p14="http://schemas.microsoft.com/office/powerpoint/2010/main" val="526954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62C429-BCA5-4044-B4A7-9A790DF49A5E}" type="datetime1">
              <a:rPr kumimoji="1" lang="zh-CN" altLang="en-US" smtClean="0"/>
              <a:t>2020/6/8</a:t>
            </a:fld>
            <a:endParaRPr kumimoji="1" lang="zh-CN" altLang="en-US"/>
          </a:p>
        </p:txBody>
      </p:sp>
      <p:sp>
        <p:nvSpPr>
          <p:cNvPr id="3" name="Footer Placeholder 2"/>
          <p:cNvSpPr>
            <a:spLocks noGrp="1"/>
          </p:cNvSpPr>
          <p:nvPr>
            <p:ph type="ftr" sz="quarter" idx="11"/>
          </p:nvPr>
        </p:nvSpPr>
        <p:spPr/>
        <p:txBody>
          <a:bodyPr/>
          <a:lstStyle/>
          <a:p>
            <a:r>
              <a:rPr kumimoji="1" lang="zh-CN" altLang="en-US"/>
              <a:t>知识图谱概述</a:t>
            </a:r>
          </a:p>
        </p:txBody>
      </p:sp>
      <p:sp>
        <p:nvSpPr>
          <p:cNvPr id="4" name="Slide Number Placeholder 3"/>
          <p:cNvSpPr>
            <a:spLocks noGrp="1"/>
          </p:cNvSpPr>
          <p:nvPr>
            <p:ph type="sldNum" sz="quarter" idx="12"/>
          </p:nvPr>
        </p:nvSpPr>
        <p:spPr/>
        <p:txBody>
          <a:bodyPr/>
          <a:lstStyle/>
          <a:p>
            <a:fld id="{36A25BD4-2C18-3241-A107-B7FFDDC89A82}" type="slidenum">
              <a:rPr kumimoji="1" lang="zh-CN" altLang="en-US" smtClean="0"/>
              <a:t>‹#›</a:t>
            </a:fld>
            <a:endParaRPr kumimoji="1" lang="zh-CN" altLang="en-US"/>
          </a:p>
        </p:txBody>
      </p:sp>
    </p:spTree>
    <p:extLst>
      <p:ext uri="{BB962C8B-B14F-4D97-AF65-F5344CB8AC3E}">
        <p14:creationId xmlns:p14="http://schemas.microsoft.com/office/powerpoint/2010/main" val="3070408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2F37415-C93F-EA46-973D-DE316C563942}" type="datetime1">
              <a:rPr kumimoji="1" lang="zh-CN" altLang="en-US" smtClean="0"/>
              <a:t>2020/6/8</a:t>
            </a:fld>
            <a:endParaRPr kumimoji="1" lang="zh-CN" altLang="en-US"/>
          </a:p>
        </p:txBody>
      </p:sp>
      <p:sp>
        <p:nvSpPr>
          <p:cNvPr id="6" name="Footer Placeholder 5"/>
          <p:cNvSpPr>
            <a:spLocks noGrp="1"/>
          </p:cNvSpPr>
          <p:nvPr>
            <p:ph type="ftr" sz="quarter" idx="11"/>
          </p:nvPr>
        </p:nvSpPr>
        <p:spPr/>
        <p:txBody>
          <a:bodyPr/>
          <a:lstStyle/>
          <a:p>
            <a:r>
              <a:rPr kumimoji="1" lang="zh-CN" altLang="en-US"/>
              <a:t>知识图谱概述</a:t>
            </a:r>
          </a:p>
        </p:txBody>
      </p:sp>
      <p:sp>
        <p:nvSpPr>
          <p:cNvPr id="7" name="Slide Number Placeholder 6"/>
          <p:cNvSpPr>
            <a:spLocks noGrp="1"/>
          </p:cNvSpPr>
          <p:nvPr>
            <p:ph type="sldNum" sz="quarter" idx="12"/>
          </p:nvPr>
        </p:nvSpPr>
        <p:spPr/>
        <p:txBody>
          <a:bodyPr/>
          <a:lstStyle/>
          <a:p>
            <a:fld id="{36A25BD4-2C18-3241-A107-B7FFDDC89A82}" type="slidenum">
              <a:rPr kumimoji="1" lang="zh-CN" altLang="en-US" smtClean="0"/>
              <a:t>‹#›</a:t>
            </a:fld>
            <a:endParaRPr kumimoji="1" lang="zh-CN" altLang="en-US"/>
          </a:p>
        </p:txBody>
      </p:sp>
    </p:spTree>
    <p:extLst>
      <p:ext uri="{BB962C8B-B14F-4D97-AF65-F5344CB8AC3E}">
        <p14:creationId xmlns:p14="http://schemas.microsoft.com/office/powerpoint/2010/main" val="22926466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E8BC70D-9776-584D-9E83-D4C1DE00E7E1}" type="datetime1">
              <a:rPr kumimoji="1" lang="zh-CN" altLang="en-US" smtClean="0"/>
              <a:t>2020/6/8</a:t>
            </a:fld>
            <a:endParaRPr kumimoji="1" lang="zh-CN" altLang="en-US"/>
          </a:p>
        </p:txBody>
      </p:sp>
      <p:sp>
        <p:nvSpPr>
          <p:cNvPr id="6" name="Footer Placeholder 5"/>
          <p:cNvSpPr>
            <a:spLocks noGrp="1"/>
          </p:cNvSpPr>
          <p:nvPr>
            <p:ph type="ftr" sz="quarter" idx="11"/>
          </p:nvPr>
        </p:nvSpPr>
        <p:spPr/>
        <p:txBody>
          <a:bodyPr/>
          <a:lstStyle/>
          <a:p>
            <a:r>
              <a:rPr kumimoji="1" lang="zh-CN" altLang="en-US"/>
              <a:t>知识图谱概述</a:t>
            </a:r>
          </a:p>
        </p:txBody>
      </p:sp>
      <p:sp>
        <p:nvSpPr>
          <p:cNvPr id="7" name="Slide Number Placeholder 6"/>
          <p:cNvSpPr>
            <a:spLocks noGrp="1"/>
          </p:cNvSpPr>
          <p:nvPr>
            <p:ph type="sldNum" sz="quarter" idx="12"/>
          </p:nvPr>
        </p:nvSpPr>
        <p:spPr/>
        <p:txBody>
          <a:bodyPr/>
          <a:lstStyle/>
          <a:p>
            <a:fld id="{36A25BD4-2C18-3241-A107-B7FFDDC89A82}" type="slidenum">
              <a:rPr kumimoji="1" lang="zh-CN" altLang="en-US" smtClean="0"/>
              <a:t>‹#›</a:t>
            </a:fld>
            <a:endParaRPr kumimoji="1" lang="zh-CN" altLang="en-US"/>
          </a:p>
        </p:txBody>
      </p:sp>
    </p:spTree>
    <p:extLst>
      <p:ext uri="{BB962C8B-B14F-4D97-AF65-F5344CB8AC3E}">
        <p14:creationId xmlns:p14="http://schemas.microsoft.com/office/powerpoint/2010/main" val="1446233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3A11608-044C-8848-BAB5-E6EAFF48003A}" type="datetime1">
              <a:rPr kumimoji="1" lang="zh-CN" altLang="en-US" smtClean="0"/>
              <a:t>2020/6/8</a:t>
            </a:fld>
            <a:endParaRPr kumimoji="1"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r>
              <a:rPr kumimoji="1" lang="zh-CN" altLang="en-US"/>
              <a:t>知识图谱概述</a:t>
            </a: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36A25BD4-2C18-3241-A107-B7FFDDC89A82}" type="slidenum">
              <a:rPr kumimoji="1" lang="zh-CN" altLang="en-US" smtClean="0"/>
              <a:t>‹#›</a:t>
            </a:fld>
            <a:endParaRPr kumimoji="1" lang="zh-CN" altLang="en-US"/>
          </a:p>
        </p:txBody>
      </p:sp>
    </p:spTree>
    <p:extLst>
      <p:ext uri="{BB962C8B-B14F-4D97-AF65-F5344CB8AC3E}">
        <p14:creationId xmlns:p14="http://schemas.microsoft.com/office/powerpoint/2010/main" val="28449385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28.xml"/><Relationship Id="rId13" Type="http://schemas.openxmlformats.org/officeDocument/2006/relationships/tags" Target="../tags/tag33.xml"/><Relationship Id="rId18" Type="http://schemas.openxmlformats.org/officeDocument/2006/relationships/tags" Target="../tags/tag38.xml"/><Relationship Id="rId3" Type="http://schemas.openxmlformats.org/officeDocument/2006/relationships/tags" Target="../tags/tag23.xml"/><Relationship Id="rId21" Type="http://schemas.openxmlformats.org/officeDocument/2006/relationships/slideLayout" Target="../slideLayouts/slideLayout7.xml"/><Relationship Id="rId7" Type="http://schemas.openxmlformats.org/officeDocument/2006/relationships/tags" Target="../tags/tag27.xml"/><Relationship Id="rId12" Type="http://schemas.openxmlformats.org/officeDocument/2006/relationships/tags" Target="../tags/tag32.xml"/><Relationship Id="rId17" Type="http://schemas.openxmlformats.org/officeDocument/2006/relationships/tags" Target="../tags/tag37.xml"/><Relationship Id="rId25" Type="http://schemas.openxmlformats.org/officeDocument/2006/relationships/image" Target="../media/image8.jpeg"/><Relationship Id="rId2" Type="http://schemas.openxmlformats.org/officeDocument/2006/relationships/tags" Target="../tags/tag22.xml"/><Relationship Id="rId16" Type="http://schemas.openxmlformats.org/officeDocument/2006/relationships/tags" Target="../tags/tag36.xml"/><Relationship Id="rId20" Type="http://schemas.openxmlformats.org/officeDocument/2006/relationships/tags" Target="../tags/tag40.xml"/><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tags" Target="../tags/tag31.xml"/><Relationship Id="rId24" Type="http://schemas.openxmlformats.org/officeDocument/2006/relationships/image" Target="../media/image10.jpeg"/><Relationship Id="rId5" Type="http://schemas.openxmlformats.org/officeDocument/2006/relationships/tags" Target="../tags/tag25.xml"/><Relationship Id="rId15" Type="http://schemas.openxmlformats.org/officeDocument/2006/relationships/tags" Target="../tags/tag35.xml"/><Relationship Id="rId23" Type="http://schemas.openxmlformats.org/officeDocument/2006/relationships/image" Target="../media/image9.png"/><Relationship Id="rId10" Type="http://schemas.openxmlformats.org/officeDocument/2006/relationships/tags" Target="../tags/tag30.xml"/><Relationship Id="rId19" Type="http://schemas.openxmlformats.org/officeDocument/2006/relationships/tags" Target="../tags/tag39.xml"/><Relationship Id="rId4" Type="http://schemas.openxmlformats.org/officeDocument/2006/relationships/tags" Target="../tags/tag24.xml"/><Relationship Id="rId9" Type="http://schemas.openxmlformats.org/officeDocument/2006/relationships/tags" Target="../tags/tag29.xml"/><Relationship Id="rId14" Type="http://schemas.openxmlformats.org/officeDocument/2006/relationships/tags" Target="../tags/tag34.xml"/><Relationship Id="rId2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png"/><Relationship Id="rId7" Type="http://schemas.openxmlformats.org/officeDocument/2006/relationships/image" Target="../media/image28.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10" Type="http://schemas.openxmlformats.org/officeDocument/2006/relationships/image" Target="../media/image31.jpeg"/><Relationship Id="rId4" Type="http://schemas.openxmlformats.org/officeDocument/2006/relationships/image" Target="../media/image25.jpeg"/><Relationship Id="rId9" Type="http://schemas.openxmlformats.org/officeDocument/2006/relationships/image" Target="../media/image30.jpe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51.emf"/><Relationship Id="rId4" Type="http://schemas.openxmlformats.org/officeDocument/2006/relationships/image" Target="../media/image50.emf"/></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62.png"/></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6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70.emf"/><Relationship Id="rId7" Type="http://schemas.openxmlformats.org/officeDocument/2006/relationships/image" Target="../media/image74.emf"/><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73.emf"/><Relationship Id="rId5" Type="http://schemas.openxmlformats.org/officeDocument/2006/relationships/image" Target="../media/image72.emf"/><Relationship Id="rId4" Type="http://schemas.openxmlformats.org/officeDocument/2006/relationships/image" Target="../media/image71.emf"/></Relationships>
</file>

<file path=ppt/slides/_rels/slide7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1.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83.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21" Type="http://schemas.openxmlformats.org/officeDocument/2006/relationships/slideLayout" Target="../slideLayouts/slideLayout7.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image" Target="../media/image8.jpeg"/><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6"/>
          <p:cNvSpPr txBox="1"/>
          <p:nvPr/>
        </p:nvSpPr>
        <p:spPr>
          <a:xfrm>
            <a:off x="1830744" y="1404681"/>
            <a:ext cx="5482511" cy="1615827"/>
          </a:xfrm>
          <a:prstGeom prst="rect">
            <a:avLst/>
          </a:prstGeom>
          <a:noFill/>
        </p:spPr>
        <p:txBody>
          <a:bodyPr wrap="square" rtlCol="0">
            <a:spAutoFit/>
          </a:bodyPr>
          <a:lstStyle/>
          <a:p>
            <a:pPr algn="ctr"/>
            <a:r>
              <a:rPr kumimoji="1" lang="zh-CN" altLang="en-US" sz="4950" spc="600" dirty="0">
                <a:solidFill>
                  <a:srgbClr val="C00000"/>
                </a:solidFill>
                <a:latin typeface="Heiti SC Medium" pitchFamily="2" charset="-128"/>
                <a:ea typeface="Heiti SC Medium" pitchFamily="2" charset="-128"/>
              </a:rPr>
              <a:t>知识图谱原理与应用概述</a:t>
            </a:r>
          </a:p>
        </p:txBody>
      </p:sp>
      <p:sp>
        <p:nvSpPr>
          <p:cNvPr id="8" name="文本框 7"/>
          <p:cNvSpPr txBox="1"/>
          <p:nvPr/>
        </p:nvSpPr>
        <p:spPr>
          <a:xfrm>
            <a:off x="4324787" y="3506003"/>
            <a:ext cx="646331" cy="369332"/>
          </a:xfrm>
          <a:prstGeom prst="rect">
            <a:avLst/>
          </a:prstGeom>
          <a:noFill/>
        </p:spPr>
        <p:txBody>
          <a:bodyPr wrap="none" rtlCol="0">
            <a:spAutoFit/>
          </a:bodyPr>
          <a:lstStyle/>
          <a:p>
            <a:r>
              <a:rPr kumimoji="1" lang="zh-CN" altLang="en-US" sz="1800" dirty="0">
                <a:latin typeface="报隶-简" panose="02010600040101010101" pitchFamily="2" charset="-122"/>
                <a:ea typeface="报隶-简" panose="02010600040101010101" pitchFamily="2" charset="-122"/>
              </a:rPr>
              <a:t>邹磊</a:t>
            </a:r>
          </a:p>
        </p:txBody>
      </p:sp>
      <p:sp>
        <p:nvSpPr>
          <p:cNvPr id="10" name="文本框 9"/>
          <p:cNvSpPr txBox="1"/>
          <p:nvPr/>
        </p:nvSpPr>
        <p:spPr>
          <a:xfrm>
            <a:off x="3345812" y="3889202"/>
            <a:ext cx="2617946" cy="248209"/>
          </a:xfrm>
          <a:prstGeom prst="rect">
            <a:avLst/>
          </a:prstGeom>
          <a:noFill/>
        </p:spPr>
        <p:txBody>
          <a:bodyPr wrap="square" rtlCol="0">
            <a:spAutoFit/>
          </a:bodyPr>
          <a:lstStyle/>
          <a:p>
            <a:pPr algn="ctr"/>
            <a:r>
              <a:rPr kumimoji="1" lang="zh-CN" altLang="en-US" sz="1013" dirty="0">
                <a:latin typeface="宋体-简" panose="02010800040101010101" pitchFamily="2" charset="-122"/>
                <a:ea typeface="宋体-简" panose="02010800040101010101" pitchFamily="2" charset="-122"/>
              </a:rPr>
              <a:t>北京大学</a:t>
            </a:r>
          </a:p>
        </p:txBody>
      </p:sp>
      <p:sp>
        <p:nvSpPr>
          <p:cNvPr id="11" name="文本框 10"/>
          <p:cNvSpPr txBox="1"/>
          <p:nvPr/>
        </p:nvSpPr>
        <p:spPr>
          <a:xfrm>
            <a:off x="4030255" y="4226721"/>
            <a:ext cx="1249060" cy="248209"/>
          </a:xfrm>
          <a:prstGeom prst="rect">
            <a:avLst/>
          </a:prstGeom>
          <a:noFill/>
        </p:spPr>
        <p:txBody>
          <a:bodyPr wrap="none" rtlCol="0">
            <a:spAutoFit/>
          </a:bodyPr>
          <a:lstStyle/>
          <a:p>
            <a:r>
              <a:rPr kumimoji="1" lang="en-US" altLang="zh-CN" sz="1013" i="1" u="sng" dirty="0">
                <a:solidFill>
                  <a:schemeClr val="accent1"/>
                </a:solidFill>
              </a:rPr>
              <a:t>zoulei@pku.edu.cn</a:t>
            </a:r>
            <a:endParaRPr kumimoji="1" lang="zh-CN" altLang="en-US" sz="1013" i="1" u="sng" dirty="0">
              <a:solidFill>
                <a:schemeClr val="accent1"/>
              </a:solidFill>
            </a:endParaRPr>
          </a:p>
        </p:txBody>
      </p:sp>
      <p:cxnSp>
        <p:nvCxnSpPr>
          <p:cNvPr id="20" name="直线连接符 19"/>
          <p:cNvCxnSpPr/>
          <p:nvPr/>
        </p:nvCxnSpPr>
        <p:spPr>
          <a:xfrm>
            <a:off x="756690" y="3128966"/>
            <a:ext cx="7768063" cy="0"/>
          </a:xfrm>
          <a:prstGeom prst="line">
            <a:avLst/>
          </a:prstGeom>
          <a:ln>
            <a:solidFill>
              <a:schemeClr val="dk1"/>
            </a:solidFill>
          </a:ln>
        </p:spPr>
        <p:style>
          <a:lnRef idx="1">
            <a:schemeClr val="dk1"/>
          </a:lnRef>
          <a:fillRef idx="0">
            <a:schemeClr val="dk1"/>
          </a:fillRef>
          <a:effectRef idx="0">
            <a:schemeClr val="dk1"/>
          </a:effectRef>
          <a:fontRef idx="minor">
            <a:schemeClr val="tx1"/>
          </a:fontRef>
        </p:style>
      </p:cxnSp>
      <p:pic>
        <p:nvPicPr>
          <p:cNvPr id="1026" name="Picture 2" descr="https://timgsa.baidu.com/timg?image&amp;quality=80&amp;size=b9999_10000&amp;sec=1563639073604&amp;di=b34d8696196e91dd429f9aa945198a08&amp;imgtype=0&amp;src=http%3A%2F%2Fphoto.16pic.com%2F00%2F01%2F41%2F16pic_141244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6177" y="114078"/>
            <a:ext cx="1883320" cy="11821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图片 5"/>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331577" y="2887188"/>
            <a:ext cx="3210154" cy="1592965"/>
          </a:xfrm>
          <a:prstGeom prst="rect">
            <a:avLst/>
          </a:prstGeom>
        </p:spPr>
      </p:pic>
      <p:pic>
        <p:nvPicPr>
          <p:cNvPr id="13" name="图片 12"/>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029325" y="2175647"/>
            <a:ext cx="1752600" cy="652010"/>
          </a:xfrm>
          <a:prstGeom prst="rect">
            <a:avLst/>
          </a:prstGeom>
          <a:effectLst>
            <a:outerShdw blurRad="50800" dist="38100" dir="2700000" algn="tl" rotWithShape="0">
              <a:prstClr val="black">
                <a:alpha val="40000"/>
              </a:prstClr>
            </a:outerShdw>
          </a:effectLst>
        </p:spPr>
      </p:pic>
      <p:sp>
        <p:nvSpPr>
          <p:cNvPr id="18" name="矩形 17"/>
          <p:cNvSpPr/>
          <p:nvPr/>
        </p:nvSpPr>
        <p:spPr>
          <a:xfrm>
            <a:off x="4796790" y="3126111"/>
            <a:ext cx="2950211" cy="404085"/>
          </a:xfrm>
          <a:prstGeom prst="rect">
            <a:avLst/>
          </a:prstGeom>
        </p:spPr>
        <p:txBody>
          <a:bodyPr wrap="square">
            <a:spAutoFit/>
          </a:bodyPr>
          <a:lstStyle/>
          <a:p>
            <a:r>
              <a:rPr lang="en-US" altLang="zh-CN" sz="1013" dirty="0" err="1"/>
              <a:t>BioModels</a:t>
            </a:r>
            <a:r>
              <a:rPr lang="en-US" altLang="zh-CN" sz="1013" dirty="0"/>
              <a:t>, </a:t>
            </a:r>
            <a:r>
              <a:rPr lang="en-US" altLang="zh-CN" sz="1013" dirty="0" err="1"/>
              <a:t>Biosamples</a:t>
            </a:r>
            <a:r>
              <a:rPr lang="en-US" altLang="zh-CN" sz="1013" dirty="0"/>
              <a:t>, </a:t>
            </a:r>
            <a:r>
              <a:rPr lang="en-US" altLang="zh-CN" sz="1013" dirty="0" err="1"/>
              <a:t>ChEMBL</a:t>
            </a:r>
            <a:r>
              <a:rPr lang="en-US" altLang="zh-CN" sz="1013" dirty="0"/>
              <a:t>,</a:t>
            </a:r>
          </a:p>
          <a:p>
            <a:r>
              <a:rPr lang="en-US" altLang="zh-CN" sz="1013" dirty="0" err="1"/>
              <a:t>Ensembl</a:t>
            </a:r>
            <a:r>
              <a:rPr lang="en-US" altLang="zh-CN" sz="1013" dirty="0"/>
              <a:t>, Atlas, </a:t>
            </a:r>
            <a:r>
              <a:rPr lang="en-US" altLang="zh-CN" sz="1013" dirty="0" err="1"/>
              <a:t>Reactome</a:t>
            </a:r>
            <a:r>
              <a:rPr lang="en-US" altLang="zh-CN" sz="1013" dirty="0"/>
              <a:t> and </a:t>
            </a:r>
            <a:r>
              <a:rPr lang="en-US" altLang="zh-CN" sz="1013" dirty="0" err="1"/>
              <a:t>UniProt</a:t>
            </a:r>
            <a:endParaRPr lang="en-US" altLang="zh-CN" sz="1013" dirty="0"/>
          </a:p>
        </p:txBody>
      </p:sp>
      <p:sp>
        <p:nvSpPr>
          <p:cNvPr id="19" name="文本框 18"/>
          <p:cNvSpPr txBox="1"/>
          <p:nvPr/>
        </p:nvSpPr>
        <p:spPr>
          <a:xfrm>
            <a:off x="1331577" y="3990297"/>
            <a:ext cx="974836" cy="404085"/>
          </a:xfrm>
          <a:prstGeom prst="rect">
            <a:avLst/>
          </a:prstGeom>
          <a:noFill/>
        </p:spPr>
        <p:txBody>
          <a:bodyPr wrap="square" rtlCol="0">
            <a:spAutoFit/>
          </a:bodyPr>
          <a:lstStyle/>
          <a:p>
            <a:r>
              <a:rPr lang="en-US" altLang="zh-CN" sz="1013" dirty="0"/>
              <a:t>RDF</a:t>
            </a:r>
            <a:r>
              <a:rPr lang="zh-CN" altLang="en-US" sz="1013" dirty="0"/>
              <a:t>数据集类别统计</a:t>
            </a:r>
          </a:p>
        </p:txBody>
      </p:sp>
      <p:pic>
        <p:nvPicPr>
          <p:cNvPr id="33" name="图片 32" descr="industry.jpeg"/>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6553200" y="944563"/>
            <a:ext cx="1114425" cy="928688"/>
          </a:xfrm>
          <a:prstGeom prst="rect">
            <a:avLst/>
          </a:prstGeom>
          <a:effectLst>
            <a:outerShdw blurRad="50800" dist="38100" dir="2700000" algn="tl" rotWithShape="0">
              <a:srgbClr val="000000">
                <a:alpha val="43000"/>
              </a:srgbClr>
            </a:outerShdw>
          </a:effectLst>
        </p:spPr>
      </p:pic>
      <p:cxnSp>
        <p:nvCxnSpPr>
          <p:cNvPr id="34" name="OTLSHAPE_M_6a283b367375415b92b0e5fc4e16a0cc_Connector1"/>
          <p:cNvCxnSpPr/>
          <p:nvPr>
            <p:custDataLst>
              <p:tags r:id="rId1"/>
            </p:custDataLst>
          </p:nvPr>
        </p:nvCxnSpPr>
        <p:spPr>
          <a:xfrm>
            <a:off x="4497603" y="1490348"/>
            <a:ext cx="0" cy="257226"/>
          </a:xfrm>
          <a:prstGeom prst="line">
            <a:avLst/>
          </a:prstGeom>
          <a:ln w="9525" cap="flat" cmpd="sng" algn="ctr">
            <a:solidFill>
              <a:schemeClr val="bg1">
                <a:lumMod val="95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OTLSHAPE_M_93afb554552a4221a5380f7919409aa7_Connector1"/>
          <p:cNvCxnSpPr/>
          <p:nvPr>
            <p:custDataLst>
              <p:tags r:id="rId2"/>
            </p:custDataLst>
          </p:nvPr>
        </p:nvCxnSpPr>
        <p:spPr>
          <a:xfrm>
            <a:off x="3576241" y="1497555"/>
            <a:ext cx="0" cy="355853"/>
          </a:xfrm>
          <a:prstGeom prst="line">
            <a:avLst/>
          </a:prstGeom>
          <a:ln w="9525" cap="flat" cmpd="sng" algn="ctr">
            <a:solidFill>
              <a:schemeClr val="bg1">
                <a:lumMod val="95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OTLSHAPE_M_a58f29487c0343c08abcf41913e40cae_Connector1"/>
          <p:cNvCxnSpPr/>
          <p:nvPr>
            <p:custDataLst>
              <p:tags r:id="rId3"/>
            </p:custDataLst>
          </p:nvPr>
        </p:nvCxnSpPr>
        <p:spPr>
          <a:xfrm>
            <a:off x="1748477" y="1226288"/>
            <a:ext cx="0" cy="666807"/>
          </a:xfrm>
          <a:prstGeom prst="line">
            <a:avLst/>
          </a:prstGeom>
          <a:ln w="9525" cap="flat" cmpd="sng" algn="ctr">
            <a:solidFill>
              <a:schemeClr val="bg1">
                <a:lumMod val="95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OTLSHAPE_TB_00000000000000000000000000000000_ScaleContainer"/>
          <p:cNvSpPr/>
          <p:nvPr>
            <p:custDataLst>
              <p:tags r:id="rId4"/>
            </p:custDataLst>
          </p:nvPr>
        </p:nvSpPr>
        <p:spPr>
          <a:xfrm>
            <a:off x="1424943" y="1893095"/>
            <a:ext cx="4925060" cy="238125"/>
          </a:xfrm>
          <a:prstGeom prst="roundRect">
            <a:avLst>
              <a:gd name="adj" fmla="val 100000"/>
            </a:avLst>
          </a:prstGeom>
          <a:solidFill>
            <a:schemeClr val="bg1">
              <a:lumMod val="95000"/>
            </a:schemeClr>
          </a:solidFill>
          <a:ln w="12700" cap="flat" cmpd="sng" algn="ctr">
            <a:solidFill>
              <a:schemeClr val="bg1">
                <a:lumMod val="95000"/>
              </a:schemeClr>
            </a:solidFill>
            <a:prstDash val="solid"/>
            <a:miter lim="800000"/>
          </a:ln>
          <a:effectLst>
            <a:reflection blurRad="6350" stA="50000" endA="300" endPos="55500" dist="50800" dir="5400000" sy="-100000" algn="bl" rotWithShape="0"/>
          </a:effectLst>
          <a:scene3d>
            <a:camera prst="orthographicFront"/>
            <a:lightRig rig="threePt" dir="t">
              <a:rot lat="0" lon="0" rev="8700000"/>
            </a:lightRig>
          </a:scene3d>
          <a:sp3d>
            <a:bevelT w="1651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bg1">
                  <a:lumMod val="95000"/>
                </a:schemeClr>
              </a:solidFill>
            </a:endParaRPr>
          </a:p>
        </p:txBody>
      </p:sp>
      <p:sp>
        <p:nvSpPr>
          <p:cNvPr id="43" name="OTLSHAPE_TB_00000000000000000000000000000000_TimescaleInterval1"/>
          <p:cNvSpPr txBox="1"/>
          <p:nvPr>
            <p:custDataLst>
              <p:tags r:id="rId5"/>
            </p:custDataLst>
          </p:nvPr>
        </p:nvSpPr>
        <p:spPr>
          <a:xfrm>
            <a:off x="1596390" y="1954015"/>
            <a:ext cx="201113" cy="116285"/>
          </a:xfrm>
          <a:prstGeom prst="rect">
            <a:avLst/>
          </a:prstGeom>
          <a:noFill/>
        </p:spPr>
        <p:txBody>
          <a:bodyPr vert="horz" wrap="none" lIns="0" tIns="0" rIns="0" bIns="0" rtlCol="0" anchor="ctr" anchorCtr="0">
            <a:noAutofit/>
          </a:bodyPr>
          <a:lstStyle/>
          <a:p>
            <a:r>
              <a:rPr lang="en-US" sz="1500" spc="-14" dirty="0">
                <a:solidFill>
                  <a:schemeClr val="lt2"/>
                </a:solidFill>
                <a:latin typeface="Calibri" pitchFamily="34" charset="0"/>
              </a:rPr>
              <a:t>2012</a:t>
            </a:r>
            <a:r>
              <a:rPr lang="en-US" altLang="zh-CN" sz="1500" spc="-14" dirty="0">
                <a:solidFill>
                  <a:schemeClr val="lt2"/>
                </a:solidFill>
                <a:latin typeface="Calibri" pitchFamily="34" charset="0"/>
              </a:rPr>
              <a:t>-0</a:t>
            </a:r>
            <a:r>
              <a:rPr lang="en-US" sz="1500" spc="-14" dirty="0">
                <a:solidFill>
                  <a:schemeClr val="lt2"/>
                </a:solidFill>
                <a:latin typeface="Calibri" pitchFamily="34" charset="0"/>
              </a:rPr>
              <a:t>5-16</a:t>
            </a:r>
          </a:p>
        </p:txBody>
      </p:sp>
      <p:cxnSp>
        <p:nvCxnSpPr>
          <p:cNvPr id="44" name="OTLSHAPE_TB_00000000000000000000000000000000_Separator3"/>
          <p:cNvCxnSpPr/>
          <p:nvPr>
            <p:custDataLst>
              <p:tags r:id="rId6"/>
            </p:custDataLst>
          </p:nvPr>
        </p:nvCxnSpPr>
        <p:spPr>
          <a:xfrm>
            <a:off x="2745400" y="1938074"/>
            <a:ext cx="0" cy="158750"/>
          </a:xfrm>
          <a:prstGeom prst="line">
            <a:avLst/>
          </a:prstGeom>
          <a:ln w="6350" cap="flat" cmpd="sng" algn="ctr">
            <a:solidFill>
              <a:schemeClr val="lt2">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OTLSHAPE_TB_00000000000000000000000000000000_TimescaleInterval4"/>
          <p:cNvSpPr txBox="1"/>
          <p:nvPr>
            <p:custDataLst>
              <p:tags r:id="rId7"/>
            </p:custDataLst>
          </p:nvPr>
        </p:nvSpPr>
        <p:spPr>
          <a:xfrm>
            <a:off x="2818431" y="1943431"/>
            <a:ext cx="180975" cy="116285"/>
          </a:xfrm>
          <a:prstGeom prst="rect">
            <a:avLst/>
          </a:prstGeom>
          <a:noFill/>
        </p:spPr>
        <p:txBody>
          <a:bodyPr vert="horz" wrap="none" lIns="0" tIns="0" rIns="0" bIns="0" rtlCol="0" anchor="ctr" anchorCtr="0">
            <a:noAutofit/>
          </a:bodyPr>
          <a:lstStyle/>
          <a:p>
            <a:r>
              <a:rPr lang="en-US" altLang="zh-CN" sz="1500" spc="-14" dirty="0">
                <a:solidFill>
                  <a:schemeClr val="lt2"/>
                </a:solidFill>
                <a:latin typeface="Calibri" pitchFamily="34" charset="0"/>
              </a:rPr>
              <a:t>2012-11-12</a:t>
            </a:r>
          </a:p>
        </p:txBody>
      </p:sp>
      <p:cxnSp>
        <p:nvCxnSpPr>
          <p:cNvPr id="46" name="OTLSHAPE_TB_00000000000000000000000000000000_Separator4"/>
          <p:cNvCxnSpPr/>
          <p:nvPr>
            <p:custDataLst>
              <p:tags r:id="rId8"/>
            </p:custDataLst>
          </p:nvPr>
        </p:nvCxnSpPr>
        <p:spPr>
          <a:xfrm>
            <a:off x="3946645" y="1932783"/>
            <a:ext cx="0" cy="158750"/>
          </a:xfrm>
          <a:prstGeom prst="line">
            <a:avLst/>
          </a:prstGeom>
          <a:ln w="6350" cap="flat" cmpd="sng" algn="ctr">
            <a:solidFill>
              <a:schemeClr val="lt2">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7" name="OTLSHAPE_TB_00000000000000000000000000000000_TimescaleInterval5"/>
          <p:cNvSpPr txBox="1"/>
          <p:nvPr>
            <p:custDataLst>
              <p:tags r:id="rId9"/>
            </p:custDataLst>
          </p:nvPr>
        </p:nvSpPr>
        <p:spPr>
          <a:xfrm>
            <a:off x="3994271" y="1954015"/>
            <a:ext cx="171450" cy="116285"/>
          </a:xfrm>
          <a:prstGeom prst="rect">
            <a:avLst/>
          </a:prstGeom>
          <a:noFill/>
        </p:spPr>
        <p:txBody>
          <a:bodyPr vert="horz" wrap="none" lIns="0" tIns="0" rIns="0" bIns="0" rtlCol="0" anchor="ctr" anchorCtr="0">
            <a:noAutofit/>
          </a:bodyPr>
          <a:lstStyle/>
          <a:p>
            <a:r>
              <a:rPr lang="en-US" altLang="zh-CN" sz="1500" spc="-14" dirty="0">
                <a:solidFill>
                  <a:schemeClr val="lt2"/>
                </a:solidFill>
                <a:latin typeface="Calibri" pitchFamily="34" charset="0"/>
              </a:rPr>
              <a:t>2013-01-16</a:t>
            </a:r>
            <a:endParaRPr lang="en-US" sz="1500" spc="-14" dirty="0">
              <a:solidFill>
                <a:schemeClr val="lt2"/>
              </a:solidFill>
              <a:latin typeface="Calibri" pitchFamily="34" charset="0"/>
            </a:endParaRPr>
          </a:p>
        </p:txBody>
      </p:sp>
      <p:cxnSp>
        <p:nvCxnSpPr>
          <p:cNvPr id="48" name="OTLSHAPE_TB_00000000000000000000000000000000_Separator6"/>
          <p:cNvCxnSpPr/>
          <p:nvPr>
            <p:custDataLst>
              <p:tags r:id="rId10"/>
            </p:custDataLst>
          </p:nvPr>
        </p:nvCxnSpPr>
        <p:spPr>
          <a:xfrm>
            <a:off x="5135838" y="1932783"/>
            <a:ext cx="0" cy="158750"/>
          </a:xfrm>
          <a:prstGeom prst="line">
            <a:avLst/>
          </a:prstGeom>
          <a:ln w="6350" cap="flat" cmpd="sng" algn="ctr">
            <a:solidFill>
              <a:schemeClr val="lt2">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OTLSHAPE_TB_00000000000000000000000000000000_TimescaleInterval7"/>
          <p:cNvSpPr txBox="1"/>
          <p:nvPr>
            <p:custDataLst>
              <p:tags r:id="rId11"/>
            </p:custDataLst>
          </p:nvPr>
        </p:nvSpPr>
        <p:spPr>
          <a:xfrm>
            <a:off x="5183463" y="1954015"/>
            <a:ext cx="182984" cy="116285"/>
          </a:xfrm>
          <a:prstGeom prst="rect">
            <a:avLst/>
          </a:prstGeom>
          <a:noFill/>
        </p:spPr>
        <p:txBody>
          <a:bodyPr vert="horz" wrap="none" lIns="0" tIns="0" rIns="0" bIns="0" rtlCol="0" anchor="ctr" anchorCtr="0">
            <a:noAutofit/>
          </a:bodyPr>
          <a:lstStyle/>
          <a:p>
            <a:r>
              <a:rPr lang="en-US" altLang="zh-CN" sz="1500" spc="-15" dirty="0">
                <a:solidFill>
                  <a:schemeClr val="lt2"/>
                </a:solidFill>
                <a:latin typeface="Calibri" pitchFamily="34" charset="0"/>
              </a:rPr>
              <a:t>2013</a:t>
            </a:r>
            <a:r>
              <a:rPr lang="en-US" altLang="en-US" sz="1500" spc="-15" dirty="0">
                <a:solidFill>
                  <a:schemeClr val="lt2"/>
                </a:solidFill>
                <a:latin typeface="Calibri" pitchFamily="34" charset="0"/>
              </a:rPr>
              <a:t>-02-08</a:t>
            </a:r>
            <a:endParaRPr lang="en-US" sz="1500" spc="-15" dirty="0">
              <a:solidFill>
                <a:schemeClr val="lt2"/>
              </a:solidFill>
              <a:latin typeface="Calibri" pitchFamily="34" charset="0"/>
            </a:endParaRPr>
          </a:p>
        </p:txBody>
      </p:sp>
      <p:cxnSp>
        <p:nvCxnSpPr>
          <p:cNvPr id="50" name="OTLSHAPE_TB_00000000000000000000000000000000_Separator8"/>
          <p:cNvCxnSpPr/>
          <p:nvPr>
            <p:custDataLst>
              <p:tags r:id="rId12"/>
            </p:custDataLst>
          </p:nvPr>
        </p:nvCxnSpPr>
        <p:spPr>
          <a:xfrm>
            <a:off x="6220256" y="1686721"/>
            <a:ext cx="0" cy="158750"/>
          </a:xfrm>
          <a:prstGeom prst="line">
            <a:avLst/>
          </a:prstGeom>
          <a:ln w="6350" cap="flat" cmpd="sng" algn="ctr">
            <a:solidFill>
              <a:schemeClr val="lt2">
                <a:alpha val="29804"/>
              </a:schemeClr>
            </a:solidFill>
            <a:prstDash val="solid"/>
            <a:miter lim="800000"/>
            <a:headEnd type="none" w="med" len="med"/>
            <a:tailEnd type="none" w="med" len="med"/>
          </a:ln>
          <a:effectLst>
            <a:outerShdw blurRad="50800" dist="38100" dir="2700000" algn="tl" rotWithShape="0">
              <a:srgbClr val="000000">
                <a:alpha val="43000"/>
              </a:srgbClr>
            </a:outerShdw>
          </a:effectLst>
        </p:spPr>
        <p:style>
          <a:lnRef idx="1">
            <a:schemeClr val="accent1"/>
          </a:lnRef>
          <a:fillRef idx="0">
            <a:schemeClr val="accent1"/>
          </a:fillRef>
          <a:effectRef idx="0">
            <a:schemeClr val="accent1"/>
          </a:effectRef>
          <a:fontRef idx="minor">
            <a:schemeClr val="tx1"/>
          </a:fontRef>
        </p:style>
      </p:cxnSp>
      <p:sp>
        <p:nvSpPr>
          <p:cNvPr id="51" name="OTLSHAPE_M_a58f29487c0343c08abcf41913e40cae_Title"/>
          <p:cNvSpPr txBox="1"/>
          <p:nvPr>
            <p:custDataLst>
              <p:tags r:id="rId13"/>
            </p:custDataLst>
          </p:nvPr>
        </p:nvSpPr>
        <p:spPr>
          <a:xfrm>
            <a:off x="1886590" y="998604"/>
            <a:ext cx="1034411" cy="461665"/>
          </a:xfrm>
          <a:prstGeom prst="rect">
            <a:avLst/>
          </a:prstGeom>
          <a:noFill/>
          <a:ln>
            <a:noFill/>
          </a:ln>
        </p:spPr>
        <p:txBody>
          <a:bodyPr vert="horz" wrap="square" lIns="0" tIns="0" rIns="0" bIns="0" rtlCol="0" anchor="ctr" anchorCtr="0">
            <a:spAutoFit/>
          </a:bodyPr>
          <a:lstStyle/>
          <a:p>
            <a:r>
              <a:rPr lang="en-US" altLang="zh-CN" sz="1500" b="1" spc="-5" dirty="0">
                <a:solidFill>
                  <a:schemeClr val="bg1">
                    <a:lumMod val="95000"/>
                  </a:schemeClr>
                </a:solidFill>
                <a:latin typeface="Calibri" pitchFamily="34" charset="0"/>
              </a:rPr>
              <a:t>Google</a:t>
            </a:r>
            <a:r>
              <a:rPr lang="zh-CN" altLang="en-US" sz="1500" b="1" spc="-5" dirty="0">
                <a:solidFill>
                  <a:schemeClr val="bg1">
                    <a:lumMod val="95000"/>
                  </a:schemeClr>
                </a:solidFill>
                <a:latin typeface="Calibri" pitchFamily="34" charset="0"/>
              </a:rPr>
              <a:t>发布知识图谱</a:t>
            </a:r>
            <a:endParaRPr lang="en-US" sz="1500" b="1" spc="-5" dirty="0">
              <a:solidFill>
                <a:schemeClr val="bg1">
                  <a:lumMod val="95000"/>
                </a:schemeClr>
              </a:solidFill>
              <a:latin typeface="Calibri" pitchFamily="34" charset="0"/>
            </a:endParaRPr>
          </a:p>
        </p:txBody>
      </p:sp>
      <p:sp>
        <p:nvSpPr>
          <p:cNvPr id="52" name="OTLSHAPE_M_a58f29487c0343c08abcf41913e40cae_Shape"/>
          <p:cNvSpPr/>
          <p:nvPr>
            <p:custDataLst>
              <p:tags r:id="rId14"/>
            </p:custDataLst>
          </p:nvPr>
        </p:nvSpPr>
        <p:spPr>
          <a:xfrm rot="16200000">
            <a:off x="1777849" y="1215968"/>
            <a:ext cx="103187" cy="123825"/>
          </a:xfrm>
          <a:prstGeom prst="flowChartMerge">
            <a:avLst/>
          </a:prstGeom>
          <a:solidFill>
            <a:schemeClr val="bg1">
              <a:lumMod val="95000"/>
            </a:schemeClr>
          </a:solidFill>
          <a:ln w="12700" cap="flat" cmpd="sng" algn="ctr">
            <a:solidFill>
              <a:schemeClr val="bg1">
                <a:lumMod val="95000"/>
              </a:schemeClr>
            </a:solidFill>
            <a:prstDash val="solid"/>
            <a:miter lim="800000"/>
          </a:ln>
          <a:effectLst/>
          <a:scene3d>
            <a:camera prst="orthographicFront"/>
            <a:lightRig rig="threePt" dir="t"/>
          </a:scene3d>
          <a:sp3d>
            <a:bevelT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bg1">
                  <a:lumMod val="95000"/>
                </a:schemeClr>
              </a:solidFill>
            </a:endParaRPr>
          </a:p>
        </p:txBody>
      </p:sp>
      <p:sp>
        <p:nvSpPr>
          <p:cNvPr id="53" name="OTLSHAPE_M_93afb554552a4221a5380f7919409aa7_Title"/>
          <p:cNvSpPr txBox="1"/>
          <p:nvPr>
            <p:custDataLst>
              <p:tags r:id="rId15"/>
            </p:custDataLst>
          </p:nvPr>
        </p:nvSpPr>
        <p:spPr>
          <a:xfrm>
            <a:off x="3187702" y="1031425"/>
            <a:ext cx="812800" cy="461665"/>
          </a:xfrm>
          <a:prstGeom prst="rect">
            <a:avLst/>
          </a:prstGeom>
          <a:noFill/>
          <a:ln>
            <a:noFill/>
          </a:ln>
        </p:spPr>
        <p:txBody>
          <a:bodyPr vert="horz" wrap="square" lIns="0" tIns="0" rIns="0" bIns="0" rtlCol="0" anchor="ctr" anchorCtr="0">
            <a:spAutoFit/>
          </a:bodyPr>
          <a:lstStyle/>
          <a:p>
            <a:pPr algn="ctr"/>
            <a:r>
              <a:rPr lang="zh-CN" altLang="en-US" sz="1500" b="1" spc="-5" dirty="0">
                <a:solidFill>
                  <a:schemeClr val="bg1">
                    <a:lumMod val="95000"/>
                  </a:schemeClr>
                </a:solidFill>
                <a:latin typeface="Calibri" pitchFamily="34" charset="0"/>
              </a:rPr>
              <a:t>搜狗发布</a:t>
            </a:r>
            <a:endParaRPr lang="en-US" altLang="zh-CN" sz="1500" b="1" spc="-5" dirty="0">
              <a:solidFill>
                <a:schemeClr val="bg1">
                  <a:lumMod val="95000"/>
                </a:schemeClr>
              </a:solidFill>
              <a:latin typeface="Calibri" pitchFamily="34" charset="0"/>
            </a:endParaRPr>
          </a:p>
          <a:p>
            <a:pPr algn="ctr"/>
            <a:r>
              <a:rPr lang="zh-CN" altLang="zh-CN" sz="1500" b="1" spc="-5" dirty="0">
                <a:solidFill>
                  <a:schemeClr val="bg1">
                    <a:lumMod val="95000"/>
                  </a:schemeClr>
                </a:solidFill>
                <a:latin typeface="Calibri" pitchFamily="34" charset="0"/>
              </a:rPr>
              <a:t>“</a:t>
            </a:r>
            <a:r>
              <a:rPr lang="zh-CN" altLang="en-US" sz="1500" b="1" spc="-5" dirty="0">
                <a:solidFill>
                  <a:schemeClr val="bg1">
                    <a:lumMod val="95000"/>
                  </a:schemeClr>
                </a:solidFill>
                <a:latin typeface="Calibri" pitchFamily="34" charset="0"/>
              </a:rPr>
              <a:t>知立方”</a:t>
            </a:r>
            <a:endParaRPr lang="en-US" sz="1500" b="1" spc="-5" dirty="0">
              <a:solidFill>
                <a:schemeClr val="bg1">
                  <a:lumMod val="95000"/>
                </a:schemeClr>
              </a:solidFill>
              <a:latin typeface="Calibri" pitchFamily="34" charset="0"/>
            </a:endParaRPr>
          </a:p>
        </p:txBody>
      </p:sp>
      <p:sp>
        <p:nvSpPr>
          <p:cNvPr id="54" name="OTLSHAPE_M_93afb554552a4221a5380f7919409aa7_Shape"/>
          <p:cNvSpPr/>
          <p:nvPr>
            <p:custDataLst>
              <p:tags r:id="rId16"/>
            </p:custDataLst>
          </p:nvPr>
        </p:nvSpPr>
        <p:spPr>
          <a:xfrm>
            <a:off x="3490516" y="1774033"/>
            <a:ext cx="171450" cy="158750"/>
          </a:xfrm>
          <a:prstGeom prst="teardrop">
            <a:avLst/>
          </a:prstGeom>
          <a:solidFill>
            <a:schemeClr val="bg1">
              <a:lumMod val="95000"/>
            </a:schemeClr>
          </a:solidFill>
          <a:ln w="12700" cap="flat" cmpd="sng" algn="ctr">
            <a:solidFill>
              <a:schemeClr val="bg1">
                <a:lumMod val="95000"/>
              </a:schemeClr>
            </a:solidFill>
            <a:prstDash val="solid"/>
            <a:miter lim="800000"/>
          </a:ln>
          <a:effectLst/>
          <a:scene3d>
            <a:camera prst="orthographicFront"/>
            <a:lightRig rig="threePt" dir="t"/>
          </a:scene3d>
          <a:sp3d>
            <a:bevelT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bg1">
                  <a:lumMod val="95000"/>
                </a:schemeClr>
              </a:solidFill>
            </a:endParaRPr>
          </a:p>
        </p:txBody>
      </p:sp>
      <p:sp>
        <p:nvSpPr>
          <p:cNvPr id="55" name="OTLSHAPE_M_6a283b367375415b92b0e5fc4e16a0cc_Title"/>
          <p:cNvSpPr txBox="1"/>
          <p:nvPr>
            <p:custDataLst>
              <p:tags r:id="rId17"/>
            </p:custDataLst>
          </p:nvPr>
        </p:nvSpPr>
        <p:spPr>
          <a:xfrm>
            <a:off x="4146549" y="1018175"/>
            <a:ext cx="1136651" cy="519373"/>
          </a:xfrm>
          <a:prstGeom prst="rect">
            <a:avLst/>
          </a:prstGeom>
          <a:noFill/>
          <a:ln>
            <a:noFill/>
          </a:ln>
        </p:spPr>
        <p:txBody>
          <a:bodyPr vert="horz" wrap="square" lIns="0" tIns="0" rIns="0" bIns="0" rtlCol="0" anchor="ctr" anchorCtr="0">
            <a:spAutoFit/>
          </a:bodyPr>
          <a:lstStyle/>
          <a:p>
            <a:pPr algn="ctr"/>
            <a:r>
              <a:rPr lang="en-US" altLang="zh-CN" sz="1125" b="1" spc="-5" dirty="0">
                <a:solidFill>
                  <a:schemeClr val="bg1">
                    <a:lumMod val="95000"/>
                  </a:schemeClr>
                </a:solidFill>
                <a:latin typeface="Calibri" pitchFamily="34" charset="0"/>
              </a:rPr>
              <a:t>Facebook</a:t>
            </a:r>
            <a:r>
              <a:rPr lang="zh-CN" altLang="en-US" sz="1125" b="1" spc="-5" dirty="0">
                <a:solidFill>
                  <a:schemeClr val="bg1">
                    <a:lumMod val="95000"/>
                  </a:schemeClr>
                </a:solidFill>
                <a:latin typeface="Calibri" pitchFamily="34" charset="0"/>
              </a:rPr>
              <a:t> </a:t>
            </a:r>
            <a:endParaRPr lang="en-US" altLang="zh-CN" sz="1125" b="1" spc="-5" dirty="0">
              <a:solidFill>
                <a:schemeClr val="bg1">
                  <a:lumMod val="95000"/>
                </a:schemeClr>
              </a:solidFill>
              <a:latin typeface="Calibri" pitchFamily="34" charset="0"/>
            </a:endParaRPr>
          </a:p>
          <a:p>
            <a:pPr algn="ctr"/>
            <a:r>
              <a:rPr lang="zh-CN" altLang="en-US" sz="1125" b="1" spc="-5" dirty="0">
                <a:solidFill>
                  <a:schemeClr val="bg1">
                    <a:lumMod val="95000"/>
                  </a:schemeClr>
                </a:solidFill>
                <a:latin typeface="Calibri" pitchFamily="34" charset="0"/>
              </a:rPr>
              <a:t>社交知识图谱的</a:t>
            </a:r>
            <a:endParaRPr lang="en-US" altLang="zh-CN" sz="1125" b="1" spc="-5" dirty="0">
              <a:solidFill>
                <a:schemeClr val="bg1">
                  <a:lumMod val="95000"/>
                </a:schemeClr>
              </a:solidFill>
              <a:latin typeface="Calibri" pitchFamily="34" charset="0"/>
            </a:endParaRPr>
          </a:p>
          <a:p>
            <a:pPr algn="ctr"/>
            <a:r>
              <a:rPr lang="zh-CN" altLang="en-US" sz="1125" b="1" spc="-5" dirty="0">
                <a:solidFill>
                  <a:schemeClr val="bg1">
                    <a:lumMod val="95000"/>
                  </a:schemeClr>
                </a:solidFill>
                <a:latin typeface="Calibri" pitchFamily="34" charset="0"/>
              </a:rPr>
              <a:t>图搜索功能上线</a:t>
            </a:r>
            <a:endParaRPr lang="en-US" sz="1125" b="1" spc="-5" dirty="0">
              <a:solidFill>
                <a:schemeClr val="bg1">
                  <a:lumMod val="95000"/>
                </a:schemeClr>
              </a:solidFill>
              <a:latin typeface="Calibri" pitchFamily="34" charset="0"/>
            </a:endParaRPr>
          </a:p>
        </p:txBody>
      </p:sp>
      <p:sp>
        <p:nvSpPr>
          <p:cNvPr id="56" name="OTLSHAPE_M_6a283b367375415b92b0e5fc4e16a0cc_Shape"/>
          <p:cNvSpPr/>
          <p:nvPr>
            <p:custDataLst>
              <p:tags r:id="rId18"/>
            </p:custDataLst>
          </p:nvPr>
        </p:nvSpPr>
        <p:spPr>
          <a:xfrm>
            <a:off x="4405528" y="1747575"/>
            <a:ext cx="171450" cy="158750"/>
          </a:xfrm>
          <a:prstGeom prst="star8">
            <a:avLst/>
          </a:prstGeom>
          <a:solidFill>
            <a:schemeClr val="bg1">
              <a:lumMod val="95000"/>
            </a:schemeClr>
          </a:solidFill>
          <a:ln w="12700" cap="flat" cmpd="sng" algn="ctr">
            <a:solidFill>
              <a:schemeClr val="bg1">
                <a:lumMod val="95000"/>
              </a:schemeClr>
            </a:solidFill>
            <a:prstDash val="solid"/>
            <a:miter lim="800000"/>
          </a:ln>
          <a:effectLst/>
          <a:scene3d>
            <a:camera prst="orthographicFront"/>
            <a:lightRig rig="threePt" dir="t"/>
          </a:scene3d>
          <a:sp3d>
            <a:bevelT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bg1">
                  <a:lumMod val="95000"/>
                </a:schemeClr>
              </a:solidFill>
            </a:endParaRPr>
          </a:p>
        </p:txBody>
      </p:sp>
      <p:sp>
        <p:nvSpPr>
          <p:cNvPr id="57" name="OTLSHAPE_M_7b0996464ffd4cd3a3b383ab1ba22438_Shape"/>
          <p:cNvSpPr/>
          <p:nvPr>
            <p:custDataLst>
              <p:tags r:id="rId19"/>
            </p:custDataLst>
          </p:nvPr>
        </p:nvSpPr>
        <p:spPr>
          <a:xfrm>
            <a:off x="5764511" y="1779324"/>
            <a:ext cx="171450" cy="158750"/>
          </a:xfrm>
          <a:prstGeom prst="teardrop">
            <a:avLst/>
          </a:prstGeom>
          <a:solidFill>
            <a:schemeClr val="bg1">
              <a:lumMod val="95000"/>
            </a:schemeClr>
          </a:solidFill>
          <a:ln w="12700" cap="flat" cmpd="sng" algn="ctr">
            <a:solidFill>
              <a:schemeClr val="bg1">
                <a:lumMod val="95000"/>
              </a:schemeClr>
            </a:solidFill>
            <a:prstDash val="solid"/>
            <a:miter lim="800000"/>
          </a:ln>
          <a:effectLst/>
          <a:scene3d>
            <a:camera prst="orthographicFront"/>
            <a:lightRig rig="threePt" dir="t"/>
          </a:scene3d>
          <a:sp3d>
            <a:bevelT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bg1">
                  <a:lumMod val="95000"/>
                </a:schemeClr>
              </a:solidFill>
            </a:endParaRPr>
          </a:p>
        </p:txBody>
      </p:sp>
      <p:cxnSp>
        <p:nvCxnSpPr>
          <p:cNvPr id="58" name="OTLSHAPE_M_a58f29487c0343c08abcf41913e40cae_Connector1"/>
          <p:cNvCxnSpPr/>
          <p:nvPr>
            <p:custDataLst>
              <p:tags r:id="rId20"/>
            </p:custDataLst>
          </p:nvPr>
        </p:nvCxnSpPr>
        <p:spPr>
          <a:xfrm>
            <a:off x="5867400" y="1457855"/>
            <a:ext cx="8579" cy="318824"/>
          </a:xfrm>
          <a:prstGeom prst="line">
            <a:avLst/>
          </a:prstGeom>
          <a:ln w="9525" cap="flat" cmpd="sng" algn="ctr">
            <a:solidFill>
              <a:schemeClr val="bg1">
                <a:lumMod val="95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a:off x="5416553" y="1054792"/>
            <a:ext cx="1022350" cy="553998"/>
          </a:xfrm>
          <a:prstGeom prst="rect">
            <a:avLst/>
          </a:prstGeom>
          <a:noFill/>
          <a:ln>
            <a:noFill/>
          </a:ln>
        </p:spPr>
        <p:txBody>
          <a:bodyPr wrap="square">
            <a:spAutoFit/>
          </a:bodyPr>
          <a:lstStyle/>
          <a:p>
            <a:r>
              <a:rPr lang="zh-CN" altLang="en-US" sz="1500" b="1" spc="-5" dirty="0">
                <a:solidFill>
                  <a:schemeClr val="bg1">
                    <a:lumMod val="95000"/>
                  </a:schemeClr>
                </a:solidFill>
                <a:latin typeface="Calibri" pitchFamily="34" charset="0"/>
              </a:rPr>
              <a:t>百度发布</a:t>
            </a:r>
            <a:endParaRPr lang="en-US" altLang="zh-CN" sz="1500" b="1" spc="-5" dirty="0">
              <a:solidFill>
                <a:schemeClr val="bg1">
                  <a:lumMod val="95000"/>
                </a:schemeClr>
              </a:solidFill>
              <a:latin typeface="Calibri" pitchFamily="34" charset="0"/>
            </a:endParaRPr>
          </a:p>
          <a:p>
            <a:r>
              <a:rPr lang="zh-CN" altLang="en-US" sz="1500" b="1" spc="-5" dirty="0">
                <a:solidFill>
                  <a:schemeClr val="bg1">
                    <a:lumMod val="95000"/>
                  </a:schemeClr>
                </a:solidFill>
                <a:latin typeface="Calibri" pitchFamily="34" charset="0"/>
              </a:rPr>
              <a:t>知识图谱</a:t>
            </a:r>
          </a:p>
        </p:txBody>
      </p:sp>
      <p:sp>
        <p:nvSpPr>
          <p:cNvPr id="61" name="文本框 60"/>
          <p:cNvSpPr txBox="1"/>
          <p:nvPr/>
        </p:nvSpPr>
        <p:spPr>
          <a:xfrm>
            <a:off x="6572250" y="833438"/>
            <a:ext cx="1162050" cy="380873"/>
          </a:xfrm>
          <a:prstGeom prst="rect">
            <a:avLst/>
          </a:prstGeom>
          <a:noFill/>
          <a:effectLst>
            <a:outerShdw blurRad="50800" dist="38100" dir="2700000" algn="tl" rotWithShape="0">
              <a:srgbClr val="000000">
                <a:alpha val="43000"/>
              </a:srgbClr>
            </a:outerShdw>
          </a:effectLst>
        </p:spPr>
        <p:txBody>
          <a:bodyPr wrap="square" rtlCol="0">
            <a:spAutoFit/>
          </a:bodyPr>
          <a:lstStyle/>
          <a:p>
            <a:r>
              <a:rPr kumimoji="1" lang="zh-CN" altLang="en-US" sz="1875" b="1" dirty="0">
                <a:solidFill>
                  <a:schemeClr val="bg1">
                    <a:lumMod val="95000"/>
                  </a:schemeClr>
                </a:solidFill>
                <a:latin typeface="Kaiti SC Regular"/>
                <a:cs typeface="Kaiti SC Regular"/>
              </a:rPr>
              <a:t>工业应用</a:t>
            </a:r>
          </a:p>
        </p:txBody>
      </p:sp>
      <p:sp>
        <p:nvSpPr>
          <p:cNvPr id="2" name="矩形 1"/>
          <p:cNvSpPr/>
          <p:nvPr/>
        </p:nvSpPr>
        <p:spPr>
          <a:xfrm>
            <a:off x="3809990" y="3624794"/>
            <a:ext cx="685800" cy="5715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013"/>
          </a:p>
        </p:txBody>
      </p:sp>
      <p:sp>
        <p:nvSpPr>
          <p:cNvPr id="7" name="页脚占位符 6">
            <a:extLst>
              <a:ext uri="{FF2B5EF4-FFF2-40B4-BE49-F238E27FC236}">
                <a16:creationId xmlns:a16="http://schemas.microsoft.com/office/drawing/2014/main" id="{3FB53DA6-4A0D-3D48-83FB-A649D0C22961}"/>
              </a:ext>
            </a:extLst>
          </p:cNvPr>
          <p:cNvSpPr>
            <a:spLocks noGrp="1"/>
          </p:cNvSpPr>
          <p:nvPr>
            <p:ph type="ftr" sz="quarter" idx="11"/>
          </p:nvPr>
        </p:nvSpPr>
        <p:spPr/>
        <p:txBody>
          <a:bodyPr/>
          <a:lstStyle/>
          <a:p>
            <a:r>
              <a:rPr kumimoji="1" lang="zh-CN" altLang="en-US"/>
              <a:t>知识图谱概述</a:t>
            </a:r>
          </a:p>
        </p:txBody>
      </p:sp>
      <p:sp>
        <p:nvSpPr>
          <p:cNvPr id="4" name="灯片编号占位符 3"/>
          <p:cNvSpPr>
            <a:spLocks noGrp="1"/>
          </p:cNvSpPr>
          <p:nvPr>
            <p:ph type="sldNum" sz="quarter" idx="12"/>
          </p:nvPr>
        </p:nvSpPr>
        <p:spPr/>
        <p:txBody>
          <a:bodyPr/>
          <a:lstStyle/>
          <a:p>
            <a:fld id="{C80E87CC-44FF-4D7B-9CEB-D984B5418D0E}" type="slidenum">
              <a:rPr lang="zh-CN" altLang="en-US" smtClean="0"/>
              <a:t>10</a:t>
            </a:fld>
            <a:endParaRPr lang="zh-CN" altLang="en-US"/>
          </a:p>
        </p:txBody>
      </p:sp>
      <p:sp>
        <p:nvSpPr>
          <p:cNvPr id="3" name="文本框 2"/>
          <p:cNvSpPr txBox="1"/>
          <p:nvPr/>
        </p:nvSpPr>
        <p:spPr>
          <a:xfrm>
            <a:off x="419696" y="266166"/>
            <a:ext cx="4047903" cy="461665"/>
          </a:xfrm>
          <a:prstGeom prst="rect">
            <a:avLst/>
          </a:prstGeom>
          <a:noFill/>
        </p:spPr>
        <p:txBody>
          <a:bodyPr wrap="none" rtlCol="0">
            <a:spAutoFit/>
          </a:bodyPr>
          <a:lstStyle/>
          <a:p>
            <a:pPr algn="l"/>
            <a:r>
              <a:rPr kumimoji="1" lang="zh-CN" altLang="en-US" sz="2400" dirty="0">
                <a:latin typeface="+mn-ea"/>
                <a:sym typeface="+mn-ea"/>
              </a:rPr>
              <a:t>知识图谱 (Knowledge Graph)</a:t>
            </a:r>
            <a:endParaRPr kumimoji="1" lang="zh-CN" altLang="en-US" sz="2400" dirty="0">
              <a:latin typeface="+mn-ea"/>
            </a:endParaRP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5" name="矩形 4"/>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Screen Shot 2016-05-22 at 10.53.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492255"/>
            <a:ext cx="6858000" cy="2313215"/>
          </a:xfrm>
          <a:prstGeom prst="rect">
            <a:avLst/>
          </a:prstGeom>
        </p:spPr>
      </p:pic>
      <p:sp>
        <p:nvSpPr>
          <p:cNvPr id="7" name="页脚占位符 6">
            <a:extLst>
              <a:ext uri="{FF2B5EF4-FFF2-40B4-BE49-F238E27FC236}">
                <a16:creationId xmlns:a16="http://schemas.microsoft.com/office/drawing/2014/main" id="{12C739C9-F5CC-0949-886E-40BD4BDEC9D1}"/>
              </a:ext>
            </a:extLst>
          </p:cNvPr>
          <p:cNvSpPr>
            <a:spLocks noGrp="1"/>
          </p:cNvSpPr>
          <p:nvPr>
            <p:ph type="ftr" sz="quarter" idx="11"/>
          </p:nvPr>
        </p:nvSpPr>
        <p:spPr/>
        <p:txBody>
          <a:bodyPr/>
          <a:lstStyle/>
          <a:p>
            <a:r>
              <a:rPr kumimoji="1" lang="zh-CN" altLang="en-US"/>
              <a:t>知识图谱概述</a:t>
            </a:r>
          </a:p>
        </p:txBody>
      </p:sp>
      <p:sp>
        <p:nvSpPr>
          <p:cNvPr id="4" name="灯片编号占位符 3"/>
          <p:cNvSpPr>
            <a:spLocks noGrp="1"/>
          </p:cNvSpPr>
          <p:nvPr>
            <p:ph type="sldNum" sz="quarter" idx="12"/>
          </p:nvPr>
        </p:nvSpPr>
        <p:spPr/>
        <p:txBody>
          <a:bodyPr/>
          <a:lstStyle/>
          <a:p>
            <a:fld id="{C80E87CC-44FF-4D7B-9CEB-D984B5418D0E}" type="slidenum">
              <a:rPr lang="zh-CN" altLang="en-US" smtClean="0"/>
              <a:t>11</a:t>
            </a:fld>
            <a:endParaRPr lang="zh-CN" altLang="en-US"/>
          </a:p>
        </p:txBody>
      </p:sp>
      <p:sp>
        <p:nvSpPr>
          <p:cNvPr id="3" name="文本框 2"/>
          <p:cNvSpPr txBox="1"/>
          <p:nvPr/>
        </p:nvSpPr>
        <p:spPr>
          <a:xfrm>
            <a:off x="419696" y="266166"/>
            <a:ext cx="3206327" cy="461665"/>
          </a:xfrm>
          <a:prstGeom prst="rect">
            <a:avLst/>
          </a:prstGeom>
          <a:noFill/>
        </p:spPr>
        <p:txBody>
          <a:bodyPr wrap="none" rtlCol="0">
            <a:spAutoFit/>
          </a:bodyPr>
          <a:lstStyle/>
          <a:p>
            <a:pPr algn="l"/>
            <a:r>
              <a:rPr kumimoji="1" lang="zh-CN" altLang="en-US" sz="2400" dirty="0">
                <a:latin typeface="+mn-ea"/>
                <a:sym typeface="+mn-ea"/>
              </a:rPr>
              <a:t>Facebook </a:t>
            </a:r>
            <a:r>
              <a:rPr kumimoji="1" lang="en-US" altLang="zh-CN" sz="2400" dirty="0">
                <a:latin typeface="+mn-ea"/>
                <a:sym typeface="+mn-ea"/>
              </a:rPr>
              <a:t>Social Graph</a:t>
            </a:r>
            <a:endParaRPr kumimoji="1" lang="zh-CN" altLang="en-US" sz="2400" dirty="0">
              <a:latin typeface="+mn-ea"/>
            </a:endParaRPr>
          </a:p>
        </p:txBody>
      </p:sp>
      <p:cxnSp>
        <p:nvCxnSpPr>
          <p:cNvPr id="5"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6" name="矩形 5"/>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Screen Shot 2016-05-22 at 10.39.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8086" y="1691880"/>
            <a:ext cx="3942660" cy="2518478"/>
          </a:xfrm>
          <a:prstGeom prst="rect">
            <a:avLst/>
          </a:prstGeom>
        </p:spPr>
      </p:pic>
      <p:sp>
        <p:nvSpPr>
          <p:cNvPr id="4" name="文本框 3"/>
          <p:cNvSpPr txBox="1"/>
          <p:nvPr/>
        </p:nvSpPr>
        <p:spPr>
          <a:xfrm>
            <a:off x="910772" y="1286512"/>
            <a:ext cx="5578929" cy="380873"/>
          </a:xfrm>
          <a:prstGeom prst="rect">
            <a:avLst/>
          </a:prstGeom>
          <a:noFill/>
        </p:spPr>
        <p:txBody>
          <a:bodyPr wrap="square" rtlCol="0">
            <a:spAutoFit/>
          </a:bodyPr>
          <a:lstStyle/>
          <a:p>
            <a:r>
              <a:rPr kumimoji="1" lang="en-US" altLang="zh-CN" sz="1875" b="1" dirty="0">
                <a:solidFill>
                  <a:schemeClr val="accent1"/>
                </a:solidFill>
                <a:latin typeface="+mn-ea"/>
              </a:rPr>
              <a:t>“My friends who live in Canada”</a:t>
            </a:r>
            <a:endParaRPr kumimoji="1" lang="zh-CN" altLang="en-US" sz="1875" b="1" dirty="0">
              <a:solidFill>
                <a:schemeClr val="accent1"/>
              </a:solidFill>
              <a:latin typeface="+mn-ea"/>
            </a:endParaRPr>
          </a:p>
        </p:txBody>
      </p:sp>
      <p:sp>
        <p:nvSpPr>
          <p:cNvPr id="2" name="文本框 1"/>
          <p:cNvSpPr txBox="1"/>
          <p:nvPr/>
        </p:nvSpPr>
        <p:spPr>
          <a:xfrm>
            <a:off x="4978401" y="809627"/>
            <a:ext cx="3022599" cy="404085"/>
          </a:xfrm>
          <a:prstGeom prst="rect">
            <a:avLst/>
          </a:prstGeom>
          <a:noFill/>
        </p:spPr>
        <p:txBody>
          <a:bodyPr wrap="square" rtlCol="0">
            <a:spAutoFit/>
          </a:bodyPr>
          <a:lstStyle/>
          <a:p>
            <a:r>
              <a:rPr kumimoji="1" lang="en-US" altLang="zh-CN" sz="1013" b="1" dirty="0"/>
              <a:t>2013</a:t>
            </a:r>
            <a:r>
              <a:rPr kumimoji="1" lang="zh-CN" altLang="en-US" sz="1013" b="1" dirty="0"/>
              <a:t>年</a:t>
            </a:r>
            <a:r>
              <a:rPr kumimoji="1" lang="en-US" altLang="zh-CN" sz="1013" b="1" dirty="0"/>
              <a:t>1</a:t>
            </a:r>
            <a:r>
              <a:rPr kumimoji="1" lang="zh-CN" altLang="en-US" sz="1013" b="1" dirty="0"/>
              <a:t>月</a:t>
            </a:r>
            <a:r>
              <a:rPr kumimoji="1" lang="en-US" altLang="zh-CN" sz="1013" b="1" dirty="0"/>
              <a:t>16</a:t>
            </a:r>
            <a:r>
              <a:rPr kumimoji="1" lang="zh-CN" altLang="en-US" sz="1013" b="1" dirty="0"/>
              <a:t>日 </a:t>
            </a:r>
            <a:r>
              <a:rPr kumimoji="1" lang="en-US" altLang="zh-CN" sz="1013" b="1" dirty="0"/>
              <a:t>Facebook</a:t>
            </a:r>
            <a:r>
              <a:rPr kumimoji="1" lang="zh-CN" altLang="en-US" sz="1013" b="1" dirty="0"/>
              <a:t> </a:t>
            </a:r>
            <a:r>
              <a:rPr kumimoji="1" lang="en-US" altLang="zh-CN" sz="1013" b="1" dirty="0"/>
              <a:t>Graph</a:t>
            </a:r>
            <a:r>
              <a:rPr kumimoji="1" lang="zh-CN" altLang="en-US" sz="1013" b="1" dirty="0"/>
              <a:t> </a:t>
            </a:r>
            <a:r>
              <a:rPr kumimoji="1" lang="en-US" altLang="zh-CN" sz="1013" b="1" dirty="0"/>
              <a:t>Search</a:t>
            </a:r>
            <a:r>
              <a:rPr kumimoji="1" lang="zh-CN" altLang="en-US" sz="1013" b="1" dirty="0"/>
              <a:t> 产品发布会</a:t>
            </a:r>
            <a:r>
              <a:rPr kumimoji="1" lang="en-US" altLang="zh-CN" sz="1013" b="1" dirty="0"/>
              <a:t>---Mark </a:t>
            </a:r>
            <a:r>
              <a:rPr kumimoji="1" lang="en-US" altLang="zh-CN" sz="1013" b="1" dirty="0" err="1"/>
              <a:t>Zuckerberg</a:t>
            </a:r>
            <a:endParaRPr kumimoji="1" lang="zh-CN" altLang="en-US" sz="1013" b="1" dirty="0"/>
          </a:p>
        </p:txBody>
      </p:sp>
      <p:sp>
        <p:nvSpPr>
          <p:cNvPr id="8" name="页脚占位符 7">
            <a:extLst>
              <a:ext uri="{FF2B5EF4-FFF2-40B4-BE49-F238E27FC236}">
                <a16:creationId xmlns:a16="http://schemas.microsoft.com/office/drawing/2014/main" id="{44407FF5-5015-6E40-BA45-850CA8360E6F}"/>
              </a:ext>
            </a:extLst>
          </p:cNvPr>
          <p:cNvSpPr>
            <a:spLocks noGrp="1"/>
          </p:cNvSpPr>
          <p:nvPr>
            <p:ph type="ftr" sz="quarter" idx="11"/>
          </p:nvPr>
        </p:nvSpPr>
        <p:spPr/>
        <p:txBody>
          <a:bodyPr/>
          <a:lstStyle/>
          <a:p>
            <a:r>
              <a:rPr kumimoji="1" lang="zh-CN" altLang="en-US"/>
              <a:t>知识图谱概述</a:t>
            </a:r>
          </a:p>
        </p:txBody>
      </p:sp>
      <p:sp>
        <p:nvSpPr>
          <p:cNvPr id="6" name="灯片编号占位符 5"/>
          <p:cNvSpPr>
            <a:spLocks noGrp="1"/>
          </p:cNvSpPr>
          <p:nvPr>
            <p:ph type="sldNum" sz="quarter" idx="12"/>
          </p:nvPr>
        </p:nvSpPr>
        <p:spPr/>
        <p:txBody>
          <a:bodyPr/>
          <a:lstStyle/>
          <a:p>
            <a:fld id="{C80E87CC-44FF-4D7B-9CEB-D984B5418D0E}" type="slidenum">
              <a:rPr lang="zh-CN" altLang="en-US" smtClean="0"/>
              <a:t>12</a:t>
            </a:fld>
            <a:endParaRPr lang="zh-CN" altLang="en-US"/>
          </a:p>
        </p:txBody>
      </p:sp>
      <p:sp>
        <p:nvSpPr>
          <p:cNvPr id="5" name="文本框 4"/>
          <p:cNvSpPr txBox="1"/>
          <p:nvPr/>
        </p:nvSpPr>
        <p:spPr>
          <a:xfrm>
            <a:off x="419696" y="266166"/>
            <a:ext cx="3206327" cy="461665"/>
          </a:xfrm>
          <a:prstGeom prst="rect">
            <a:avLst/>
          </a:prstGeom>
          <a:noFill/>
        </p:spPr>
        <p:txBody>
          <a:bodyPr wrap="none" rtlCol="0">
            <a:spAutoFit/>
          </a:bodyPr>
          <a:lstStyle/>
          <a:p>
            <a:pPr algn="l"/>
            <a:r>
              <a:rPr kumimoji="1" lang="zh-CN" altLang="en-US" sz="2400" dirty="0">
                <a:latin typeface="+mn-ea"/>
                <a:sym typeface="+mn-ea"/>
              </a:rPr>
              <a:t>Facebook </a:t>
            </a:r>
            <a:r>
              <a:rPr kumimoji="1" lang="en-US" altLang="zh-CN" sz="2400" dirty="0">
                <a:latin typeface="+mn-ea"/>
                <a:sym typeface="+mn-ea"/>
              </a:rPr>
              <a:t>Social Graph</a:t>
            </a:r>
            <a:endParaRPr kumimoji="1" lang="zh-CN" altLang="en-US" sz="2400" dirty="0">
              <a:latin typeface="+mn-ea"/>
            </a:endParaRPr>
          </a:p>
        </p:txBody>
      </p:sp>
      <p:cxnSp>
        <p:nvCxnSpPr>
          <p:cNvPr id="7"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9" name="矩形 8"/>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pic>
        <p:nvPicPr>
          <p:cNvPr id="10" name="Picture 8">
            <a:extLst>
              <a:ext uri="{FF2B5EF4-FFF2-40B4-BE49-F238E27FC236}">
                <a16:creationId xmlns:a16="http://schemas.microsoft.com/office/drawing/2014/main" id="{1AA9A90E-331B-F54A-8D22-39BAD20CFE60}"/>
              </a:ext>
            </a:extLst>
          </p:cNvPr>
          <p:cNvPicPr>
            <a:picLocks noChangeAspect="1"/>
          </p:cNvPicPr>
          <p:nvPr/>
        </p:nvPicPr>
        <p:blipFill>
          <a:blip r:embed="rId4"/>
          <a:stretch>
            <a:fillRect/>
          </a:stretch>
        </p:blipFill>
        <p:spPr>
          <a:xfrm>
            <a:off x="5323569" y="2188721"/>
            <a:ext cx="2702719" cy="20313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33499" y="1133932"/>
            <a:ext cx="5578929" cy="380873"/>
          </a:xfrm>
          <a:prstGeom prst="rect">
            <a:avLst/>
          </a:prstGeom>
          <a:noFill/>
        </p:spPr>
        <p:txBody>
          <a:bodyPr wrap="square" rtlCol="0">
            <a:spAutoFit/>
          </a:bodyPr>
          <a:lstStyle/>
          <a:p>
            <a:r>
              <a:rPr kumimoji="1" lang="en-US" altLang="zh-CN" sz="1875" dirty="0">
                <a:latin typeface="+mn-ea"/>
              </a:rPr>
              <a:t>“</a:t>
            </a:r>
            <a:r>
              <a:rPr kumimoji="1" lang="en-US" altLang="zh-CN" sz="1875" dirty="0">
                <a:solidFill>
                  <a:srgbClr val="800000"/>
                </a:solidFill>
                <a:latin typeface="+mn-ea"/>
              </a:rPr>
              <a:t>Photos of </a:t>
            </a:r>
            <a:r>
              <a:rPr kumimoji="1" lang="en-US" altLang="zh-CN" sz="1875" dirty="0">
                <a:latin typeface="+mn-ea"/>
              </a:rPr>
              <a:t>my friends who live in Canada”</a:t>
            </a:r>
            <a:endParaRPr kumimoji="1" lang="zh-CN" altLang="en-US" sz="1875" dirty="0">
              <a:latin typeface="+mn-ea"/>
            </a:endParaRPr>
          </a:p>
        </p:txBody>
      </p:sp>
      <p:pic>
        <p:nvPicPr>
          <p:cNvPr id="2" name="图片 1" descr="Screen Shot 2016-05-22 at 10.39.3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1574" y="1491173"/>
            <a:ext cx="4142500" cy="2840439"/>
          </a:xfrm>
          <a:prstGeom prst="rect">
            <a:avLst/>
          </a:prstGeom>
        </p:spPr>
      </p:pic>
      <p:sp>
        <p:nvSpPr>
          <p:cNvPr id="8" name="页脚占位符 7">
            <a:extLst>
              <a:ext uri="{FF2B5EF4-FFF2-40B4-BE49-F238E27FC236}">
                <a16:creationId xmlns:a16="http://schemas.microsoft.com/office/drawing/2014/main" id="{0FE675A9-2158-FF46-A1A4-12CB2E78D81F}"/>
              </a:ext>
            </a:extLst>
          </p:cNvPr>
          <p:cNvSpPr>
            <a:spLocks noGrp="1"/>
          </p:cNvSpPr>
          <p:nvPr>
            <p:ph type="ftr" sz="quarter" idx="11"/>
          </p:nvPr>
        </p:nvSpPr>
        <p:spPr/>
        <p:txBody>
          <a:bodyPr/>
          <a:lstStyle/>
          <a:p>
            <a:r>
              <a:rPr kumimoji="1" lang="zh-CN" altLang="en-US"/>
              <a:t>知识图谱概述</a:t>
            </a:r>
          </a:p>
        </p:txBody>
      </p:sp>
      <p:sp>
        <p:nvSpPr>
          <p:cNvPr id="5" name="灯片编号占位符 4"/>
          <p:cNvSpPr>
            <a:spLocks noGrp="1"/>
          </p:cNvSpPr>
          <p:nvPr>
            <p:ph type="sldNum" sz="quarter" idx="12"/>
          </p:nvPr>
        </p:nvSpPr>
        <p:spPr/>
        <p:txBody>
          <a:bodyPr/>
          <a:lstStyle/>
          <a:p>
            <a:fld id="{C80E87CC-44FF-4D7B-9CEB-D984B5418D0E}" type="slidenum">
              <a:rPr lang="zh-CN" altLang="en-US" smtClean="0"/>
              <a:t>13</a:t>
            </a:fld>
            <a:endParaRPr lang="zh-CN" altLang="en-US"/>
          </a:p>
        </p:txBody>
      </p:sp>
      <p:sp>
        <p:nvSpPr>
          <p:cNvPr id="3" name="文本框 2"/>
          <p:cNvSpPr txBox="1"/>
          <p:nvPr/>
        </p:nvSpPr>
        <p:spPr>
          <a:xfrm>
            <a:off x="419696" y="266166"/>
            <a:ext cx="3206327" cy="461665"/>
          </a:xfrm>
          <a:prstGeom prst="rect">
            <a:avLst/>
          </a:prstGeom>
          <a:noFill/>
        </p:spPr>
        <p:txBody>
          <a:bodyPr wrap="none" rtlCol="0">
            <a:spAutoFit/>
          </a:bodyPr>
          <a:lstStyle/>
          <a:p>
            <a:pPr algn="l"/>
            <a:r>
              <a:rPr kumimoji="1" lang="zh-CN" altLang="en-US" sz="2400" dirty="0">
                <a:latin typeface="+mn-ea"/>
                <a:sym typeface="+mn-ea"/>
              </a:rPr>
              <a:t>Facebook </a:t>
            </a:r>
            <a:r>
              <a:rPr kumimoji="1" lang="en-US" altLang="zh-CN" sz="2400" dirty="0">
                <a:latin typeface="+mn-ea"/>
                <a:sym typeface="+mn-ea"/>
              </a:rPr>
              <a:t>Social Graph</a:t>
            </a:r>
            <a:endParaRPr kumimoji="1" lang="zh-CN" altLang="en-US" sz="2400" dirty="0">
              <a:latin typeface="+mn-ea"/>
            </a:endParaRPr>
          </a:p>
        </p:txBody>
      </p:sp>
      <p:cxnSp>
        <p:nvCxnSpPr>
          <p:cNvPr id="6"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7" name="矩形 6"/>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38338" y="2239328"/>
            <a:ext cx="5266849" cy="977383"/>
          </a:xfrm>
          <a:prstGeom prst="rect">
            <a:avLst/>
          </a:prstGeom>
          <a:noFill/>
        </p:spPr>
        <p:txBody>
          <a:bodyPr wrap="square" rtlCol="0">
            <a:spAutoFit/>
          </a:bodyPr>
          <a:lstStyle/>
          <a:p>
            <a:pPr>
              <a:lnSpc>
                <a:spcPct val="200000"/>
              </a:lnSpc>
            </a:pPr>
            <a:r>
              <a:rPr kumimoji="1" lang="zh-CN" altLang="en-US" sz="3300" dirty="0">
                <a:solidFill>
                  <a:srgbClr val="C00000"/>
                </a:solidFill>
                <a:latin typeface="宋体-简" panose="02010800040101010101" pitchFamily="2" charset="-122"/>
                <a:ea typeface="宋体-简" panose="02010800040101010101" pitchFamily="2" charset="-122"/>
              </a:rPr>
              <a:t>知识图谱研究的多个维度</a:t>
            </a:r>
          </a:p>
        </p:txBody>
      </p:sp>
      <p:sp>
        <p:nvSpPr>
          <p:cNvPr id="3" name="文本框 2"/>
          <p:cNvSpPr txBox="1"/>
          <p:nvPr/>
        </p:nvSpPr>
        <p:spPr>
          <a:xfrm>
            <a:off x="3462200" y="1574678"/>
            <a:ext cx="2265364" cy="784830"/>
          </a:xfrm>
          <a:prstGeom prst="rect">
            <a:avLst/>
          </a:prstGeom>
          <a:noFill/>
        </p:spPr>
        <p:txBody>
          <a:bodyPr wrap="none" rtlCol="0">
            <a:spAutoFit/>
          </a:bodyPr>
          <a:lstStyle/>
          <a:p>
            <a:r>
              <a:rPr kumimoji="1" lang="en-US" altLang="zh-CN" sz="4500" dirty="0">
                <a:latin typeface="Hiragino Kaku Gothic Std W8" panose="020B0800000000000000" pitchFamily="34" charset="-128"/>
                <a:ea typeface="Hiragino Kaku Gothic Std W8" panose="020B0800000000000000" pitchFamily="34" charset="-128"/>
              </a:rPr>
              <a:t>Part 2</a:t>
            </a:r>
            <a:endParaRPr kumimoji="1" lang="zh-CN" altLang="en-US" sz="4500" dirty="0">
              <a:latin typeface="Hiragino Kaku Gothic Std W8" panose="020B0800000000000000" pitchFamily="34" charset="-128"/>
              <a:ea typeface="Hiragino Kaku Gothic Std W8" panose="020B0800000000000000" pitchFamily="34" charset="-128"/>
            </a:endParaRPr>
          </a:p>
        </p:txBody>
      </p:sp>
      <p:sp>
        <p:nvSpPr>
          <p:cNvPr id="4" name="页脚占位符 3">
            <a:extLst>
              <a:ext uri="{FF2B5EF4-FFF2-40B4-BE49-F238E27FC236}">
                <a16:creationId xmlns:a16="http://schemas.microsoft.com/office/drawing/2014/main" id="{B7C4ED79-4880-3C44-8469-D57557F788B0}"/>
              </a:ext>
            </a:extLst>
          </p:cNvPr>
          <p:cNvSpPr>
            <a:spLocks noGrp="1"/>
          </p:cNvSpPr>
          <p:nvPr>
            <p:ph type="ftr" sz="quarter" idx="11"/>
          </p:nvPr>
        </p:nvSpPr>
        <p:spPr/>
        <p:txBody>
          <a:bodyPr/>
          <a:lstStyle/>
          <a:p>
            <a:r>
              <a:rPr kumimoji="1" lang="zh-CN" altLang="en-US"/>
              <a:t>知识图谱概述</a:t>
            </a:r>
          </a:p>
        </p:txBody>
      </p:sp>
      <p:sp>
        <p:nvSpPr>
          <p:cNvPr id="5" name="灯片编号占位符 4">
            <a:extLst>
              <a:ext uri="{FF2B5EF4-FFF2-40B4-BE49-F238E27FC236}">
                <a16:creationId xmlns:a16="http://schemas.microsoft.com/office/drawing/2014/main" id="{1F2FA566-98C3-C34D-BB7E-B5008D0521BF}"/>
              </a:ext>
            </a:extLst>
          </p:cNvPr>
          <p:cNvSpPr>
            <a:spLocks noGrp="1"/>
          </p:cNvSpPr>
          <p:nvPr>
            <p:ph type="sldNum" sz="quarter" idx="12"/>
          </p:nvPr>
        </p:nvSpPr>
        <p:spPr/>
        <p:txBody>
          <a:bodyPr/>
          <a:lstStyle/>
          <a:p>
            <a:fld id="{36A25BD4-2C18-3241-A107-B7FFDDC89A82}" type="slidenum">
              <a:rPr kumimoji="1" lang="zh-CN" altLang="en-US" smtClean="0"/>
              <a:t>14</a:t>
            </a:fld>
            <a:endParaRPr kumimoji="1"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3570208" cy="461665"/>
          </a:xfrm>
          <a:prstGeom prst="rect">
            <a:avLst/>
          </a:prstGeom>
          <a:noFill/>
        </p:spPr>
        <p:txBody>
          <a:bodyPr wrap="none" rtlCol="0">
            <a:spAutoFit/>
          </a:bodyPr>
          <a:lstStyle/>
          <a:p>
            <a:r>
              <a:rPr kumimoji="1" lang="zh-CN" altLang="en-US" sz="2400" dirty="0">
                <a:latin typeface="+mn-ea"/>
              </a:rPr>
              <a:t>知识图谱的相关领域发展</a:t>
            </a: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4" name="矩形 3"/>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pic>
        <p:nvPicPr>
          <p:cNvPr id="7" name="图片 6"/>
          <p:cNvPicPr>
            <a:picLocks noChangeAspect="1"/>
          </p:cNvPicPr>
          <p:nvPr/>
        </p:nvPicPr>
        <p:blipFill rotWithShape="1">
          <a:blip r:embed="rId2"/>
          <a:srcRect l="34090" t="33488" r="29821" b="27847"/>
          <a:stretch>
            <a:fillRect/>
          </a:stretch>
        </p:blipFill>
        <p:spPr>
          <a:xfrm>
            <a:off x="3253930" y="2114550"/>
            <a:ext cx="2935114" cy="1743075"/>
          </a:xfrm>
          <a:prstGeom prst="rect">
            <a:avLst/>
          </a:prstGeom>
        </p:spPr>
      </p:pic>
      <p:sp>
        <p:nvSpPr>
          <p:cNvPr id="2" name="文本框 1"/>
          <p:cNvSpPr txBox="1"/>
          <p:nvPr/>
        </p:nvSpPr>
        <p:spPr>
          <a:xfrm>
            <a:off x="3523050" y="1095072"/>
            <a:ext cx="2145139" cy="969496"/>
          </a:xfrm>
          <a:prstGeom prst="rect">
            <a:avLst/>
          </a:prstGeom>
          <a:noFill/>
        </p:spPr>
        <p:txBody>
          <a:bodyPr wrap="none" rtlCol="0">
            <a:spAutoFit/>
          </a:bodyPr>
          <a:lstStyle/>
          <a:p>
            <a:pPr algn="ctr"/>
            <a:r>
              <a:rPr lang="zh-CN" altLang="en-US" sz="2100" b="1" dirty="0">
                <a:solidFill>
                  <a:srgbClr val="FF0000"/>
                </a:solidFill>
                <a:latin typeface="+mn-ea"/>
              </a:rPr>
              <a:t>数据库</a:t>
            </a:r>
            <a:endParaRPr lang="en-US" altLang="zh-CN" sz="2100" b="1" dirty="0">
              <a:solidFill>
                <a:srgbClr val="FF0000"/>
              </a:solidFill>
              <a:latin typeface="+mn-ea"/>
            </a:endParaRPr>
          </a:p>
          <a:p>
            <a:pPr algn="ctr"/>
            <a:r>
              <a:rPr lang="en-US" altLang="zh-CN" sz="1800" dirty="0">
                <a:latin typeface="+mn-ea"/>
              </a:rPr>
              <a:t>RDF</a:t>
            </a:r>
            <a:r>
              <a:rPr lang="zh-CN" altLang="en-US" sz="1800" dirty="0">
                <a:latin typeface="+mn-ea"/>
              </a:rPr>
              <a:t>数据库系统</a:t>
            </a:r>
            <a:endParaRPr lang="en-US" altLang="zh-CN" sz="1800" dirty="0">
              <a:latin typeface="+mn-ea"/>
            </a:endParaRPr>
          </a:p>
          <a:p>
            <a:pPr algn="ctr"/>
            <a:r>
              <a:rPr lang="zh-CN" altLang="en-US" sz="1800" dirty="0">
                <a:latin typeface="+mn-ea"/>
              </a:rPr>
              <a:t>数据集成</a:t>
            </a:r>
            <a:r>
              <a:rPr lang="en-US" altLang="zh-CN" sz="1800" dirty="0">
                <a:latin typeface="+mn-ea"/>
              </a:rPr>
              <a:t>, </a:t>
            </a:r>
            <a:r>
              <a:rPr lang="zh-CN" altLang="en-US" sz="1800" dirty="0">
                <a:latin typeface="+mn-ea"/>
              </a:rPr>
              <a:t>知识融合</a:t>
            </a:r>
          </a:p>
        </p:txBody>
      </p:sp>
      <p:sp>
        <p:nvSpPr>
          <p:cNvPr id="9" name="文本框 8"/>
          <p:cNvSpPr txBox="1"/>
          <p:nvPr/>
        </p:nvSpPr>
        <p:spPr>
          <a:xfrm>
            <a:off x="578704" y="2279303"/>
            <a:ext cx="1800493" cy="969496"/>
          </a:xfrm>
          <a:prstGeom prst="rect">
            <a:avLst/>
          </a:prstGeom>
          <a:noFill/>
        </p:spPr>
        <p:txBody>
          <a:bodyPr wrap="none" rtlCol="0">
            <a:spAutoFit/>
          </a:bodyPr>
          <a:lstStyle/>
          <a:p>
            <a:pPr algn="ctr"/>
            <a:r>
              <a:rPr lang="zh-CN" altLang="en-US" sz="2100" b="1" dirty="0">
                <a:solidFill>
                  <a:srgbClr val="FF0000"/>
                </a:solidFill>
                <a:latin typeface="+mn-ea"/>
              </a:rPr>
              <a:t>自然语言处理</a:t>
            </a:r>
            <a:endParaRPr lang="en-US" altLang="zh-CN" sz="2100" b="1" dirty="0">
              <a:solidFill>
                <a:srgbClr val="FF0000"/>
              </a:solidFill>
              <a:latin typeface="+mn-ea"/>
            </a:endParaRPr>
          </a:p>
          <a:p>
            <a:pPr algn="ctr"/>
            <a:r>
              <a:rPr lang="zh-CN" altLang="en-US" sz="1800" dirty="0">
                <a:latin typeface="+mn-ea"/>
              </a:rPr>
              <a:t>信息抽取</a:t>
            </a:r>
            <a:endParaRPr lang="en-US" altLang="zh-CN" sz="1800" dirty="0">
              <a:latin typeface="+mn-ea"/>
            </a:endParaRPr>
          </a:p>
          <a:p>
            <a:pPr algn="ctr"/>
            <a:r>
              <a:rPr lang="zh-CN" altLang="en-US" sz="1800" dirty="0">
                <a:latin typeface="+mn-ea"/>
              </a:rPr>
              <a:t>语义解析</a:t>
            </a:r>
          </a:p>
        </p:txBody>
      </p:sp>
      <p:sp>
        <p:nvSpPr>
          <p:cNvPr id="10" name="文本框 9"/>
          <p:cNvSpPr txBox="1"/>
          <p:nvPr/>
        </p:nvSpPr>
        <p:spPr>
          <a:xfrm>
            <a:off x="3727230" y="3930690"/>
            <a:ext cx="1800493" cy="969496"/>
          </a:xfrm>
          <a:prstGeom prst="rect">
            <a:avLst/>
          </a:prstGeom>
          <a:noFill/>
        </p:spPr>
        <p:txBody>
          <a:bodyPr wrap="none" rtlCol="0">
            <a:spAutoFit/>
          </a:bodyPr>
          <a:lstStyle/>
          <a:p>
            <a:pPr algn="ctr"/>
            <a:r>
              <a:rPr lang="zh-CN" altLang="en-US" sz="2100" b="1" dirty="0">
                <a:solidFill>
                  <a:srgbClr val="FF0000"/>
                </a:solidFill>
                <a:latin typeface="+mn-ea"/>
              </a:rPr>
              <a:t>知识工程</a:t>
            </a:r>
            <a:endParaRPr lang="en-US" altLang="zh-CN" sz="2100" b="1" dirty="0">
              <a:solidFill>
                <a:srgbClr val="FF0000"/>
              </a:solidFill>
              <a:latin typeface="+mn-ea"/>
            </a:endParaRPr>
          </a:p>
          <a:p>
            <a:pPr algn="ctr"/>
            <a:r>
              <a:rPr lang="zh-CN" altLang="en-US" sz="1800" dirty="0">
                <a:latin typeface="+mn-ea"/>
              </a:rPr>
              <a:t>知识库构建</a:t>
            </a:r>
            <a:endParaRPr lang="en-US" altLang="zh-CN" sz="1800" dirty="0">
              <a:latin typeface="+mn-ea"/>
            </a:endParaRPr>
          </a:p>
          <a:p>
            <a:pPr algn="ctr"/>
            <a:r>
              <a:rPr lang="zh-CN" altLang="en-US" sz="1800" dirty="0">
                <a:latin typeface="+mn-ea"/>
              </a:rPr>
              <a:t>基于规则的推理</a:t>
            </a:r>
          </a:p>
        </p:txBody>
      </p:sp>
      <p:sp>
        <p:nvSpPr>
          <p:cNvPr id="11" name="文本框 10"/>
          <p:cNvSpPr txBox="1"/>
          <p:nvPr/>
        </p:nvSpPr>
        <p:spPr>
          <a:xfrm>
            <a:off x="6170364" y="2279303"/>
            <a:ext cx="2723823" cy="969496"/>
          </a:xfrm>
          <a:prstGeom prst="rect">
            <a:avLst/>
          </a:prstGeom>
          <a:noFill/>
        </p:spPr>
        <p:txBody>
          <a:bodyPr wrap="none" rtlCol="0">
            <a:spAutoFit/>
          </a:bodyPr>
          <a:lstStyle/>
          <a:p>
            <a:pPr algn="ctr"/>
            <a:r>
              <a:rPr lang="zh-CN" altLang="en-US" sz="2100" b="1" dirty="0">
                <a:solidFill>
                  <a:srgbClr val="FF0000"/>
                </a:solidFill>
                <a:latin typeface="+mn-ea"/>
              </a:rPr>
              <a:t>机器学习</a:t>
            </a:r>
            <a:endParaRPr lang="en-US" altLang="zh-CN" sz="2100" b="1" dirty="0">
              <a:solidFill>
                <a:srgbClr val="FF0000"/>
              </a:solidFill>
              <a:latin typeface="+mn-ea"/>
            </a:endParaRPr>
          </a:p>
          <a:p>
            <a:pPr algn="ctr"/>
            <a:r>
              <a:rPr lang="zh-CN" altLang="en-US" sz="1800" dirty="0">
                <a:latin typeface="+mn-ea"/>
              </a:rPr>
              <a:t>知识图谱数据的知识表示</a:t>
            </a:r>
            <a:endParaRPr lang="en-US" altLang="zh-CN" sz="1800" dirty="0">
              <a:latin typeface="+mn-ea"/>
            </a:endParaRPr>
          </a:p>
          <a:p>
            <a:pPr algn="ctr"/>
            <a:r>
              <a:rPr lang="zh-CN" altLang="en-US" sz="1800" dirty="0">
                <a:latin typeface="+mn-ea"/>
              </a:rPr>
              <a:t>（</a:t>
            </a:r>
            <a:r>
              <a:rPr lang="en-US" altLang="zh-CN" sz="1800" dirty="0">
                <a:latin typeface="+mn-ea"/>
              </a:rPr>
              <a:t>Graph Embedding</a:t>
            </a:r>
            <a:r>
              <a:rPr lang="zh-CN" altLang="en-US" sz="1800" dirty="0">
                <a:latin typeface="+mn-ea"/>
              </a:rPr>
              <a:t>）</a:t>
            </a:r>
          </a:p>
        </p:txBody>
      </p:sp>
      <p:sp>
        <p:nvSpPr>
          <p:cNvPr id="3" name="页脚占位符 2">
            <a:extLst>
              <a:ext uri="{FF2B5EF4-FFF2-40B4-BE49-F238E27FC236}">
                <a16:creationId xmlns:a16="http://schemas.microsoft.com/office/drawing/2014/main" id="{6343798C-FD70-5E41-A79D-00A32046798E}"/>
              </a:ext>
            </a:extLst>
          </p:cNvPr>
          <p:cNvSpPr>
            <a:spLocks noGrp="1"/>
          </p:cNvSpPr>
          <p:nvPr>
            <p:ph type="ftr" sz="quarter" idx="11"/>
          </p:nvPr>
        </p:nvSpPr>
        <p:spPr/>
        <p:txBody>
          <a:bodyPr/>
          <a:lstStyle/>
          <a:p>
            <a:r>
              <a:rPr kumimoji="1" lang="zh-CN" altLang="en-US"/>
              <a:t>知识图谱概述</a:t>
            </a:r>
          </a:p>
        </p:txBody>
      </p:sp>
      <p:sp>
        <p:nvSpPr>
          <p:cNvPr id="5" name="灯片编号占位符 4">
            <a:extLst>
              <a:ext uri="{FF2B5EF4-FFF2-40B4-BE49-F238E27FC236}">
                <a16:creationId xmlns:a16="http://schemas.microsoft.com/office/drawing/2014/main" id="{088A5E0D-0830-5949-844A-148AC6452AA0}"/>
              </a:ext>
            </a:extLst>
          </p:cNvPr>
          <p:cNvSpPr>
            <a:spLocks noGrp="1"/>
          </p:cNvSpPr>
          <p:nvPr>
            <p:ph type="sldNum" sz="quarter" idx="12"/>
          </p:nvPr>
        </p:nvSpPr>
        <p:spPr/>
        <p:txBody>
          <a:bodyPr/>
          <a:lstStyle/>
          <a:p>
            <a:fld id="{36A25BD4-2C18-3241-A107-B7FFDDC89A82}" type="slidenum">
              <a:rPr kumimoji="1" lang="zh-CN" altLang="en-US" smtClean="0"/>
              <a:t>15</a:t>
            </a:fld>
            <a:endParaRPr kumimoji="1"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56227"/>
            <a:ext cx="2954655" cy="461665"/>
          </a:xfrm>
          <a:prstGeom prst="rect">
            <a:avLst/>
          </a:prstGeom>
          <a:noFill/>
        </p:spPr>
        <p:txBody>
          <a:bodyPr wrap="none" rtlCol="0">
            <a:spAutoFit/>
          </a:bodyPr>
          <a:lstStyle/>
          <a:p>
            <a:r>
              <a:rPr lang="zh-CN" altLang="en-US" sz="2400" dirty="0">
                <a:latin typeface="+mn-ea"/>
              </a:rPr>
              <a:t>知识图谱与知识工程</a:t>
            </a:r>
            <a:endParaRPr kumimoji="1" lang="zh-CN" altLang="en-US" sz="2400" dirty="0">
              <a:latin typeface="+mn-ea"/>
            </a:endParaRP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4" name="矩形 3"/>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10" name="文本框 9"/>
          <p:cNvSpPr txBox="1"/>
          <p:nvPr/>
        </p:nvSpPr>
        <p:spPr>
          <a:xfrm flipH="1">
            <a:off x="419695" y="1039407"/>
            <a:ext cx="8547935" cy="3439403"/>
          </a:xfrm>
          <a:prstGeom prst="rect">
            <a:avLst/>
          </a:prstGeom>
          <a:noFill/>
        </p:spPr>
        <p:txBody>
          <a:bodyPr wrap="square" rtlCol="0">
            <a:spAutoFit/>
          </a:bodyPr>
          <a:lstStyle/>
          <a:p>
            <a:pPr>
              <a:lnSpc>
                <a:spcPct val="150000"/>
              </a:lnSpc>
            </a:pPr>
            <a:r>
              <a:rPr lang="zh-CN" altLang="en-US" sz="1500" b="1" dirty="0"/>
              <a:t>知识图谱是Web 和大数据时代的知识工程新的发展形态。</a:t>
            </a:r>
            <a:r>
              <a:rPr lang="zh-CN" altLang="en-US" sz="1500" dirty="0"/>
              <a:t>知识工程的核心：</a:t>
            </a:r>
            <a:r>
              <a:rPr lang="zh-CN" altLang="en-US" sz="1500" dirty="0">
                <a:solidFill>
                  <a:schemeClr val="accent1"/>
                </a:solidFill>
              </a:rPr>
              <a:t>知识库</a:t>
            </a:r>
            <a:r>
              <a:rPr lang="zh-CN" altLang="en-US" sz="1500" dirty="0"/>
              <a:t>和</a:t>
            </a:r>
            <a:r>
              <a:rPr lang="zh-CN" altLang="en-US" sz="1500" dirty="0">
                <a:solidFill>
                  <a:schemeClr val="accent1"/>
                </a:solidFill>
              </a:rPr>
              <a:t>推理引擎</a:t>
            </a:r>
            <a:r>
              <a:rPr lang="zh-CN" altLang="en-US" sz="1500" dirty="0"/>
              <a:t>。</a:t>
            </a:r>
          </a:p>
          <a:p>
            <a:pPr marL="257175" indent="-257175">
              <a:lnSpc>
                <a:spcPct val="150000"/>
              </a:lnSpc>
              <a:buFont typeface="Arial" panose="020B0604020202090204" pitchFamily="34" charset="0"/>
              <a:buChar char="•"/>
            </a:pPr>
            <a:endParaRPr lang="en-US" altLang="zh-CN" sz="1500" b="1" dirty="0">
              <a:latin typeface="+mn-ea"/>
            </a:endParaRPr>
          </a:p>
          <a:p>
            <a:pPr marL="257175" indent="-257175">
              <a:lnSpc>
                <a:spcPct val="150000"/>
              </a:lnSpc>
              <a:buFont typeface="Arial" panose="020B0604020202090204" pitchFamily="34" charset="0"/>
              <a:buChar char="•"/>
            </a:pPr>
            <a:r>
              <a:rPr lang="zh-CN" altLang="en-US" sz="1500" b="1" dirty="0">
                <a:latin typeface="+mn-ea"/>
              </a:rPr>
              <a:t>领域本体的构建</a:t>
            </a:r>
            <a:r>
              <a:rPr lang="zh-CN" altLang="en-US" sz="1500" dirty="0">
                <a:latin typeface="+mn-ea"/>
              </a:rPr>
              <a:t>：</a:t>
            </a:r>
            <a:r>
              <a:rPr sz="1500" dirty="0">
                <a:latin typeface="+mn-ea"/>
              </a:rPr>
              <a:t>面向特定领域的形式化地对于共享概念体系的明确而又详细的说明</a:t>
            </a:r>
          </a:p>
          <a:p>
            <a:pPr marL="257175" indent="-257175">
              <a:lnSpc>
                <a:spcPct val="150000"/>
              </a:lnSpc>
              <a:buFont typeface="Arial" panose="020B0604020202090204" pitchFamily="34" charset="0"/>
              <a:buChar char="•"/>
            </a:pPr>
            <a:r>
              <a:rPr lang="zh-CN" altLang="en-US" sz="1500" b="1" dirty="0">
                <a:latin typeface="+mn-ea"/>
              </a:rPr>
              <a:t>知识抽取</a:t>
            </a:r>
            <a:r>
              <a:rPr lang="zh-CN" altLang="en-US" sz="1500" dirty="0">
                <a:latin typeface="+mn-ea"/>
              </a:rPr>
              <a:t>：</a:t>
            </a:r>
            <a:r>
              <a:rPr lang="zh-CN" altLang="en-US" sz="1500" dirty="0">
                <a:sym typeface="+mn-ea"/>
              </a:rPr>
              <a:t>从海量的数据中通过信息抽取的方式获取知识</a:t>
            </a:r>
            <a:endParaRPr lang="en-US" altLang="zh-CN" sz="1500" dirty="0">
              <a:latin typeface="+mn-ea"/>
            </a:endParaRPr>
          </a:p>
          <a:p>
            <a:pPr marL="257175" indent="-257175">
              <a:lnSpc>
                <a:spcPct val="150000"/>
              </a:lnSpc>
              <a:buFont typeface="Arial" panose="020B0604020202090204" pitchFamily="34" charset="0"/>
              <a:buChar char="•"/>
            </a:pPr>
            <a:r>
              <a:rPr lang="zh-CN" altLang="en-US" sz="1500" b="1" dirty="0">
                <a:latin typeface="+mn-ea"/>
              </a:rPr>
              <a:t>知识融合</a:t>
            </a:r>
            <a:r>
              <a:rPr lang="zh-CN" altLang="en-US" sz="1500" dirty="0">
                <a:latin typeface="+mn-ea"/>
              </a:rPr>
              <a:t>：</a:t>
            </a:r>
            <a:r>
              <a:rPr lang="zh-CN" altLang="en-US" sz="1500" dirty="0">
                <a:sym typeface="+mn-ea"/>
              </a:rPr>
              <a:t>通过对多个相关知识图谱的对齐、关联和合并，使其称为一个有机的整体，以提供更全面知识</a:t>
            </a:r>
            <a:endParaRPr lang="zh-CN" altLang="en-US" sz="1500" dirty="0"/>
          </a:p>
          <a:p>
            <a:pPr marL="257175" indent="-257175">
              <a:lnSpc>
                <a:spcPct val="150000"/>
              </a:lnSpc>
              <a:buFont typeface="Arial" panose="020B0604020202090204" pitchFamily="34" charset="0"/>
              <a:buChar char="•"/>
            </a:pPr>
            <a:endParaRPr lang="en-US" altLang="zh-CN" sz="1500" dirty="0">
              <a:latin typeface="+mn-ea"/>
            </a:endParaRPr>
          </a:p>
          <a:p>
            <a:pPr>
              <a:lnSpc>
                <a:spcPct val="150000"/>
              </a:lnSpc>
            </a:pPr>
            <a:r>
              <a:rPr lang="zh-CN" altLang="en-US" sz="1500" dirty="0">
                <a:solidFill>
                  <a:srgbClr val="FF0000"/>
                </a:solidFill>
                <a:latin typeface="+mn-ea"/>
              </a:rPr>
              <a:t>传统知识工程 </a:t>
            </a:r>
            <a:r>
              <a:rPr lang="en-US" altLang="zh-CN" sz="1500" dirty="0">
                <a:solidFill>
                  <a:srgbClr val="FF0000"/>
                </a:solidFill>
                <a:latin typeface="+mn-ea"/>
              </a:rPr>
              <a:t>Vs.</a:t>
            </a:r>
            <a:r>
              <a:rPr lang="zh-CN" altLang="en-US" sz="1500" dirty="0">
                <a:solidFill>
                  <a:srgbClr val="FF0000"/>
                </a:solidFill>
                <a:latin typeface="+mn-ea"/>
              </a:rPr>
              <a:t>以知识图谱为代表的新一代知识工程</a:t>
            </a:r>
            <a:endParaRPr lang="en-US" altLang="zh-CN" sz="1500" dirty="0">
              <a:solidFill>
                <a:srgbClr val="FF0000"/>
              </a:solidFill>
              <a:latin typeface="+mn-ea"/>
            </a:endParaRPr>
          </a:p>
          <a:p>
            <a:endParaRPr lang="en-US" altLang="zh-CN" sz="1875" b="1" dirty="0">
              <a:solidFill>
                <a:srgbClr val="FF0000"/>
              </a:solidFill>
            </a:endParaRPr>
          </a:p>
          <a:p>
            <a:r>
              <a:rPr lang="en-US" altLang="zh-CN" sz="1875" b="1" dirty="0">
                <a:solidFill>
                  <a:srgbClr val="FF0000"/>
                </a:solidFill>
              </a:rPr>
              <a:t>“Knowledge is the power in AI”</a:t>
            </a:r>
            <a:r>
              <a:rPr lang="zh-CN" altLang="en-US" sz="1875" b="1" dirty="0">
                <a:solidFill>
                  <a:srgbClr val="FF0000"/>
                </a:solidFill>
              </a:rPr>
              <a:t> </a:t>
            </a:r>
            <a:r>
              <a:rPr lang="en-US" altLang="zh-CN" sz="1875" b="1" dirty="0">
                <a:solidFill>
                  <a:srgbClr val="FF0000"/>
                </a:solidFill>
              </a:rPr>
              <a:t>---</a:t>
            </a:r>
            <a:r>
              <a:rPr lang="en-US" altLang="zh-CN" dirty="0"/>
              <a:t> </a:t>
            </a:r>
            <a:r>
              <a:rPr lang="en-US" altLang="zh-CN" dirty="0">
                <a:solidFill>
                  <a:srgbClr val="FF0000"/>
                </a:solidFill>
              </a:rPr>
              <a:t>Edward Albert Feigenbaum</a:t>
            </a:r>
            <a:endParaRPr lang="en-US" altLang="zh-CN" sz="1875" b="1" dirty="0">
              <a:solidFill>
                <a:srgbClr val="FF0000"/>
              </a:solidFill>
            </a:endParaRPr>
          </a:p>
        </p:txBody>
      </p:sp>
      <p:sp>
        <p:nvSpPr>
          <p:cNvPr id="3" name="页脚占位符 2">
            <a:extLst>
              <a:ext uri="{FF2B5EF4-FFF2-40B4-BE49-F238E27FC236}">
                <a16:creationId xmlns:a16="http://schemas.microsoft.com/office/drawing/2014/main" id="{B62A6C5F-423F-A64A-925D-3BD0437A7446}"/>
              </a:ext>
            </a:extLst>
          </p:cNvPr>
          <p:cNvSpPr>
            <a:spLocks noGrp="1"/>
          </p:cNvSpPr>
          <p:nvPr>
            <p:ph type="ftr" sz="quarter" idx="11"/>
          </p:nvPr>
        </p:nvSpPr>
        <p:spPr/>
        <p:txBody>
          <a:bodyPr/>
          <a:lstStyle/>
          <a:p>
            <a:r>
              <a:rPr kumimoji="1" lang="zh-CN" altLang="en-US"/>
              <a:t>知识图谱概述</a:t>
            </a:r>
          </a:p>
        </p:txBody>
      </p:sp>
      <p:sp>
        <p:nvSpPr>
          <p:cNvPr id="5" name="灯片编号占位符 4">
            <a:extLst>
              <a:ext uri="{FF2B5EF4-FFF2-40B4-BE49-F238E27FC236}">
                <a16:creationId xmlns:a16="http://schemas.microsoft.com/office/drawing/2014/main" id="{1F958E38-B3F8-364B-A5D2-EFFEC050882F}"/>
              </a:ext>
            </a:extLst>
          </p:cNvPr>
          <p:cNvSpPr>
            <a:spLocks noGrp="1"/>
          </p:cNvSpPr>
          <p:nvPr>
            <p:ph type="sldNum" sz="quarter" idx="12"/>
          </p:nvPr>
        </p:nvSpPr>
        <p:spPr/>
        <p:txBody>
          <a:bodyPr/>
          <a:lstStyle/>
          <a:p>
            <a:fld id="{36A25BD4-2C18-3241-A107-B7FFDDC89A82}" type="slidenum">
              <a:rPr kumimoji="1" lang="zh-CN" altLang="en-US" smtClean="0"/>
              <a:t>16</a:t>
            </a:fld>
            <a:endParaRPr kumimoji="1"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19696" y="266166"/>
            <a:ext cx="1415772" cy="461665"/>
          </a:xfrm>
          <a:prstGeom prst="rect">
            <a:avLst/>
          </a:prstGeom>
          <a:noFill/>
        </p:spPr>
        <p:txBody>
          <a:bodyPr wrap="none" rtlCol="0">
            <a:spAutoFit/>
          </a:bodyPr>
          <a:lstStyle/>
          <a:p>
            <a:pPr algn="l"/>
            <a:r>
              <a:rPr kumimoji="1" lang="zh-CN" altLang="en-US" sz="2400" dirty="0">
                <a:latin typeface="+mn-ea"/>
              </a:rPr>
              <a:t>知识本体</a:t>
            </a: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9" name="矩形 8"/>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12" name="文本框 11"/>
          <p:cNvSpPr txBox="1"/>
          <p:nvPr/>
        </p:nvSpPr>
        <p:spPr>
          <a:xfrm>
            <a:off x="482053" y="1028190"/>
            <a:ext cx="8070801" cy="1258421"/>
          </a:xfrm>
          <a:prstGeom prst="rect">
            <a:avLst/>
          </a:prstGeom>
          <a:noFill/>
          <a:ln>
            <a:solidFill>
              <a:schemeClr val="tx1"/>
            </a:solidFill>
            <a:prstDash val="dash"/>
          </a:ln>
        </p:spPr>
        <p:txBody>
          <a:bodyPr wrap="square" rtlCol="0">
            <a:spAutoFit/>
          </a:bodyPr>
          <a:lstStyle/>
          <a:p>
            <a:r>
              <a:rPr kumimoji="1" lang="zh-CN" altLang="en-US" sz="1500" b="1" dirty="0">
                <a:solidFill>
                  <a:srgbClr val="FF0000"/>
                </a:solidFill>
                <a:latin typeface="+mn-ea"/>
              </a:rPr>
              <a:t>本体的定义</a:t>
            </a:r>
            <a:endParaRPr kumimoji="1" lang="en-US" altLang="zh-CN" sz="1500" b="1" dirty="0">
              <a:solidFill>
                <a:srgbClr val="FF0000"/>
              </a:solidFill>
              <a:latin typeface="+mn-ea"/>
            </a:endParaRPr>
          </a:p>
          <a:p>
            <a:endParaRPr lang="en-US" altLang="zh-CN" sz="1013" dirty="0">
              <a:latin typeface="+mn-ea"/>
            </a:endParaRPr>
          </a:p>
          <a:p>
            <a:pPr marL="214313" indent="-214313">
              <a:buFont typeface="Wingdings" pitchFamily="2" charset="2"/>
              <a:buChar char="l"/>
            </a:pPr>
            <a:r>
              <a:rPr lang="zh-CN" altLang="en-US" sz="1013" dirty="0">
                <a:solidFill>
                  <a:schemeClr val="accent1"/>
                </a:solidFill>
                <a:latin typeface="+mn-ea"/>
              </a:rPr>
              <a:t> </a:t>
            </a:r>
            <a:r>
              <a:rPr lang="zh-CN" altLang="en-US" sz="1013" dirty="0">
                <a:latin typeface="+mn-ea"/>
              </a:rPr>
              <a:t> </a:t>
            </a:r>
            <a:r>
              <a:rPr lang="zh-CN" altLang="en-US" sz="1013" dirty="0">
                <a:solidFill>
                  <a:schemeClr val="accent1"/>
                </a:solidFill>
                <a:latin typeface="+mn-ea"/>
              </a:rPr>
              <a:t> “</a:t>
            </a:r>
            <a:r>
              <a:rPr lang="zh-CN" altLang="en-US" sz="1013" b="1" dirty="0">
                <a:solidFill>
                  <a:schemeClr val="accent1"/>
                </a:solidFill>
                <a:latin typeface="+mn-ea"/>
              </a:rPr>
              <a:t>本体</a:t>
            </a:r>
            <a:r>
              <a:rPr lang="en-US" altLang="zh-CN" sz="1013" dirty="0">
                <a:solidFill>
                  <a:schemeClr val="accent1"/>
                </a:solidFill>
                <a:latin typeface="+mn-ea"/>
              </a:rPr>
              <a:t>”</a:t>
            </a:r>
            <a:r>
              <a:rPr lang="zh-CN" altLang="en-US" sz="1013" dirty="0">
                <a:latin typeface="+mn-ea"/>
              </a:rPr>
              <a:t>概念来源于哲学领域，指的是对客观存在系统的解释和说明。</a:t>
            </a:r>
          </a:p>
          <a:p>
            <a:endParaRPr lang="en-US" altLang="zh-CN" sz="1013" dirty="0">
              <a:latin typeface="+mn-ea"/>
            </a:endParaRPr>
          </a:p>
          <a:p>
            <a:pPr marL="214313" indent="-214313">
              <a:buFont typeface="Wingdings" pitchFamily="2" charset="2"/>
              <a:buChar char="l"/>
            </a:pPr>
            <a:r>
              <a:rPr lang="zh-CN" altLang="en-US" sz="1013" dirty="0">
                <a:latin typeface="+mn-ea"/>
              </a:rPr>
              <a:t>   计算机科科学中，</a:t>
            </a:r>
            <a:r>
              <a:rPr lang="zh-CN" altLang="en-US" sz="1013" b="1" dirty="0">
                <a:solidFill>
                  <a:schemeClr val="accent1"/>
                </a:solidFill>
                <a:latin typeface="+mn-ea"/>
              </a:rPr>
              <a:t>“本体</a:t>
            </a:r>
            <a:r>
              <a:rPr lang="en-US" altLang="zh-CN" sz="1013" b="1" dirty="0">
                <a:solidFill>
                  <a:schemeClr val="accent1"/>
                </a:solidFill>
                <a:latin typeface="+mn-ea"/>
              </a:rPr>
              <a:t>”</a:t>
            </a:r>
            <a:r>
              <a:rPr lang="zh-CN" altLang="en-US" sz="1013" dirty="0">
                <a:solidFill>
                  <a:srgbClr val="FF0000"/>
                </a:solidFill>
                <a:latin typeface="+mn-ea"/>
              </a:rPr>
              <a:t>用于面向特定领域的形式化地对于共享概念体系的明确而又详细的说明</a:t>
            </a:r>
            <a:r>
              <a:rPr lang="zh-CN" altLang="en-US" sz="1013" dirty="0">
                <a:latin typeface="+mn-ea"/>
              </a:rPr>
              <a:t>。</a:t>
            </a:r>
          </a:p>
          <a:p>
            <a:r>
              <a:rPr lang="zh-CN" altLang="en-US" sz="1013" dirty="0">
                <a:latin typeface="+mn-ea"/>
              </a:rPr>
              <a:t>它提供了面向特定领域的概念、对象类型、上下位语义关系等以及它们的属性等，是对特定领域之中概念及其相互之间关系的形式化表达，从而方便地进行自动推理等功能</a:t>
            </a:r>
            <a:endParaRPr lang="en-US" altLang="zh-CN" sz="1013" dirty="0"/>
          </a:p>
        </p:txBody>
      </p:sp>
      <p:sp>
        <p:nvSpPr>
          <p:cNvPr id="6" name="文本框 5">
            <a:extLst>
              <a:ext uri="{FF2B5EF4-FFF2-40B4-BE49-F238E27FC236}">
                <a16:creationId xmlns:a16="http://schemas.microsoft.com/office/drawing/2014/main" id="{2C8A8D1E-A6A2-284A-B0AC-C821F58F1949}"/>
              </a:ext>
            </a:extLst>
          </p:cNvPr>
          <p:cNvSpPr txBox="1"/>
          <p:nvPr/>
        </p:nvSpPr>
        <p:spPr>
          <a:xfrm>
            <a:off x="482053" y="2794359"/>
            <a:ext cx="8070801" cy="865750"/>
          </a:xfrm>
          <a:prstGeom prst="rect">
            <a:avLst/>
          </a:prstGeom>
          <a:noFill/>
          <a:ln>
            <a:solidFill>
              <a:schemeClr val="tx1"/>
            </a:solidFill>
            <a:prstDash val="dash"/>
          </a:ln>
        </p:spPr>
        <p:txBody>
          <a:bodyPr wrap="square" rtlCol="0">
            <a:spAutoFit/>
          </a:bodyPr>
          <a:lstStyle/>
          <a:p>
            <a:r>
              <a:rPr kumimoji="1" lang="zh-CN" altLang="en-US" sz="1500" b="1" dirty="0">
                <a:solidFill>
                  <a:srgbClr val="FF0000"/>
                </a:solidFill>
                <a:latin typeface="+mn-ea"/>
              </a:rPr>
              <a:t>本体语言</a:t>
            </a:r>
            <a:endParaRPr kumimoji="1" lang="en-US" altLang="zh-CN" sz="1500" b="1" dirty="0">
              <a:solidFill>
                <a:srgbClr val="FF0000"/>
              </a:solidFill>
              <a:latin typeface="+mn-ea"/>
            </a:endParaRPr>
          </a:p>
          <a:p>
            <a:endParaRPr kumimoji="1" lang="en-US" altLang="zh-CN" sz="1500" b="1" dirty="0">
              <a:solidFill>
                <a:srgbClr val="FF0000"/>
              </a:solidFill>
              <a:latin typeface="+mn-ea"/>
            </a:endParaRPr>
          </a:p>
          <a:p>
            <a:r>
              <a:rPr lang="en-US" altLang="zh-CN" sz="1013" dirty="0">
                <a:latin typeface="+mn-ea"/>
              </a:rPr>
              <a:t>DARPA</a:t>
            </a:r>
            <a:r>
              <a:rPr lang="zh-CN" altLang="en-US" sz="1013" dirty="0">
                <a:latin typeface="+mn-ea"/>
              </a:rPr>
              <a:t>提出的</a:t>
            </a:r>
            <a:r>
              <a:rPr lang="en-US" altLang="zh-CN" sz="1013" dirty="0">
                <a:latin typeface="+mn-ea"/>
              </a:rPr>
              <a:t>DAML(DARPA Agent Markup Language)</a:t>
            </a:r>
            <a:r>
              <a:rPr lang="zh-CN" altLang="en-US" sz="1013" dirty="0">
                <a:latin typeface="+mn-ea"/>
              </a:rPr>
              <a:t>、</a:t>
            </a:r>
            <a:r>
              <a:rPr lang="en-US" altLang="zh-CN" sz="1013" dirty="0">
                <a:latin typeface="+mn-ea"/>
              </a:rPr>
              <a:t>W3C </a:t>
            </a:r>
            <a:r>
              <a:rPr lang="zh-CN" altLang="en-US" sz="1013" dirty="0">
                <a:latin typeface="+mn-ea"/>
              </a:rPr>
              <a:t>提出</a:t>
            </a:r>
            <a:r>
              <a:rPr lang="en-US" altLang="zh-CN" sz="1013" dirty="0">
                <a:latin typeface="+mn-ea"/>
              </a:rPr>
              <a:t>DAML+OIL3</a:t>
            </a:r>
            <a:r>
              <a:rPr lang="zh-CN" altLang="en-US" sz="1013" dirty="0">
                <a:latin typeface="+mn-ea"/>
              </a:rPr>
              <a:t>以及目前知识图谱数据集</a:t>
            </a:r>
            <a:r>
              <a:rPr lang="zh-CN" altLang="en-US" sz="1013" dirty="0">
                <a:solidFill>
                  <a:srgbClr val="FF0000"/>
                </a:solidFill>
                <a:latin typeface="+mn-ea"/>
              </a:rPr>
              <a:t>常用</a:t>
            </a:r>
            <a:r>
              <a:rPr lang="en-US" altLang="zh-CN" sz="1013" dirty="0">
                <a:solidFill>
                  <a:srgbClr val="FF0000"/>
                </a:solidFill>
                <a:latin typeface="+mn-ea"/>
              </a:rPr>
              <a:t>W3C </a:t>
            </a:r>
            <a:r>
              <a:rPr lang="zh-CN" altLang="en-US" sz="1013" dirty="0">
                <a:solidFill>
                  <a:srgbClr val="FF0000"/>
                </a:solidFill>
                <a:latin typeface="+mn-ea"/>
              </a:rPr>
              <a:t>所定义的</a:t>
            </a:r>
            <a:r>
              <a:rPr lang="en-US" altLang="zh-CN" sz="1013" dirty="0">
                <a:solidFill>
                  <a:srgbClr val="FF0000"/>
                </a:solidFill>
                <a:latin typeface="+mn-ea"/>
              </a:rPr>
              <a:t>RDF(S)</a:t>
            </a:r>
            <a:r>
              <a:rPr lang="zh-CN" altLang="en-US" sz="1013" dirty="0">
                <a:solidFill>
                  <a:srgbClr val="FF0000"/>
                </a:solidFill>
                <a:latin typeface="+mn-ea"/>
              </a:rPr>
              <a:t>和</a:t>
            </a:r>
            <a:r>
              <a:rPr lang="en-US" altLang="zh-CN" sz="1013" dirty="0">
                <a:solidFill>
                  <a:srgbClr val="FF0000"/>
                </a:solidFill>
                <a:latin typeface="+mn-ea"/>
              </a:rPr>
              <a:t>OWL </a:t>
            </a:r>
            <a:r>
              <a:rPr lang="zh-CN" altLang="en-US" sz="1013" dirty="0">
                <a:latin typeface="+mn-ea"/>
              </a:rPr>
              <a:t>语言等。</a:t>
            </a:r>
            <a:endParaRPr lang="en-US" altLang="zh-CN" sz="1013" dirty="0">
              <a:latin typeface="+mn-ea"/>
            </a:endParaRPr>
          </a:p>
        </p:txBody>
      </p:sp>
      <p:sp>
        <p:nvSpPr>
          <p:cNvPr id="10" name="文本框 9">
            <a:extLst>
              <a:ext uri="{FF2B5EF4-FFF2-40B4-BE49-F238E27FC236}">
                <a16:creationId xmlns:a16="http://schemas.microsoft.com/office/drawing/2014/main" id="{A169000A-B929-2C4E-B8BA-8ED037208245}"/>
              </a:ext>
            </a:extLst>
          </p:cNvPr>
          <p:cNvSpPr txBox="1"/>
          <p:nvPr/>
        </p:nvSpPr>
        <p:spPr>
          <a:xfrm>
            <a:off x="489501" y="3960364"/>
            <a:ext cx="8070801" cy="709874"/>
          </a:xfrm>
          <a:prstGeom prst="rect">
            <a:avLst/>
          </a:prstGeom>
          <a:noFill/>
          <a:ln>
            <a:solidFill>
              <a:schemeClr val="tx1"/>
            </a:solidFill>
            <a:prstDash val="dash"/>
          </a:ln>
        </p:spPr>
        <p:txBody>
          <a:bodyPr wrap="square" rtlCol="0">
            <a:spAutoFit/>
          </a:bodyPr>
          <a:lstStyle/>
          <a:p>
            <a:r>
              <a:rPr kumimoji="1" lang="zh-CN" altLang="en-US" sz="1500" b="1" dirty="0">
                <a:solidFill>
                  <a:srgbClr val="FF0000"/>
                </a:solidFill>
                <a:latin typeface="+mn-ea"/>
              </a:rPr>
              <a:t>本体工具</a:t>
            </a:r>
            <a:endParaRPr kumimoji="1" lang="en-US" altLang="zh-CN" sz="1500" b="1" dirty="0">
              <a:solidFill>
                <a:srgbClr val="FF0000"/>
              </a:solidFill>
              <a:latin typeface="+mn-ea"/>
            </a:endParaRPr>
          </a:p>
          <a:p>
            <a:endParaRPr kumimoji="1" lang="en-US" altLang="zh-CN" sz="1500" b="1" dirty="0">
              <a:solidFill>
                <a:srgbClr val="FF0000"/>
              </a:solidFill>
              <a:latin typeface="+mn-ea"/>
            </a:endParaRPr>
          </a:p>
          <a:p>
            <a:r>
              <a:rPr lang="en-US" altLang="zh-CN" sz="1013" dirty="0">
                <a:latin typeface="+mn-ea"/>
              </a:rPr>
              <a:t>Protege </a:t>
            </a:r>
            <a:r>
              <a:rPr lang="zh-CN" altLang="en-US" sz="1013" dirty="0">
                <a:latin typeface="+mn-ea"/>
              </a:rPr>
              <a:t>和 </a:t>
            </a:r>
            <a:r>
              <a:rPr lang="en-US" altLang="zh-CN" sz="1013" dirty="0" err="1">
                <a:latin typeface="+mn-ea"/>
              </a:rPr>
              <a:t>WebOnto</a:t>
            </a:r>
            <a:r>
              <a:rPr lang="en-US" altLang="zh-CN" sz="1013" dirty="0">
                <a:latin typeface="+mn-ea"/>
              </a:rPr>
              <a:t> </a:t>
            </a:r>
          </a:p>
        </p:txBody>
      </p:sp>
      <p:sp>
        <p:nvSpPr>
          <p:cNvPr id="2" name="页脚占位符 1">
            <a:extLst>
              <a:ext uri="{FF2B5EF4-FFF2-40B4-BE49-F238E27FC236}">
                <a16:creationId xmlns:a16="http://schemas.microsoft.com/office/drawing/2014/main" id="{77DE5FFD-7572-5846-80B9-AEF054CF2B59}"/>
              </a:ext>
            </a:extLst>
          </p:cNvPr>
          <p:cNvSpPr>
            <a:spLocks noGrp="1"/>
          </p:cNvSpPr>
          <p:nvPr>
            <p:ph type="ftr" sz="quarter" idx="11"/>
          </p:nvPr>
        </p:nvSpPr>
        <p:spPr/>
        <p:txBody>
          <a:bodyPr/>
          <a:lstStyle/>
          <a:p>
            <a:r>
              <a:rPr kumimoji="1" lang="zh-CN" altLang="en-US"/>
              <a:t>知识图谱概述</a:t>
            </a:r>
          </a:p>
        </p:txBody>
      </p:sp>
      <p:sp>
        <p:nvSpPr>
          <p:cNvPr id="3" name="灯片编号占位符 2">
            <a:extLst>
              <a:ext uri="{FF2B5EF4-FFF2-40B4-BE49-F238E27FC236}">
                <a16:creationId xmlns:a16="http://schemas.microsoft.com/office/drawing/2014/main" id="{38C97D67-24CB-3B45-B2B6-16D4864E187D}"/>
              </a:ext>
            </a:extLst>
          </p:cNvPr>
          <p:cNvSpPr>
            <a:spLocks noGrp="1"/>
          </p:cNvSpPr>
          <p:nvPr>
            <p:ph type="sldNum" sz="quarter" idx="12"/>
          </p:nvPr>
        </p:nvSpPr>
        <p:spPr/>
        <p:txBody>
          <a:bodyPr/>
          <a:lstStyle/>
          <a:p>
            <a:fld id="{36A25BD4-2C18-3241-A107-B7FFDDC89A82}" type="slidenum">
              <a:rPr kumimoji="1" lang="zh-CN" altLang="en-US" smtClean="0"/>
              <a:t>17</a:t>
            </a:fld>
            <a:endParaRPr kumimoji="1" lang="zh-CN" altLang="en-US"/>
          </a:p>
        </p:txBody>
      </p:sp>
    </p:spTree>
    <p:extLst>
      <p:ext uri="{BB962C8B-B14F-4D97-AF65-F5344CB8AC3E}">
        <p14:creationId xmlns:p14="http://schemas.microsoft.com/office/powerpoint/2010/main" val="36810475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19696" y="266166"/>
            <a:ext cx="1415772" cy="461665"/>
          </a:xfrm>
          <a:prstGeom prst="rect">
            <a:avLst/>
          </a:prstGeom>
          <a:noFill/>
        </p:spPr>
        <p:txBody>
          <a:bodyPr wrap="none" rtlCol="0">
            <a:spAutoFit/>
          </a:bodyPr>
          <a:lstStyle/>
          <a:p>
            <a:pPr algn="l"/>
            <a:r>
              <a:rPr kumimoji="1" lang="zh-CN" altLang="en-US" sz="2400" dirty="0">
                <a:latin typeface="+mn-ea"/>
              </a:rPr>
              <a:t>知识本体</a:t>
            </a: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9" name="矩形 8"/>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pic>
        <p:nvPicPr>
          <p:cNvPr id="3" name="图片 2">
            <a:extLst>
              <a:ext uri="{FF2B5EF4-FFF2-40B4-BE49-F238E27FC236}">
                <a16:creationId xmlns:a16="http://schemas.microsoft.com/office/drawing/2014/main" id="{AF3F3778-D687-E34F-970C-0E54EC4DDC7B}"/>
              </a:ext>
            </a:extLst>
          </p:cNvPr>
          <p:cNvPicPr>
            <a:picLocks noChangeAspect="1"/>
          </p:cNvPicPr>
          <p:nvPr/>
        </p:nvPicPr>
        <p:blipFill>
          <a:blip r:embed="rId3"/>
          <a:stretch>
            <a:fillRect/>
          </a:stretch>
        </p:blipFill>
        <p:spPr>
          <a:xfrm>
            <a:off x="1873939" y="1445007"/>
            <a:ext cx="5100986" cy="3028471"/>
          </a:xfrm>
          <a:prstGeom prst="rect">
            <a:avLst/>
          </a:prstGeom>
        </p:spPr>
      </p:pic>
      <p:sp>
        <p:nvSpPr>
          <p:cNvPr id="4" name="页脚占位符 3">
            <a:extLst>
              <a:ext uri="{FF2B5EF4-FFF2-40B4-BE49-F238E27FC236}">
                <a16:creationId xmlns:a16="http://schemas.microsoft.com/office/drawing/2014/main" id="{5E55C3AB-D078-D94F-A64C-4B4EF93AE9F0}"/>
              </a:ext>
            </a:extLst>
          </p:cNvPr>
          <p:cNvSpPr>
            <a:spLocks noGrp="1"/>
          </p:cNvSpPr>
          <p:nvPr>
            <p:ph type="ftr" sz="quarter" idx="11"/>
          </p:nvPr>
        </p:nvSpPr>
        <p:spPr/>
        <p:txBody>
          <a:bodyPr/>
          <a:lstStyle/>
          <a:p>
            <a:r>
              <a:rPr kumimoji="1" lang="zh-CN" altLang="en-US"/>
              <a:t>知识图谱概述</a:t>
            </a:r>
          </a:p>
        </p:txBody>
      </p:sp>
      <p:sp>
        <p:nvSpPr>
          <p:cNvPr id="5" name="灯片编号占位符 4">
            <a:extLst>
              <a:ext uri="{FF2B5EF4-FFF2-40B4-BE49-F238E27FC236}">
                <a16:creationId xmlns:a16="http://schemas.microsoft.com/office/drawing/2014/main" id="{5C87464D-DA95-1547-B6C7-1AAC8B294733}"/>
              </a:ext>
            </a:extLst>
          </p:cNvPr>
          <p:cNvSpPr>
            <a:spLocks noGrp="1"/>
          </p:cNvSpPr>
          <p:nvPr>
            <p:ph type="sldNum" sz="quarter" idx="12"/>
          </p:nvPr>
        </p:nvSpPr>
        <p:spPr/>
        <p:txBody>
          <a:bodyPr/>
          <a:lstStyle/>
          <a:p>
            <a:fld id="{36A25BD4-2C18-3241-A107-B7FFDDC89A82}" type="slidenum">
              <a:rPr kumimoji="1" lang="zh-CN" altLang="en-US" smtClean="0"/>
              <a:t>18</a:t>
            </a:fld>
            <a:endParaRPr kumimoji="1" lang="zh-CN" altLang="en-US"/>
          </a:p>
        </p:txBody>
      </p:sp>
      <p:sp>
        <p:nvSpPr>
          <p:cNvPr id="2" name="文本框 1">
            <a:extLst>
              <a:ext uri="{FF2B5EF4-FFF2-40B4-BE49-F238E27FC236}">
                <a16:creationId xmlns:a16="http://schemas.microsoft.com/office/drawing/2014/main" id="{3CB0DE62-DB29-A44D-9344-DBF0CD20D2D0}"/>
              </a:ext>
            </a:extLst>
          </p:cNvPr>
          <p:cNvSpPr txBox="1"/>
          <p:nvPr/>
        </p:nvSpPr>
        <p:spPr>
          <a:xfrm>
            <a:off x="561135" y="953867"/>
            <a:ext cx="2242025" cy="369332"/>
          </a:xfrm>
          <a:prstGeom prst="rect">
            <a:avLst/>
          </a:prstGeom>
          <a:noFill/>
        </p:spPr>
        <p:txBody>
          <a:bodyPr wrap="square" rtlCol="0">
            <a:spAutoFit/>
          </a:bodyPr>
          <a:lstStyle/>
          <a:p>
            <a:r>
              <a:rPr kumimoji="1" lang="en-US" altLang="zh-CN" dirty="0" err="1"/>
              <a:t>Yago</a:t>
            </a:r>
            <a:r>
              <a:rPr kumimoji="1" lang="zh-CN" altLang="en-US" dirty="0"/>
              <a:t>知识库中本体</a:t>
            </a:r>
          </a:p>
        </p:txBody>
      </p:sp>
    </p:spTree>
    <p:extLst>
      <p:ext uri="{BB962C8B-B14F-4D97-AF65-F5344CB8AC3E}">
        <p14:creationId xmlns:p14="http://schemas.microsoft.com/office/powerpoint/2010/main" val="3030390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9" name="矩形 8"/>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12" name="文本框 11"/>
          <p:cNvSpPr txBox="1"/>
          <p:nvPr/>
        </p:nvSpPr>
        <p:spPr>
          <a:xfrm>
            <a:off x="419695" y="921724"/>
            <a:ext cx="8070801" cy="3147080"/>
          </a:xfrm>
          <a:prstGeom prst="rect">
            <a:avLst/>
          </a:prstGeom>
          <a:noFill/>
        </p:spPr>
        <p:txBody>
          <a:bodyPr wrap="square" rtlCol="0">
            <a:spAutoFit/>
          </a:bodyPr>
          <a:lstStyle/>
          <a:p>
            <a:r>
              <a:rPr kumimoji="1" lang="en-US" altLang="zh-CN" sz="1800" b="1" dirty="0">
                <a:solidFill>
                  <a:srgbClr val="FF0000"/>
                </a:solidFill>
                <a:latin typeface="+mn-ea"/>
              </a:rPr>
              <a:t>RDF</a:t>
            </a:r>
            <a:r>
              <a:rPr kumimoji="1" lang="zh-CN" altLang="en-US" sz="1800" b="1" dirty="0">
                <a:solidFill>
                  <a:srgbClr val="FF0000"/>
                </a:solidFill>
                <a:latin typeface="+mn-ea"/>
              </a:rPr>
              <a:t> </a:t>
            </a:r>
            <a:r>
              <a:rPr kumimoji="1" lang="en-US" altLang="zh-CN" sz="1800" b="1" dirty="0">
                <a:solidFill>
                  <a:srgbClr val="FF0000"/>
                </a:solidFill>
                <a:latin typeface="+mn-ea"/>
              </a:rPr>
              <a:t>(Resource</a:t>
            </a:r>
            <a:r>
              <a:rPr kumimoji="1" lang="zh-CN" altLang="en-US" sz="1800" b="1" dirty="0">
                <a:solidFill>
                  <a:srgbClr val="FF0000"/>
                </a:solidFill>
                <a:latin typeface="+mn-ea"/>
              </a:rPr>
              <a:t> </a:t>
            </a:r>
            <a:r>
              <a:rPr kumimoji="1" lang="en-US" altLang="zh-CN" sz="1800" b="1" dirty="0">
                <a:solidFill>
                  <a:srgbClr val="FF0000"/>
                </a:solidFill>
                <a:latin typeface="+mn-ea"/>
              </a:rPr>
              <a:t>Description</a:t>
            </a:r>
            <a:r>
              <a:rPr kumimoji="1" lang="zh-CN" altLang="en-US" sz="1800" b="1" dirty="0">
                <a:solidFill>
                  <a:srgbClr val="FF0000"/>
                </a:solidFill>
                <a:latin typeface="+mn-ea"/>
              </a:rPr>
              <a:t> </a:t>
            </a:r>
            <a:r>
              <a:rPr kumimoji="1" lang="en-US" altLang="zh-CN" sz="1800" b="1" dirty="0">
                <a:solidFill>
                  <a:srgbClr val="FF0000"/>
                </a:solidFill>
                <a:latin typeface="+mn-ea"/>
              </a:rPr>
              <a:t>Framework)</a:t>
            </a:r>
            <a:r>
              <a:rPr kumimoji="1" lang="zh-CN" altLang="en-US" sz="1800" b="1" dirty="0">
                <a:solidFill>
                  <a:srgbClr val="FF0000"/>
                </a:solidFill>
                <a:latin typeface="+mn-ea"/>
              </a:rPr>
              <a:t> </a:t>
            </a:r>
            <a:endParaRPr kumimoji="1" lang="en-US" altLang="zh-CN" sz="1800" b="1" dirty="0">
              <a:solidFill>
                <a:srgbClr val="FF0000"/>
              </a:solidFill>
              <a:latin typeface="+mn-ea"/>
            </a:endParaRPr>
          </a:p>
          <a:p>
            <a:pPr>
              <a:lnSpc>
                <a:spcPct val="150000"/>
              </a:lnSpc>
            </a:pPr>
            <a:r>
              <a:rPr lang="en-US" altLang="zh-CN" sz="1500" dirty="0">
                <a:latin typeface="+mn-ea"/>
              </a:rPr>
              <a:t>RDF</a:t>
            </a:r>
            <a:r>
              <a:rPr lang="zh-CN" altLang="en-US" sz="1500" dirty="0">
                <a:latin typeface="+mn-ea"/>
              </a:rPr>
              <a:t>定义了一个简单的模型，用于</a:t>
            </a:r>
            <a:r>
              <a:rPr lang="zh-CN" altLang="en-US" sz="1500" b="1" dirty="0">
                <a:solidFill>
                  <a:srgbClr val="0070C0"/>
                </a:solidFill>
                <a:latin typeface="+mn-ea"/>
              </a:rPr>
              <a:t>描述资源，属性和值之间的关系</a:t>
            </a:r>
            <a:r>
              <a:rPr lang="zh-CN" altLang="en-US" sz="1500" dirty="0">
                <a:latin typeface="+mn-ea"/>
              </a:rPr>
              <a:t>。资源是可以用</a:t>
            </a:r>
            <a:r>
              <a:rPr lang="en-US" altLang="zh-CN" sz="1500" dirty="0">
                <a:latin typeface="+mn-ea"/>
              </a:rPr>
              <a:t>URI</a:t>
            </a:r>
            <a:r>
              <a:rPr lang="zh-CN" altLang="en-US" sz="1500" dirty="0">
                <a:latin typeface="+mn-ea"/>
              </a:rPr>
              <a:t>标识的所有事物，属性是资源的一个特定的方面或特征，值可以是另一个资源，也可以是字符串。总的来说，一个</a:t>
            </a:r>
            <a:r>
              <a:rPr lang="en-US" altLang="zh-CN" sz="1500" dirty="0">
                <a:latin typeface="+mn-ea"/>
              </a:rPr>
              <a:t>RDF</a:t>
            </a:r>
            <a:r>
              <a:rPr lang="zh-CN" altLang="en-US" sz="1500" dirty="0">
                <a:latin typeface="+mn-ea"/>
              </a:rPr>
              <a:t>描述就是一个三元组：</a:t>
            </a:r>
            <a:r>
              <a:rPr lang="en-US" altLang="zh-CN" sz="1500" dirty="0">
                <a:latin typeface="+mn-ea"/>
              </a:rPr>
              <a:t>&lt;</a:t>
            </a:r>
            <a:r>
              <a:rPr lang="zh-CN" altLang="en-US" sz="1500" dirty="0">
                <a:latin typeface="+mn-ea"/>
              </a:rPr>
              <a:t>主语、谓词、宾语</a:t>
            </a:r>
            <a:r>
              <a:rPr lang="en-US" altLang="zh-CN" sz="1500" dirty="0">
                <a:latin typeface="+mn-ea"/>
              </a:rPr>
              <a:t>&gt;</a:t>
            </a:r>
            <a:r>
              <a:rPr lang="zh-CN" altLang="en-US" sz="1500" dirty="0">
                <a:latin typeface="+mn-ea"/>
              </a:rPr>
              <a:t>。</a:t>
            </a:r>
            <a:endParaRPr lang="en-US" altLang="zh-CN" sz="1500" dirty="0">
              <a:latin typeface="+mn-ea"/>
            </a:endParaRPr>
          </a:p>
          <a:p>
            <a:pPr>
              <a:buFont typeface="Wingdings" panose="05000000000000000000" pitchFamily="2" charset="2"/>
              <a:buNone/>
            </a:pPr>
            <a:endParaRPr lang="zh-CN" altLang="en-US" sz="1013" dirty="0"/>
          </a:p>
          <a:p>
            <a:pPr>
              <a:lnSpc>
                <a:spcPct val="90000"/>
              </a:lnSpc>
              <a:buFont typeface="Wingdings" panose="05000000000000000000" pitchFamily="2" charset="2"/>
              <a:buNone/>
            </a:pPr>
            <a:endParaRPr lang="en-US" altLang="zh-CN" sz="1013" dirty="0"/>
          </a:p>
          <a:p>
            <a:pPr marL="214313" indent="-214313">
              <a:lnSpc>
                <a:spcPct val="90000"/>
              </a:lnSpc>
              <a:buClr>
                <a:srgbClr val="FF0000"/>
              </a:buClr>
              <a:buFont typeface="Wingdings" panose="05000000000000000000" pitchFamily="2" charset="2"/>
              <a:buChar char="p"/>
            </a:pPr>
            <a:r>
              <a:rPr lang="zh-CN" altLang="en-US" sz="1500" dirty="0">
                <a:solidFill>
                  <a:srgbClr val="0070C0"/>
                </a:solidFill>
              </a:rPr>
              <a:t>用有向图表示的</a:t>
            </a:r>
            <a:r>
              <a:rPr lang="en-US" altLang="zh-CN" sz="1500" dirty="0">
                <a:solidFill>
                  <a:srgbClr val="0070C0"/>
                </a:solidFill>
              </a:rPr>
              <a:t>RDF</a:t>
            </a:r>
            <a:r>
              <a:rPr lang="zh-CN" altLang="en-US" sz="1500" dirty="0">
                <a:solidFill>
                  <a:srgbClr val="0070C0"/>
                </a:solidFill>
              </a:rPr>
              <a:t>示例：</a:t>
            </a:r>
          </a:p>
          <a:p>
            <a:pPr>
              <a:buFont typeface="Wingdings" panose="05000000000000000000" pitchFamily="2" charset="2"/>
              <a:buNone/>
            </a:pPr>
            <a:endParaRPr lang="en-US" altLang="zh-CN" sz="1500" dirty="0">
              <a:latin typeface="+mn-ea"/>
            </a:endParaRPr>
          </a:p>
          <a:p>
            <a:pPr>
              <a:buFont typeface="Wingdings" panose="05000000000000000000" pitchFamily="2" charset="2"/>
              <a:buNone/>
            </a:pPr>
            <a:endParaRPr lang="en-US" altLang="zh-CN" sz="1500" dirty="0">
              <a:latin typeface="+mn-ea"/>
            </a:endParaRPr>
          </a:p>
          <a:p>
            <a:pPr>
              <a:buFont typeface="Wingdings" panose="05000000000000000000" pitchFamily="2" charset="2"/>
              <a:buNone/>
            </a:pPr>
            <a:endParaRPr lang="en-US" altLang="zh-CN" sz="1500" dirty="0">
              <a:latin typeface="+mn-ea"/>
            </a:endParaRPr>
          </a:p>
          <a:p>
            <a:pPr>
              <a:buFont typeface="Wingdings" panose="05000000000000000000" pitchFamily="2" charset="2"/>
              <a:buNone/>
            </a:pPr>
            <a:endParaRPr lang="en-US" altLang="zh-CN" sz="1500" dirty="0">
              <a:latin typeface="+mn-ea"/>
            </a:endParaRPr>
          </a:p>
          <a:p>
            <a:pPr>
              <a:buFont typeface="Wingdings" panose="05000000000000000000" pitchFamily="2" charset="2"/>
              <a:buNone/>
            </a:pPr>
            <a:endParaRPr lang="en-US" altLang="zh-CN" sz="1013" dirty="0">
              <a:latin typeface="+mn-ea"/>
            </a:endParaRPr>
          </a:p>
          <a:p>
            <a:pPr>
              <a:buFont typeface="Wingdings" panose="05000000000000000000" pitchFamily="2" charset="2"/>
              <a:buNone/>
            </a:pPr>
            <a:endParaRPr lang="en-US" altLang="zh-CN" sz="1013" dirty="0">
              <a:latin typeface="+mn-ea"/>
            </a:endParaRPr>
          </a:p>
        </p:txBody>
      </p:sp>
      <p:sp>
        <p:nvSpPr>
          <p:cNvPr id="6" name="Oval 4"/>
          <p:cNvSpPr>
            <a:spLocks noChangeArrowheads="1"/>
          </p:cNvSpPr>
          <p:nvPr/>
        </p:nvSpPr>
        <p:spPr bwMode="auto">
          <a:xfrm>
            <a:off x="947582" y="3827499"/>
            <a:ext cx="2035542" cy="416563"/>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013" dirty="0"/>
              <a:t>http://www.w3.org</a:t>
            </a:r>
          </a:p>
        </p:txBody>
      </p:sp>
      <p:sp>
        <p:nvSpPr>
          <p:cNvPr id="10" name="Oval 5"/>
          <p:cNvSpPr>
            <a:spLocks noChangeArrowheads="1"/>
          </p:cNvSpPr>
          <p:nvPr/>
        </p:nvSpPr>
        <p:spPr bwMode="auto">
          <a:xfrm>
            <a:off x="4093339" y="3868185"/>
            <a:ext cx="1321040" cy="416563"/>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013"/>
              <a:t>匿名对象</a:t>
            </a:r>
          </a:p>
        </p:txBody>
      </p:sp>
      <p:sp>
        <p:nvSpPr>
          <p:cNvPr id="11" name="Rectangle 6"/>
          <p:cNvSpPr>
            <a:spLocks noChangeArrowheads="1"/>
          </p:cNvSpPr>
          <p:nvPr/>
        </p:nvSpPr>
        <p:spPr bwMode="auto">
          <a:xfrm>
            <a:off x="5993976" y="3408868"/>
            <a:ext cx="991083" cy="208282"/>
          </a:xfrm>
          <a:prstGeom prst="rect">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013"/>
              <a:t>John</a:t>
            </a:r>
          </a:p>
        </p:txBody>
      </p:sp>
      <p:sp>
        <p:nvSpPr>
          <p:cNvPr id="13" name="Rectangle 8"/>
          <p:cNvSpPr>
            <a:spLocks noChangeArrowheads="1"/>
          </p:cNvSpPr>
          <p:nvPr/>
        </p:nvSpPr>
        <p:spPr bwMode="auto">
          <a:xfrm>
            <a:off x="5995166" y="4489956"/>
            <a:ext cx="991084" cy="208282"/>
          </a:xfrm>
          <a:prstGeom prst="rect">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013"/>
              <a:t>48382</a:t>
            </a:r>
          </a:p>
        </p:txBody>
      </p:sp>
      <p:sp>
        <p:nvSpPr>
          <p:cNvPr id="14" name="Line 9"/>
          <p:cNvSpPr>
            <a:spLocks noChangeShapeType="1"/>
          </p:cNvSpPr>
          <p:nvPr/>
        </p:nvSpPr>
        <p:spPr bwMode="auto">
          <a:xfrm>
            <a:off x="2962738" y="4059698"/>
            <a:ext cx="1101473"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13"/>
          </a:p>
        </p:txBody>
      </p:sp>
      <p:sp>
        <p:nvSpPr>
          <p:cNvPr id="15" name="Text Box 10"/>
          <p:cNvSpPr txBox="1">
            <a:spLocks noChangeArrowheads="1"/>
          </p:cNvSpPr>
          <p:nvPr/>
        </p:nvSpPr>
        <p:spPr bwMode="auto">
          <a:xfrm>
            <a:off x="2988817" y="3798707"/>
            <a:ext cx="1154849" cy="248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1013" dirty="0">
                <a:solidFill>
                  <a:srgbClr val="FF3300"/>
                </a:solidFill>
              </a:rPr>
              <a:t>Created By</a:t>
            </a:r>
          </a:p>
        </p:txBody>
      </p:sp>
      <p:sp>
        <p:nvSpPr>
          <p:cNvPr id="16" name="Line 11"/>
          <p:cNvSpPr>
            <a:spLocks noChangeShapeType="1"/>
          </p:cNvSpPr>
          <p:nvPr/>
        </p:nvSpPr>
        <p:spPr bwMode="auto">
          <a:xfrm flipV="1">
            <a:off x="5244238" y="3664227"/>
            <a:ext cx="714502" cy="277964"/>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13"/>
          </a:p>
        </p:txBody>
      </p:sp>
      <p:sp>
        <p:nvSpPr>
          <p:cNvPr id="17" name="Line 12"/>
          <p:cNvSpPr>
            <a:spLocks noChangeShapeType="1"/>
          </p:cNvSpPr>
          <p:nvPr/>
        </p:nvSpPr>
        <p:spPr bwMode="auto">
          <a:xfrm>
            <a:off x="5244238" y="4238804"/>
            <a:ext cx="714502" cy="24274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13"/>
          </a:p>
        </p:txBody>
      </p:sp>
      <p:sp>
        <p:nvSpPr>
          <p:cNvPr id="18" name="Text Box 14"/>
          <p:cNvSpPr txBox="1">
            <a:spLocks noChangeArrowheads="1"/>
          </p:cNvSpPr>
          <p:nvPr/>
        </p:nvSpPr>
        <p:spPr bwMode="auto">
          <a:xfrm>
            <a:off x="5190480" y="3553374"/>
            <a:ext cx="659914" cy="248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1013">
                <a:solidFill>
                  <a:srgbClr val="FF3300"/>
                </a:solidFill>
              </a:rPr>
              <a:t>name</a:t>
            </a:r>
          </a:p>
        </p:txBody>
      </p:sp>
      <p:sp>
        <p:nvSpPr>
          <p:cNvPr id="19" name="Text Box 15"/>
          <p:cNvSpPr txBox="1">
            <a:spLocks noChangeArrowheads="1"/>
          </p:cNvSpPr>
          <p:nvPr/>
        </p:nvSpPr>
        <p:spPr bwMode="auto">
          <a:xfrm>
            <a:off x="5189650" y="4413005"/>
            <a:ext cx="769091" cy="248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1013">
                <a:solidFill>
                  <a:srgbClr val="FF3300"/>
                </a:solidFill>
              </a:rPr>
              <a:t>phone</a:t>
            </a:r>
          </a:p>
        </p:txBody>
      </p:sp>
      <p:sp>
        <p:nvSpPr>
          <p:cNvPr id="2" name="文本框 1"/>
          <p:cNvSpPr txBox="1"/>
          <p:nvPr/>
        </p:nvSpPr>
        <p:spPr>
          <a:xfrm>
            <a:off x="419695" y="266166"/>
            <a:ext cx="2646878" cy="830997"/>
          </a:xfrm>
          <a:prstGeom prst="rect">
            <a:avLst/>
          </a:prstGeom>
          <a:noFill/>
        </p:spPr>
        <p:txBody>
          <a:bodyPr wrap="none" rtlCol="0">
            <a:spAutoFit/>
          </a:bodyPr>
          <a:lstStyle/>
          <a:p>
            <a:r>
              <a:rPr kumimoji="1" lang="zh-CN" altLang="en-US" sz="2400" dirty="0">
                <a:latin typeface="+mn-ea"/>
              </a:rPr>
              <a:t>知识图谱数据模型</a:t>
            </a:r>
          </a:p>
          <a:p>
            <a:pPr algn="l"/>
            <a:endParaRPr kumimoji="1" lang="zh-CN" altLang="en-US" sz="2400" dirty="0">
              <a:latin typeface="+mn-ea"/>
            </a:endParaRPr>
          </a:p>
        </p:txBody>
      </p:sp>
      <p:sp>
        <p:nvSpPr>
          <p:cNvPr id="3" name="页脚占位符 2">
            <a:extLst>
              <a:ext uri="{FF2B5EF4-FFF2-40B4-BE49-F238E27FC236}">
                <a16:creationId xmlns:a16="http://schemas.microsoft.com/office/drawing/2014/main" id="{CC6572A9-0A63-134B-A536-381690755EB8}"/>
              </a:ext>
            </a:extLst>
          </p:cNvPr>
          <p:cNvSpPr>
            <a:spLocks noGrp="1"/>
          </p:cNvSpPr>
          <p:nvPr>
            <p:ph type="ftr" sz="quarter" idx="11"/>
          </p:nvPr>
        </p:nvSpPr>
        <p:spPr/>
        <p:txBody>
          <a:bodyPr/>
          <a:lstStyle/>
          <a:p>
            <a:r>
              <a:rPr kumimoji="1" lang="zh-CN" altLang="en-US"/>
              <a:t>知识图谱概述</a:t>
            </a:r>
          </a:p>
        </p:txBody>
      </p:sp>
      <p:sp>
        <p:nvSpPr>
          <p:cNvPr id="4" name="灯片编号占位符 3">
            <a:extLst>
              <a:ext uri="{FF2B5EF4-FFF2-40B4-BE49-F238E27FC236}">
                <a16:creationId xmlns:a16="http://schemas.microsoft.com/office/drawing/2014/main" id="{36F663B4-47B6-6245-8E00-78C829840C2B}"/>
              </a:ext>
            </a:extLst>
          </p:cNvPr>
          <p:cNvSpPr>
            <a:spLocks noGrp="1"/>
          </p:cNvSpPr>
          <p:nvPr>
            <p:ph type="sldNum" sz="quarter" idx="12"/>
          </p:nvPr>
        </p:nvSpPr>
        <p:spPr/>
        <p:txBody>
          <a:bodyPr/>
          <a:lstStyle/>
          <a:p>
            <a:fld id="{36A25BD4-2C18-3241-A107-B7FFDDC89A82}" type="slidenum">
              <a:rPr kumimoji="1" lang="zh-CN" altLang="en-US" smtClean="0"/>
              <a:t>19</a:t>
            </a:fld>
            <a:endParaRPr kumimoji="1" lang="zh-CN" altLang="en-US"/>
          </a:p>
        </p:txBody>
      </p:sp>
    </p:spTree>
    <p:extLst>
      <p:ext uri="{BB962C8B-B14F-4D97-AF65-F5344CB8AC3E}">
        <p14:creationId xmlns:p14="http://schemas.microsoft.com/office/powerpoint/2010/main" val="3201658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84738" y="1274503"/>
            <a:ext cx="5636800" cy="2594493"/>
          </a:xfrm>
          <a:prstGeom prst="rect">
            <a:avLst/>
          </a:prstGeom>
          <a:noFill/>
        </p:spPr>
        <p:txBody>
          <a:bodyPr wrap="none" rtlCol="0">
            <a:spAutoFit/>
          </a:bodyPr>
          <a:lstStyle/>
          <a:p>
            <a:pPr marL="385763" indent="-385763">
              <a:lnSpc>
                <a:spcPct val="200000"/>
              </a:lnSpc>
              <a:buFont typeface="+mj-lt"/>
              <a:buAutoNum type="arabicPeriod"/>
            </a:pPr>
            <a:r>
              <a:rPr kumimoji="1" lang="zh-CN" altLang="en-US" sz="2100" dirty="0">
                <a:latin typeface="宋体-简" panose="02010800040101010101" pitchFamily="2" charset="-122"/>
                <a:ea typeface="宋体-简" panose="02010800040101010101" pitchFamily="2" charset="-122"/>
              </a:rPr>
              <a:t>什么是知识图谱？</a:t>
            </a:r>
            <a:endParaRPr kumimoji="1" lang="en-US" altLang="zh-CN" sz="2100" dirty="0">
              <a:latin typeface="宋体-简" panose="02010800040101010101" pitchFamily="2" charset="-122"/>
              <a:ea typeface="宋体-简" panose="02010800040101010101" pitchFamily="2" charset="-122"/>
            </a:endParaRPr>
          </a:p>
          <a:p>
            <a:pPr marL="385763" indent="-385763">
              <a:lnSpc>
                <a:spcPct val="200000"/>
              </a:lnSpc>
              <a:buFont typeface="+mj-lt"/>
              <a:buAutoNum type="arabicPeriod"/>
            </a:pPr>
            <a:r>
              <a:rPr kumimoji="1" lang="zh-CN" altLang="en-US" sz="2100" dirty="0">
                <a:latin typeface="宋体-简" panose="02010800040101010101" pitchFamily="2" charset="-122"/>
                <a:ea typeface="宋体-简" panose="02010800040101010101" pitchFamily="2" charset="-122"/>
              </a:rPr>
              <a:t>知识图谱研究的多个维度</a:t>
            </a:r>
            <a:endParaRPr kumimoji="1" lang="en-US" altLang="zh-CN" sz="2100" dirty="0">
              <a:latin typeface="宋体-简" panose="02010800040101010101" pitchFamily="2" charset="-122"/>
              <a:ea typeface="宋体-简" panose="02010800040101010101" pitchFamily="2" charset="-122"/>
            </a:endParaRPr>
          </a:p>
          <a:p>
            <a:pPr marL="385763" indent="-385763">
              <a:lnSpc>
                <a:spcPct val="200000"/>
              </a:lnSpc>
              <a:buFont typeface="+mj-lt"/>
              <a:buAutoNum type="arabicPeriod"/>
            </a:pPr>
            <a:r>
              <a:rPr kumimoji="1" lang="zh-CN" altLang="en-US" sz="2100" dirty="0">
                <a:latin typeface="宋体-简" panose="02010800040101010101" pitchFamily="2" charset="-122"/>
                <a:ea typeface="宋体-简" panose="02010800040101010101" pitchFamily="2" charset="-122"/>
              </a:rPr>
              <a:t>从人工智能和大数据的角度看待知识图谱</a:t>
            </a:r>
            <a:endParaRPr kumimoji="1" lang="en-US" altLang="zh-CN" sz="2100" dirty="0">
              <a:latin typeface="宋体-简" panose="02010800040101010101" pitchFamily="2" charset="-122"/>
              <a:ea typeface="宋体-简" panose="02010800040101010101" pitchFamily="2" charset="-122"/>
            </a:endParaRPr>
          </a:p>
          <a:p>
            <a:pPr marL="385763" indent="-385763">
              <a:lnSpc>
                <a:spcPct val="200000"/>
              </a:lnSpc>
              <a:buFont typeface="+mj-lt"/>
              <a:buAutoNum type="arabicPeriod"/>
            </a:pPr>
            <a:r>
              <a:rPr kumimoji="1" lang="zh-CN" altLang="en-US" sz="2100" dirty="0">
                <a:latin typeface="宋体-简" panose="02010800040101010101" pitchFamily="2" charset="-122"/>
                <a:ea typeface="宋体-简" panose="02010800040101010101" pitchFamily="2" charset="-122"/>
              </a:rPr>
              <a:t>知识图谱的项目应用</a:t>
            </a:r>
          </a:p>
        </p:txBody>
      </p:sp>
      <p:sp>
        <p:nvSpPr>
          <p:cNvPr id="3" name="文本框 2"/>
          <p:cNvSpPr txBox="1"/>
          <p:nvPr/>
        </p:nvSpPr>
        <p:spPr>
          <a:xfrm>
            <a:off x="4226085" y="426543"/>
            <a:ext cx="954107" cy="461665"/>
          </a:xfrm>
          <a:prstGeom prst="rect">
            <a:avLst/>
          </a:prstGeom>
          <a:noFill/>
        </p:spPr>
        <p:txBody>
          <a:bodyPr wrap="none" rtlCol="0">
            <a:spAutoFit/>
          </a:bodyPr>
          <a:lstStyle/>
          <a:p>
            <a:r>
              <a:rPr kumimoji="1" lang="zh-CN" altLang="en-US" sz="2400" dirty="0">
                <a:latin typeface="Heiti SC Medium" pitchFamily="2" charset="-128"/>
                <a:ea typeface="Heiti SC Medium" pitchFamily="2" charset="-128"/>
              </a:rPr>
              <a:t>目  录</a:t>
            </a:r>
          </a:p>
        </p:txBody>
      </p:sp>
      <p:sp>
        <p:nvSpPr>
          <p:cNvPr id="4" name="页脚占位符 3">
            <a:extLst>
              <a:ext uri="{FF2B5EF4-FFF2-40B4-BE49-F238E27FC236}">
                <a16:creationId xmlns:a16="http://schemas.microsoft.com/office/drawing/2014/main" id="{1F5630BE-7864-DA4C-ACF0-09F7BBD10031}"/>
              </a:ext>
            </a:extLst>
          </p:cNvPr>
          <p:cNvSpPr>
            <a:spLocks noGrp="1"/>
          </p:cNvSpPr>
          <p:nvPr>
            <p:ph type="ftr" sz="quarter" idx="11"/>
          </p:nvPr>
        </p:nvSpPr>
        <p:spPr/>
        <p:txBody>
          <a:bodyPr/>
          <a:lstStyle/>
          <a:p>
            <a:r>
              <a:rPr kumimoji="1" lang="zh-CN" altLang="en-US"/>
              <a:t>知识图谱概述</a:t>
            </a:r>
          </a:p>
        </p:txBody>
      </p:sp>
      <p:sp>
        <p:nvSpPr>
          <p:cNvPr id="5" name="灯片编号占位符 4">
            <a:extLst>
              <a:ext uri="{FF2B5EF4-FFF2-40B4-BE49-F238E27FC236}">
                <a16:creationId xmlns:a16="http://schemas.microsoft.com/office/drawing/2014/main" id="{00154CAD-7E32-9A40-AA98-2FC55D7C9BA5}"/>
              </a:ext>
            </a:extLst>
          </p:cNvPr>
          <p:cNvSpPr>
            <a:spLocks noGrp="1"/>
          </p:cNvSpPr>
          <p:nvPr>
            <p:ph type="sldNum" sz="quarter" idx="12"/>
          </p:nvPr>
        </p:nvSpPr>
        <p:spPr/>
        <p:txBody>
          <a:bodyPr/>
          <a:lstStyle/>
          <a:p>
            <a:fld id="{36A25BD4-2C18-3241-A107-B7FFDDC89A82}" type="slidenum">
              <a:rPr kumimoji="1" lang="zh-CN" altLang="en-US" smtClean="0"/>
              <a:t>2</a:t>
            </a:fld>
            <a:endParaRPr kumimoji="1"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19695" y="266166"/>
            <a:ext cx="2646878" cy="461665"/>
          </a:xfrm>
          <a:prstGeom prst="rect">
            <a:avLst/>
          </a:prstGeom>
          <a:noFill/>
        </p:spPr>
        <p:txBody>
          <a:bodyPr wrap="none" rtlCol="0">
            <a:spAutoFit/>
          </a:bodyPr>
          <a:lstStyle/>
          <a:p>
            <a:pPr algn="l"/>
            <a:r>
              <a:rPr kumimoji="1" lang="zh-CN" altLang="en-US" sz="2400" dirty="0">
                <a:latin typeface="+mn-ea"/>
              </a:rPr>
              <a:t>知识图谱数据模型</a:t>
            </a: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9" name="矩形 8"/>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12" name="文本框 11"/>
          <p:cNvSpPr txBox="1"/>
          <p:nvPr/>
        </p:nvSpPr>
        <p:spPr>
          <a:xfrm>
            <a:off x="419695" y="930680"/>
            <a:ext cx="8070801" cy="3289490"/>
          </a:xfrm>
          <a:prstGeom prst="rect">
            <a:avLst/>
          </a:prstGeom>
          <a:noFill/>
        </p:spPr>
        <p:txBody>
          <a:bodyPr wrap="square" rtlCol="0">
            <a:spAutoFit/>
          </a:bodyPr>
          <a:lstStyle/>
          <a:p>
            <a:r>
              <a:rPr kumimoji="1" lang="en-US" altLang="zh-CN" sz="1500" b="1" dirty="0">
                <a:solidFill>
                  <a:srgbClr val="FF0000"/>
                </a:solidFill>
                <a:latin typeface="+mn-ea"/>
              </a:rPr>
              <a:t>RDF</a:t>
            </a:r>
            <a:r>
              <a:rPr kumimoji="1" lang="zh-CN" altLang="en-US" sz="1500" b="1" dirty="0">
                <a:solidFill>
                  <a:srgbClr val="FF0000"/>
                </a:solidFill>
                <a:latin typeface="+mn-ea"/>
              </a:rPr>
              <a:t> </a:t>
            </a:r>
            <a:r>
              <a:rPr kumimoji="1" lang="en-US" altLang="zh-CN" sz="1500" b="1" dirty="0">
                <a:solidFill>
                  <a:srgbClr val="FF0000"/>
                </a:solidFill>
                <a:latin typeface="+mn-ea"/>
              </a:rPr>
              <a:t>(Resource</a:t>
            </a:r>
            <a:r>
              <a:rPr kumimoji="1" lang="zh-CN" altLang="en-US" sz="1500" b="1" dirty="0">
                <a:solidFill>
                  <a:srgbClr val="FF0000"/>
                </a:solidFill>
                <a:latin typeface="+mn-ea"/>
              </a:rPr>
              <a:t> </a:t>
            </a:r>
            <a:r>
              <a:rPr kumimoji="1" lang="en-US" altLang="zh-CN" sz="1500" b="1" dirty="0">
                <a:solidFill>
                  <a:srgbClr val="FF0000"/>
                </a:solidFill>
                <a:latin typeface="+mn-ea"/>
              </a:rPr>
              <a:t>Description</a:t>
            </a:r>
            <a:r>
              <a:rPr kumimoji="1" lang="zh-CN" altLang="en-US" sz="1500" b="1" dirty="0">
                <a:solidFill>
                  <a:srgbClr val="FF0000"/>
                </a:solidFill>
                <a:latin typeface="+mn-ea"/>
              </a:rPr>
              <a:t> </a:t>
            </a:r>
            <a:r>
              <a:rPr kumimoji="1" lang="en-US" altLang="zh-CN" sz="1500" b="1" dirty="0">
                <a:solidFill>
                  <a:srgbClr val="FF0000"/>
                </a:solidFill>
                <a:latin typeface="+mn-ea"/>
              </a:rPr>
              <a:t>Framework)</a:t>
            </a:r>
            <a:r>
              <a:rPr kumimoji="1" lang="zh-CN" altLang="en-US" sz="1500" b="1" dirty="0">
                <a:solidFill>
                  <a:srgbClr val="FF0000"/>
                </a:solidFill>
                <a:latin typeface="+mn-ea"/>
              </a:rPr>
              <a:t> </a:t>
            </a:r>
            <a:endParaRPr kumimoji="1" lang="en-US" altLang="zh-CN" sz="1500" b="1" dirty="0">
              <a:solidFill>
                <a:srgbClr val="FF0000"/>
              </a:solidFill>
              <a:latin typeface="+mn-ea"/>
            </a:endParaRPr>
          </a:p>
          <a:p>
            <a:pPr>
              <a:lnSpc>
                <a:spcPct val="150000"/>
              </a:lnSpc>
            </a:pPr>
            <a:r>
              <a:rPr lang="en-US" altLang="zh-CN" sz="1500" dirty="0">
                <a:latin typeface="+mn-ea"/>
              </a:rPr>
              <a:t>RDF</a:t>
            </a:r>
            <a:r>
              <a:rPr lang="zh-CN" altLang="en-US" sz="1500" dirty="0">
                <a:latin typeface="+mn-ea"/>
              </a:rPr>
              <a:t>定义了一个简单的模型，用于</a:t>
            </a:r>
            <a:r>
              <a:rPr lang="zh-CN" altLang="en-US" sz="1500" b="1" dirty="0">
                <a:solidFill>
                  <a:srgbClr val="0070C0"/>
                </a:solidFill>
                <a:latin typeface="+mn-ea"/>
              </a:rPr>
              <a:t>描述资源，属性和值之间的关系</a:t>
            </a:r>
            <a:r>
              <a:rPr lang="zh-CN" altLang="en-US" sz="1500" dirty="0">
                <a:latin typeface="+mn-ea"/>
              </a:rPr>
              <a:t>。资源是可以用</a:t>
            </a:r>
            <a:r>
              <a:rPr lang="en-US" altLang="zh-CN" sz="1500" dirty="0">
                <a:latin typeface="+mn-ea"/>
              </a:rPr>
              <a:t>URI</a:t>
            </a:r>
            <a:r>
              <a:rPr lang="zh-CN" altLang="en-US" sz="1500" dirty="0">
                <a:latin typeface="+mn-ea"/>
              </a:rPr>
              <a:t>标识的所有事物，属性是资源的一个特定的方面或特征，值可以是另一个资源，也可以是字符串。总的来说，一个</a:t>
            </a:r>
            <a:r>
              <a:rPr lang="en-US" altLang="zh-CN" sz="1500" dirty="0">
                <a:latin typeface="+mn-ea"/>
              </a:rPr>
              <a:t>RDF</a:t>
            </a:r>
            <a:r>
              <a:rPr lang="zh-CN" altLang="en-US" sz="1500" dirty="0">
                <a:latin typeface="+mn-ea"/>
              </a:rPr>
              <a:t>描述就是一个三元组：</a:t>
            </a:r>
            <a:r>
              <a:rPr lang="en-US" altLang="zh-CN" sz="1500" dirty="0">
                <a:latin typeface="+mn-ea"/>
              </a:rPr>
              <a:t>&lt;</a:t>
            </a:r>
            <a:r>
              <a:rPr lang="zh-CN" altLang="en-US" sz="1500" dirty="0">
                <a:latin typeface="+mn-ea"/>
              </a:rPr>
              <a:t>主语、谓词、宾语</a:t>
            </a:r>
            <a:r>
              <a:rPr lang="en-US" altLang="zh-CN" sz="1500" dirty="0">
                <a:latin typeface="+mn-ea"/>
              </a:rPr>
              <a:t>&gt;</a:t>
            </a:r>
            <a:r>
              <a:rPr lang="zh-CN" altLang="en-US" sz="1500" dirty="0">
                <a:latin typeface="+mn-ea"/>
              </a:rPr>
              <a:t>。</a:t>
            </a:r>
            <a:endParaRPr lang="en-US" altLang="zh-CN" sz="1500" dirty="0">
              <a:latin typeface="+mn-ea"/>
            </a:endParaRPr>
          </a:p>
          <a:p>
            <a:endParaRPr lang="zh-CN" altLang="en-US" sz="1500" dirty="0">
              <a:latin typeface="+mn-ea"/>
            </a:endParaRPr>
          </a:p>
          <a:p>
            <a:pPr>
              <a:buFont typeface="Wingdings" panose="05000000000000000000" pitchFamily="2" charset="2"/>
              <a:buNone/>
            </a:pPr>
            <a:endParaRPr lang="en-US" altLang="zh-CN" sz="1500" dirty="0">
              <a:solidFill>
                <a:srgbClr val="0070C0"/>
              </a:solidFill>
              <a:latin typeface="+mn-ea"/>
            </a:endParaRPr>
          </a:p>
          <a:p>
            <a:pPr marL="214313" indent="-214313">
              <a:buClr>
                <a:srgbClr val="FF0000"/>
              </a:buClr>
              <a:buFont typeface="Wingdings" panose="05000000000000000000" pitchFamily="2" charset="2"/>
              <a:buChar char="p"/>
            </a:pPr>
            <a:r>
              <a:rPr lang="zh-CN" altLang="en-US" sz="1500" dirty="0">
                <a:solidFill>
                  <a:srgbClr val="0070C0"/>
                </a:solidFill>
              </a:rPr>
              <a:t>用列表表示的</a:t>
            </a:r>
            <a:r>
              <a:rPr lang="en-US" altLang="zh-CN" sz="1500" dirty="0">
                <a:solidFill>
                  <a:srgbClr val="0070C0"/>
                </a:solidFill>
              </a:rPr>
              <a:t>RDF</a:t>
            </a:r>
            <a:r>
              <a:rPr lang="zh-CN" altLang="en-US" sz="1500" dirty="0">
                <a:solidFill>
                  <a:srgbClr val="0070C0"/>
                </a:solidFill>
              </a:rPr>
              <a:t>示例：</a:t>
            </a:r>
          </a:p>
          <a:p>
            <a:r>
              <a:rPr lang="en-US" altLang="zh-CN" sz="1500" dirty="0"/>
              <a:t>      Subject</a:t>
            </a:r>
            <a:r>
              <a:rPr lang="zh-CN" altLang="en-US" sz="1500" dirty="0"/>
              <a:t> </a:t>
            </a:r>
            <a:r>
              <a:rPr lang="en-US" altLang="zh-CN" sz="1500" dirty="0"/>
              <a:t>             </a:t>
            </a:r>
            <a:r>
              <a:rPr lang="zh-CN" altLang="en-US" sz="1500" dirty="0"/>
              <a:t> </a:t>
            </a:r>
            <a:r>
              <a:rPr lang="en-US" altLang="zh-CN" sz="1500" dirty="0"/>
              <a:t>Predicate</a:t>
            </a:r>
            <a:r>
              <a:rPr lang="zh-CN" altLang="en-US" sz="1500" dirty="0"/>
              <a:t>         </a:t>
            </a:r>
            <a:r>
              <a:rPr lang="en-US" altLang="zh-CN" sz="1500" dirty="0"/>
              <a:t>Object</a:t>
            </a:r>
          </a:p>
          <a:p>
            <a:pPr>
              <a:buFont typeface="Wingdings" panose="05000000000000000000" pitchFamily="2" charset="2"/>
              <a:buNone/>
            </a:pPr>
            <a:r>
              <a:rPr lang="en-US" altLang="zh-CN" sz="1500" dirty="0"/>
              <a:t>    http://w3.org/    </a:t>
            </a:r>
            <a:r>
              <a:rPr lang="en-US" altLang="zh-CN" sz="1500" dirty="0" err="1"/>
              <a:t>created_by</a:t>
            </a:r>
            <a:r>
              <a:rPr lang="en-US" altLang="zh-CN" sz="1500" dirty="0"/>
              <a:t>     #anonymous    </a:t>
            </a:r>
          </a:p>
          <a:p>
            <a:pPr>
              <a:buFont typeface="Wingdings" panose="05000000000000000000" pitchFamily="2" charset="2"/>
              <a:buNone/>
            </a:pPr>
            <a:r>
              <a:rPr lang="zh-CN" altLang="en-US" sz="1500" dirty="0"/>
              <a:t>    </a:t>
            </a:r>
            <a:r>
              <a:rPr lang="en-US" altLang="zh-CN" sz="1500" dirty="0"/>
              <a:t># anonymous        name                "John"</a:t>
            </a:r>
          </a:p>
          <a:p>
            <a:pPr>
              <a:buFont typeface="Wingdings" panose="05000000000000000000" pitchFamily="2" charset="2"/>
              <a:buNone/>
            </a:pPr>
            <a:r>
              <a:rPr lang="en-US" altLang="zh-CN" sz="1500" dirty="0"/>
              <a:t>   # anonymous        phone            "477738“</a:t>
            </a:r>
          </a:p>
          <a:p>
            <a:pPr>
              <a:buFont typeface="Wingdings" panose="05000000000000000000" pitchFamily="2" charset="2"/>
              <a:buNone/>
            </a:pPr>
            <a:endParaRPr lang="en-US" altLang="zh-CN" sz="1013" dirty="0"/>
          </a:p>
          <a:p>
            <a:pPr>
              <a:buFont typeface="Wingdings" panose="05000000000000000000" pitchFamily="2" charset="2"/>
              <a:buNone/>
            </a:pPr>
            <a:endParaRPr lang="zh-CN" altLang="en-US" sz="1013" dirty="0"/>
          </a:p>
        </p:txBody>
      </p:sp>
      <p:sp>
        <p:nvSpPr>
          <p:cNvPr id="2" name="页脚占位符 1">
            <a:extLst>
              <a:ext uri="{FF2B5EF4-FFF2-40B4-BE49-F238E27FC236}">
                <a16:creationId xmlns:a16="http://schemas.microsoft.com/office/drawing/2014/main" id="{B55A4498-FA2D-CA46-BD80-07CD6EEB61DD}"/>
              </a:ext>
            </a:extLst>
          </p:cNvPr>
          <p:cNvSpPr>
            <a:spLocks noGrp="1"/>
          </p:cNvSpPr>
          <p:nvPr>
            <p:ph type="ftr" sz="quarter" idx="11"/>
          </p:nvPr>
        </p:nvSpPr>
        <p:spPr/>
        <p:txBody>
          <a:bodyPr/>
          <a:lstStyle/>
          <a:p>
            <a:r>
              <a:rPr kumimoji="1" lang="zh-CN" altLang="en-US"/>
              <a:t>知识图谱概述</a:t>
            </a:r>
          </a:p>
        </p:txBody>
      </p:sp>
      <p:sp>
        <p:nvSpPr>
          <p:cNvPr id="3" name="灯片编号占位符 2">
            <a:extLst>
              <a:ext uri="{FF2B5EF4-FFF2-40B4-BE49-F238E27FC236}">
                <a16:creationId xmlns:a16="http://schemas.microsoft.com/office/drawing/2014/main" id="{A9834E12-01C5-914D-9D3B-764A96301461}"/>
              </a:ext>
            </a:extLst>
          </p:cNvPr>
          <p:cNvSpPr>
            <a:spLocks noGrp="1"/>
          </p:cNvSpPr>
          <p:nvPr>
            <p:ph type="sldNum" sz="quarter" idx="12"/>
          </p:nvPr>
        </p:nvSpPr>
        <p:spPr/>
        <p:txBody>
          <a:bodyPr/>
          <a:lstStyle/>
          <a:p>
            <a:fld id="{36A25BD4-2C18-3241-A107-B7FFDDC89A82}" type="slidenum">
              <a:rPr kumimoji="1" lang="zh-CN" altLang="en-US" smtClean="0"/>
              <a:t>20</a:t>
            </a:fld>
            <a:endParaRPr kumimoji="1"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19696" y="918576"/>
            <a:ext cx="7934498" cy="536237"/>
          </a:xfrm>
          <a:prstGeom prst="rect">
            <a:avLst/>
          </a:prstGeom>
          <a:noFill/>
        </p:spPr>
        <p:txBody>
          <a:bodyPr wrap="square" rtlCol="0">
            <a:spAutoFit/>
          </a:bodyPr>
          <a:lstStyle/>
          <a:p>
            <a:pPr marL="214313" indent="-214313">
              <a:lnSpc>
                <a:spcPct val="150000"/>
              </a:lnSpc>
              <a:buClr>
                <a:srgbClr val="FF0000"/>
              </a:buClr>
              <a:buFont typeface="Wingdings" panose="05000000000000000000" pitchFamily="2" charset="2"/>
              <a:buChar char="p"/>
            </a:pPr>
            <a:r>
              <a:rPr lang="en-US" altLang="zh-CN" sz="1013" b="1" dirty="0">
                <a:solidFill>
                  <a:srgbClr val="0070C0"/>
                </a:solidFill>
              </a:rPr>
              <a:t>RDF</a:t>
            </a:r>
            <a:endParaRPr lang="en-US" altLang="zh-CN" sz="1013" dirty="0">
              <a:solidFill>
                <a:srgbClr val="0070C0"/>
              </a:solidFill>
            </a:endParaRPr>
          </a:p>
          <a:p>
            <a:pPr lvl="1">
              <a:lnSpc>
                <a:spcPct val="150000"/>
              </a:lnSpc>
            </a:pPr>
            <a:r>
              <a:rPr lang="en-US" altLang="zh-CN" sz="1013" dirty="0"/>
              <a:t>RDF</a:t>
            </a:r>
            <a:r>
              <a:rPr lang="zh-CN" altLang="en-US" sz="1013" dirty="0"/>
              <a:t>所表示的瓦特知识图：</a:t>
            </a:r>
            <a:endParaRPr lang="en-US" altLang="zh-CN" sz="1013" dirty="0"/>
          </a:p>
        </p:txBody>
      </p:sp>
      <p:cxnSp>
        <p:nvCxnSpPr>
          <p:cNvPr id="2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9" name="矩形 28"/>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2" name="文本框 1"/>
          <p:cNvSpPr txBox="1"/>
          <p:nvPr/>
        </p:nvSpPr>
        <p:spPr>
          <a:xfrm>
            <a:off x="419695" y="266166"/>
            <a:ext cx="2646878" cy="461665"/>
          </a:xfrm>
          <a:prstGeom prst="rect">
            <a:avLst/>
          </a:prstGeom>
          <a:noFill/>
        </p:spPr>
        <p:txBody>
          <a:bodyPr wrap="none" rtlCol="0">
            <a:spAutoFit/>
          </a:bodyPr>
          <a:lstStyle/>
          <a:p>
            <a:r>
              <a:rPr kumimoji="1" lang="zh-CN" altLang="en-US" sz="2400" dirty="0">
                <a:latin typeface="+mn-ea"/>
              </a:rPr>
              <a:t>知识图谱数据模型</a:t>
            </a:r>
          </a:p>
        </p:txBody>
      </p:sp>
      <p:sp>
        <p:nvSpPr>
          <p:cNvPr id="3" name="页脚占位符 2">
            <a:extLst>
              <a:ext uri="{FF2B5EF4-FFF2-40B4-BE49-F238E27FC236}">
                <a16:creationId xmlns:a16="http://schemas.microsoft.com/office/drawing/2014/main" id="{B7FB77D0-D49C-214F-8EA0-177F628EDED9}"/>
              </a:ext>
            </a:extLst>
          </p:cNvPr>
          <p:cNvSpPr>
            <a:spLocks noGrp="1"/>
          </p:cNvSpPr>
          <p:nvPr>
            <p:ph type="ftr" sz="quarter" idx="11"/>
          </p:nvPr>
        </p:nvSpPr>
        <p:spPr/>
        <p:txBody>
          <a:bodyPr/>
          <a:lstStyle/>
          <a:p>
            <a:r>
              <a:rPr kumimoji="1" lang="zh-CN" altLang="en-US"/>
              <a:t>知识图谱概述</a:t>
            </a:r>
          </a:p>
        </p:txBody>
      </p:sp>
      <p:sp>
        <p:nvSpPr>
          <p:cNvPr id="4" name="灯片编号占位符 3">
            <a:extLst>
              <a:ext uri="{FF2B5EF4-FFF2-40B4-BE49-F238E27FC236}">
                <a16:creationId xmlns:a16="http://schemas.microsoft.com/office/drawing/2014/main" id="{709866FB-12F6-C745-B5E9-DCD2830DFB4A}"/>
              </a:ext>
            </a:extLst>
          </p:cNvPr>
          <p:cNvSpPr>
            <a:spLocks noGrp="1"/>
          </p:cNvSpPr>
          <p:nvPr>
            <p:ph type="sldNum" sz="quarter" idx="12"/>
          </p:nvPr>
        </p:nvSpPr>
        <p:spPr/>
        <p:txBody>
          <a:bodyPr/>
          <a:lstStyle/>
          <a:p>
            <a:fld id="{36A25BD4-2C18-3241-A107-B7FFDDC89A82}" type="slidenum">
              <a:rPr kumimoji="1" lang="zh-CN" altLang="en-US" smtClean="0"/>
              <a:t>21</a:t>
            </a:fld>
            <a:endParaRPr kumimoji="1" lang="zh-CN" altLang="en-US"/>
          </a:p>
        </p:txBody>
      </p:sp>
      <p:pic>
        <p:nvPicPr>
          <p:cNvPr id="8" name="图片 7">
            <a:extLst>
              <a:ext uri="{FF2B5EF4-FFF2-40B4-BE49-F238E27FC236}">
                <a16:creationId xmlns:a16="http://schemas.microsoft.com/office/drawing/2014/main" id="{F30E47E8-68AC-774F-B13D-A72F4587D1E6}"/>
              </a:ext>
            </a:extLst>
          </p:cNvPr>
          <p:cNvPicPr>
            <a:picLocks noChangeAspect="1"/>
          </p:cNvPicPr>
          <p:nvPr/>
        </p:nvPicPr>
        <p:blipFill>
          <a:blip r:embed="rId3"/>
          <a:stretch>
            <a:fillRect/>
          </a:stretch>
        </p:blipFill>
        <p:spPr>
          <a:xfrm>
            <a:off x="1743134" y="1790895"/>
            <a:ext cx="5346700" cy="28956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19696" y="918576"/>
            <a:ext cx="7934498" cy="302070"/>
          </a:xfrm>
          <a:prstGeom prst="rect">
            <a:avLst/>
          </a:prstGeom>
          <a:noFill/>
        </p:spPr>
        <p:txBody>
          <a:bodyPr wrap="square" rtlCol="0">
            <a:spAutoFit/>
          </a:bodyPr>
          <a:lstStyle/>
          <a:p>
            <a:pPr marL="214313" indent="-214313">
              <a:lnSpc>
                <a:spcPct val="150000"/>
              </a:lnSpc>
              <a:buClr>
                <a:srgbClr val="FF0000"/>
              </a:buClr>
              <a:buFont typeface="Wingdings" panose="05000000000000000000" pitchFamily="2" charset="2"/>
              <a:buChar char="p"/>
            </a:pPr>
            <a:r>
              <a:rPr lang="en-US" altLang="zh-CN" sz="1013" b="1" dirty="0">
                <a:solidFill>
                  <a:srgbClr val="0070C0"/>
                </a:solidFill>
              </a:rPr>
              <a:t>RDF</a:t>
            </a:r>
            <a:endParaRPr lang="en-US" altLang="zh-CN" sz="1013" dirty="0">
              <a:solidFill>
                <a:srgbClr val="0070C0"/>
              </a:solidFill>
            </a:endParaRPr>
          </a:p>
        </p:txBody>
      </p:sp>
      <p:cxnSp>
        <p:nvCxnSpPr>
          <p:cNvPr id="2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9" name="矩形 28"/>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2" name="文本框 1"/>
          <p:cNvSpPr txBox="1"/>
          <p:nvPr/>
        </p:nvSpPr>
        <p:spPr>
          <a:xfrm>
            <a:off x="419695" y="266166"/>
            <a:ext cx="2646878" cy="461665"/>
          </a:xfrm>
          <a:prstGeom prst="rect">
            <a:avLst/>
          </a:prstGeom>
          <a:noFill/>
        </p:spPr>
        <p:txBody>
          <a:bodyPr wrap="none" rtlCol="0">
            <a:spAutoFit/>
          </a:bodyPr>
          <a:lstStyle/>
          <a:p>
            <a:r>
              <a:rPr kumimoji="1" lang="zh-CN" altLang="en-US" sz="2400" dirty="0">
                <a:latin typeface="+mn-ea"/>
              </a:rPr>
              <a:t>知识图谱数据模型</a:t>
            </a:r>
          </a:p>
        </p:txBody>
      </p:sp>
      <p:sp>
        <p:nvSpPr>
          <p:cNvPr id="3" name="页脚占位符 2">
            <a:extLst>
              <a:ext uri="{FF2B5EF4-FFF2-40B4-BE49-F238E27FC236}">
                <a16:creationId xmlns:a16="http://schemas.microsoft.com/office/drawing/2014/main" id="{B7FB77D0-D49C-214F-8EA0-177F628EDED9}"/>
              </a:ext>
            </a:extLst>
          </p:cNvPr>
          <p:cNvSpPr>
            <a:spLocks noGrp="1"/>
          </p:cNvSpPr>
          <p:nvPr>
            <p:ph type="ftr" sz="quarter" idx="11"/>
          </p:nvPr>
        </p:nvSpPr>
        <p:spPr/>
        <p:txBody>
          <a:bodyPr/>
          <a:lstStyle/>
          <a:p>
            <a:r>
              <a:rPr kumimoji="1" lang="zh-CN" altLang="en-US"/>
              <a:t>知识图谱概述</a:t>
            </a:r>
          </a:p>
        </p:txBody>
      </p:sp>
      <p:sp>
        <p:nvSpPr>
          <p:cNvPr id="4" name="灯片编号占位符 3">
            <a:extLst>
              <a:ext uri="{FF2B5EF4-FFF2-40B4-BE49-F238E27FC236}">
                <a16:creationId xmlns:a16="http://schemas.microsoft.com/office/drawing/2014/main" id="{709866FB-12F6-C745-B5E9-DCD2830DFB4A}"/>
              </a:ext>
            </a:extLst>
          </p:cNvPr>
          <p:cNvSpPr>
            <a:spLocks noGrp="1"/>
          </p:cNvSpPr>
          <p:nvPr>
            <p:ph type="sldNum" sz="quarter" idx="12"/>
          </p:nvPr>
        </p:nvSpPr>
        <p:spPr/>
        <p:txBody>
          <a:bodyPr/>
          <a:lstStyle/>
          <a:p>
            <a:fld id="{36A25BD4-2C18-3241-A107-B7FFDDC89A82}" type="slidenum">
              <a:rPr kumimoji="1" lang="zh-CN" altLang="en-US" smtClean="0"/>
              <a:t>22</a:t>
            </a:fld>
            <a:endParaRPr kumimoji="1" lang="zh-CN" altLang="en-US"/>
          </a:p>
        </p:txBody>
      </p:sp>
      <p:pic>
        <p:nvPicPr>
          <p:cNvPr id="8" name="图片 7">
            <a:extLst>
              <a:ext uri="{FF2B5EF4-FFF2-40B4-BE49-F238E27FC236}">
                <a16:creationId xmlns:a16="http://schemas.microsoft.com/office/drawing/2014/main" id="{8C2C2C88-B402-A14D-8305-8A48D296A61B}"/>
              </a:ext>
            </a:extLst>
          </p:cNvPr>
          <p:cNvPicPr>
            <a:picLocks noChangeAspect="1"/>
          </p:cNvPicPr>
          <p:nvPr/>
        </p:nvPicPr>
        <p:blipFill>
          <a:blip r:embed="rId3"/>
          <a:stretch>
            <a:fillRect/>
          </a:stretch>
        </p:blipFill>
        <p:spPr>
          <a:xfrm>
            <a:off x="2464974" y="1109958"/>
            <a:ext cx="3650076" cy="3453258"/>
          </a:xfrm>
          <a:prstGeom prst="rect">
            <a:avLst/>
          </a:prstGeom>
        </p:spPr>
      </p:pic>
    </p:spTree>
    <p:extLst>
      <p:ext uri="{BB962C8B-B14F-4D97-AF65-F5344CB8AC3E}">
        <p14:creationId xmlns:p14="http://schemas.microsoft.com/office/powerpoint/2010/main" val="28561612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19696" y="918576"/>
            <a:ext cx="7934498" cy="1095749"/>
          </a:xfrm>
          <a:prstGeom prst="rect">
            <a:avLst/>
          </a:prstGeom>
          <a:noFill/>
        </p:spPr>
        <p:txBody>
          <a:bodyPr wrap="square" rtlCol="0">
            <a:spAutoFit/>
          </a:bodyPr>
          <a:lstStyle/>
          <a:p>
            <a:pPr marL="214313" indent="-214313">
              <a:lnSpc>
                <a:spcPct val="150000"/>
              </a:lnSpc>
              <a:buClr>
                <a:srgbClr val="FF0000"/>
              </a:buClr>
              <a:buFont typeface="Wingdings" panose="05000000000000000000" pitchFamily="2" charset="2"/>
              <a:buChar char="p"/>
            </a:pPr>
            <a:r>
              <a:rPr lang="en-US" altLang="zh-CN" sz="1500" b="1" dirty="0">
                <a:solidFill>
                  <a:srgbClr val="0070C0"/>
                </a:solidFill>
              </a:rPr>
              <a:t>RDFs</a:t>
            </a:r>
            <a:endParaRPr lang="en-US" altLang="zh-CN" sz="1500" dirty="0">
              <a:solidFill>
                <a:srgbClr val="0070C0"/>
              </a:solidFill>
            </a:endParaRPr>
          </a:p>
          <a:p>
            <a:pPr lvl="1">
              <a:lnSpc>
                <a:spcPct val="150000"/>
              </a:lnSpc>
            </a:pPr>
            <a:r>
              <a:rPr lang="zh-CN" altLang="en-US" sz="1500" dirty="0"/>
              <a:t>在</a:t>
            </a:r>
            <a:r>
              <a:rPr lang="en-US" altLang="zh-CN" sz="1500" dirty="0"/>
              <a:t>RDF</a:t>
            </a:r>
            <a:r>
              <a:rPr lang="zh-CN" altLang="en-US" sz="1500" dirty="0"/>
              <a:t>数据层的基础上</a:t>
            </a:r>
            <a:r>
              <a:rPr lang="zh-CN" altLang="en-US" sz="1500" b="1" dirty="0">
                <a:solidFill>
                  <a:srgbClr val="0070C0"/>
                </a:solidFill>
              </a:rPr>
              <a:t>引入模式层</a:t>
            </a:r>
            <a:r>
              <a:rPr lang="zh-CN" altLang="en-US" sz="1500" dirty="0"/>
              <a:t>，定义类、属性、关系、属性的定义域与值域来描述与约束资源，构建</a:t>
            </a:r>
            <a:r>
              <a:rPr lang="zh-CN" altLang="en-US" sz="1500" b="1" dirty="0">
                <a:solidFill>
                  <a:srgbClr val="0070C0"/>
                </a:solidFill>
              </a:rPr>
              <a:t>最基本的类层次体系和属性体系</a:t>
            </a:r>
            <a:r>
              <a:rPr lang="zh-CN" altLang="en-US" sz="1500" dirty="0"/>
              <a:t>，支持简单的上下位推理。</a:t>
            </a:r>
            <a:endParaRPr lang="en-US" altLang="zh-CN" sz="1500" dirty="0"/>
          </a:p>
        </p:txBody>
      </p:sp>
      <p:cxnSp>
        <p:nvCxnSpPr>
          <p:cNvPr id="2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9" name="矩形 28"/>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pic>
        <p:nvPicPr>
          <p:cNvPr id="2052" name="Picture 4"/>
          <p:cNvPicPr>
            <a:picLocks noChangeAspect="1" noChangeArrowheads="1"/>
          </p:cNvPicPr>
          <p:nvPr/>
        </p:nvPicPr>
        <p:blipFill>
          <a:blip r:embed="rId3"/>
          <a:stretch>
            <a:fillRect/>
          </a:stretch>
        </p:blipFill>
        <p:spPr bwMode="auto">
          <a:xfrm>
            <a:off x="2330638" y="1952374"/>
            <a:ext cx="4685709" cy="311740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419695" y="266166"/>
            <a:ext cx="2646878" cy="461665"/>
          </a:xfrm>
          <a:prstGeom prst="rect">
            <a:avLst/>
          </a:prstGeom>
          <a:noFill/>
        </p:spPr>
        <p:txBody>
          <a:bodyPr wrap="none" rtlCol="0">
            <a:spAutoFit/>
          </a:bodyPr>
          <a:lstStyle/>
          <a:p>
            <a:r>
              <a:rPr kumimoji="1" lang="zh-CN" altLang="en-US" sz="2400" dirty="0">
                <a:latin typeface="+mn-ea"/>
              </a:rPr>
              <a:t>知识图谱数据模型</a:t>
            </a:r>
          </a:p>
        </p:txBody>
      </p:sp>
      <p:sp>
        <p:nvSpPr>
          <p:cNvPr id="3" name="页脚占位符 2">
            <a:extLst>
              <a:ext uri="{FF2B5EF4-FFF2-40B4-BE49-F238E27FC236}">
                <a16:creationId xmlns:a16="http://schemas.microsoft.com/office/drawing/2014/main" id="{AFD2C278-E2BD-EC47-8A75-AC0D50999557}"/>
              </a:ext>
            </a:extLst>
          </p:cNvPr>
          <p:cNvSpPr>
            <a:spLocks noGrp="1"/>
          </p:cNvSpPr>
          <p:nvPr>
            <p:ph type="ftr" sz="quarter" idx="11"/>
          </p:nvPr>
        </p:nvSpPr>
        <p:spPr/>
        <p:txBody>
          <a:bodyPr/>
          <a:lstStyle/>
          <a:p>
            <a:r>
              <a:rPr kumimoji="1" lang="zh-CN" altLang="en-US"/>
              <a:t>知识图谱概述</a:t>
            </a:r>
          </a:p>
        </p:txBody>
      </p:sp>
      <p:sp>
        <p:nvSpPr>
          <p:cNvPr id="4" name="灯片编号占位符 3">
            <a:extLst>
              <a:ext uri="{FF2B5EF4-FFF2-40B4-BE49-F238E27FC236}">
                <a16:creationId xmlns:a16="http://schemas.microsoft.com/office/drawing/2014/main" id="{123B03BF-6C5C-FF46-BBB0-84DAA07A533A}"/>
              </a:ext>
            </a:extLst>
          </p:cNvPr>
          <p:cNvSpPr>
            <a:spLocks noGrp="1"/>
          </p:cNvSpPr>
          <p:nvPr>
            <p:ph type="sldNum" sz="quarter" idx="12"/>
          </p:nvPr>
        </p:nvSpPr>
        <p:spPr/>
        <p:txBody>
          <a:bodyPr/>
          <a:lstStyle/>
          <a:p>
            <a:fld id="{36A25BD4-2C18-3241-A107-B7FFDDC89A82}" type="slidenum">
              <a:rPr kumimoji="1" lang="zh-CN" altLang="en-US" smtClean="0"/>
              <a:t>23</a:t>
            </a:fld>
            <a:endParaRPr kumimoji="1" lang="zh-CN" altLang="en-US"/>
          </a:p>
        </p:txBody>
      </p:sp>
    </p:spTree>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19696" y="918576"/>
            <a:ext cx="7934498" cy="1441998"/>
          </a:xfrm>
          <a:prstGeom prst="rect">
            <a:avLst/>
          </a:prstGeom>
          <a:noFill/>
        </p:spPr>
        <p:txBody>
          <a:bodyPr wrap="square" rtlCol="0">
            <a:spAutoFit/>
          </a:bodyPr>
          <a:lstStyle/>
          <a:p>
            <a:pPr marL="214313" indent="-214313">
              <a:lnSpc>
                <a:spcPct val="150000"/>
              </a:lnSpc>
              <a:buClr>
                <a:srgbClr val="FF0000"/>
              </a:buClr>
              <a:buFont typeface="Wingdings" panose="05000000000000000000" pitchFamily="2" charset="2"/>
              <a:buChar char="p"/>
            </a:pPr>
            <a:r>
              <a:rPr lang="zh-CN" altLang="en-US" sz="1500" b="1" dirty="0">
                <a:solidFill>
                  <a:srgbClr val="0070C0"/>
                </a:solidFill>
              </a:rPr>
              <a:t>本体语言  </a:t>
            </a:r>
            <a:r>
              <a:rPr lang="en-US" altLang="zh-CN" sz="1500" b="1" dirty="0">
                <a:solidFill>
                  <a:srgbClr val="0070C0"/>
                </a:solidFill>
              </a:rPr>
              <a:t>OWL</a:t>
            </a:r>
            <a:endParaRPr lang="en-US" altLang="zh-CN" sz="1500" dirty="0">
              <a:solidFill>
                <a:srgbClr val="0070C0"/>
              </a:solidFill>
            </a:endParaRPr>
          </a:p>
          <a:p>
            <a:pPr lvl="1">
              <a:lnSpc>
                <a:spcPct val="150000"/>
              </a:lnSpc>
            </a:pPr>
            <a:r>
              <a:rPr lang="zh-CN" altLang="en-US" sz="1500" dirty="0"/>
              <a:t>进一步扩展</a:t>
            </a:r>
            <a:r>
              <a:rPr lang="en-US" altLang="zh-CN" sz="1500" dirty="0"/>
              <a:t>RDFS</a:t>
            </a:r>
            <a:r>
              <a:rPr lang="zh-CN" altLang="en-US" sz="1500" dirty="0"/>
              <a:t>词汇，可声明</a:t>
            </a:r>
            <a:r>
              <a:rPr lang="zh-CN" altLang="en-US" sz="1500" b="1" dirty="0">
                <a:solidFill>
                  <a:srgbClr val="0070C0"/>
                </a:solidFill>
              </a:rPr>
              <a:t>类间互斥关系、属性的传递性等复杂语义</a:t>
            </a:r>
            <a:r>
              <a:rPr lang="zh-CN" altLang="en-US" sz="1500" dirty="0"/>
              <a:t>，支持基于</a:t>
            </a:r>
            <a:r>
              <a:rPr lang="zh-CN" altLang="en-US" sz="1500" b="1" dirty="0">
                <a:solidFill>
                  <a:srgbClr val="0070C0"/>
                </a:solidFill>
              </a:rPr>
              <a:t>本体</a:t>
            </a:r>
            <a:r>
              <a:rPr lang="zh-CN" altLang="en-US" sz="1500" dirty="0"/>
              <a:t>的自动推理，</a:t>
            </a:r>
            <a:r>
              <a:rPr lang="zh-CN" altLang="zh-CN" sz="1500" dirty="0"/>
              <a:t>提供了一组合适</a:t>
            </a:r>
            <a:r>
              <a:rPr lang="en-US" altLang="zh-CN" sz="1500" dirty="0"/>
              <a:t>web</a:t>
            </a:r>
            <a:r>
              <a:rPr lang="zh-CN" altLang="zh-CN" sz="1500" dirty="0"/>
              <a:t>传播的描述逻辑的语法，对机器友好，但认知复杂性限制了工程应用</a:t>
            </a:r>
            <a:r>
              <a:rPr lang="zh-CN" altLang="en-US" sz="1500" dirty="0"/>
              <a:t>。</a:t>
            </a:r>
            <a:endParaRPr lang="en-US" altLang="zh-CN" sz="1500" dirty="0"/>
          </a:p>
        </p:txBody>
      </p:sp>
      <p:cxnSp>
        <p:nvCxnSpPr>
          <p:cNvPr id="2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9" name="矩形 28"/>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pic>
        <p:nvPicPr>
          <p:cNvPr id="2050" name="Picture 2"/>
          <p:cNvPicPr>
            <a:picLocks noChangeAspect="1" noChangeArrowheads="1"/>
          </p:cNvPicPr>
          <p:nvPr/>
        </p:nvPicPr>
        <p:blipFill>
          <a:blip r:embed="rId3"/>
          <a:stretch>
            <a:fillRect/>
          </a:stretch>
        </p:blipFill>
        <p:spPr bwMode="auto">
          <a:xfrm>
            <a:off x="2392066" y="1937910"/>
            <a:ext cx="4407815" cy="316435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19695" y="266166"/>
            <a:ext cx="2646878" cy="461665"/>
          </a:xfrm>
          <a:prstGeom prst="rect">
            <a:avLst/>
          </a:prstGeom>
          <a:noFill/>
        </p:spPr>
        <p:txBody>
          <a:bodyPr wrap="none" rtlCol="0">
            <a:spAutoFit/>
          </a:bodyPr>
          <a:lstStyle/>
          <a:p>
            <a:r>
              <a:rPr kumimoji="1" lang="zh-CN" altLang="en-US" sz="2400" dirty="0">
                <a:latin typeface="+mn-ea"/>
              </a:rPr>
              <a:t>知识图谱数据模型</a:t>
            </a:r>
          </a:p>
        </p:txBody>
      </p:sp>
      <p:sp>
        <p:nvSpPr>
          <p:cNvPr id="2" name="页脚占位符 1">
            <a:extLst>
              <a:ext uri="{FF2B5EF4-FFF2-40B4-BE49-F238E27FC236}">
                <a16:creationId xmlns:a16="http://schemas.microsoft.com/office/drawing/2014/main" id="{E0F4B938-F2BB-0341-ABEA-494451587937}"/>
              </a:ext>
            </a:extLst>
          </p:cNvPr>
          <p:cNvSpPr>
            <a:spLocks noGrp="1"/>
          </p:cNvSpPr>
          <p:nvPr>
            <p:ph type="ftr" sz="quarter" idx="11"/>
          </p:nvPr>
        </p:nvSpPr>
        <p:spPr/>
        <p:txBody>
          <a:bodyPr/>
          <a:lstStyle/>
          <a:p>
            <a:r>
              <a:rPr kumimoji="1" lang="zh-CN" altLang="en-US"/>
              <a:t>知识图谱概述</a:t>
            </a:r>
          </a:p>
        </p:txBody>
      </p:sp>
      <p:sp>
        <p:nvSpPr>
          <p:cNvPr id="4" name="灯片编号占位符 3">
            <a:extLst>
              <a:ext uri="{FF2B5EF4-FFF2-40B4-BE49-F238E27FC236}">
                <a16:creationId xmlns:a16="http://schemas.microsoft.com/office/drawing/2014/main" id="{06EB6FA2-B4E7-AD42-ABAC-E063BBAFBD95}"/>
              </a:ext>
            </a:extLst>
          </p:cNvPr>
          <p:cNvSpPr>
            <a:spLocks noGrp="1"/>
          </p:cNvSpPr>
          <p:nvPr>
            <p:ph type="sldNum" sz="quarter" idx="12"/>
          </p:nvPr>
        </p:nvSpPr>
        <p:spPr/>
        <p:txBody>
          <a:bodyPr/>
          <a:lstStyle/>
          <a:p>
            <a:fld id="{36A25BD4-2C18-3241-A107-B7FFDDC89A82}" type="slidenum">
              <a:rPr kumimoji="1" lang="zh-CN" altLang="en-US" smtClean="0"/>
              <a:t>24</a:t>
            </a:fld>
            <a:endParaRPr kumimoji="1"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19696" y="266166"/>
            <a:ext cx="1415772" cy="461665"/>
          </a:xfrm>
          <a:prstGeom prst="rect">
            <a:avLst/>
          </a:prstGeom>
          <a:noFill/>
        </p:spPr>
        <p:txBody>
          <a:bodyPr wrap="none" rtlCol="0">
            <a:spAutoFit/>
          </a:bodyPr>
          <a:lstStyle/>
          <a:p>
            <a:r>
              <a:rPr kumimoji="1" lang="zh-CN" altLang="en-US" sz="2400" dirty="0">
                <a:latin typeface="+mn-ea"/>
              </a:rPr>
              <a:t>知识抽取</a:t>
            </a: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9" name="矩形 8"/>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13" name="文本框 12"/>
          <p:cNvSpPr txBox="1"/>
          <p:nvPr/>
        </p:nvSpPr>
        <p:spPr>
          <a:xfrm>
            <a:off x="591145" y="761684"/>
            <a:ext cx="8070801" cy="4142865"/>
          </a:xfrm>
          <a:prstGeom prst="rect">
            <a:avLst/>
          </a:prstGeom>
          <a:noFill/>
        </p:spPr>
        <p:txBody>
          <a:bodyPr wrap="square" rtlCol="0">
            <a:spAutoFit/>
          </a:bodyPr>
          <a:lstStyle/>
          <a:p>
            <a:pPr>
              <a:lnSpc>
                <a:spcPct val="150000"/>
              </a:lnSpc>
            </a:pPr>
            <a:r>
              <a:rPr kumimoji="1" lang="zh-CN" altLang="en-US" sz="1500" b="1" dirty="0">
                <a:solidFill>
                  <a:srgbClr val="FF0000"/>
                </a:solidFill>
                <a:latin typeface="+mn-ea"/>
              </a:rPr>
              <a:t>知识抽取</a:t>
            </a:r>
            <a:endParaRPr kumimoji="1" lang="en-US" altLang="zh-CN" sz="1500" b="1" dirty="0">
              <a:solidFill>
                <a:srgbClr val="FF0000"/>
              </a:solidFill>
              <a:latin typeface="+mn-ea"/>
            </a:endParaRPr>
          </a:p>
          <a:p>
            <a:pPr>
              <a:lnSpc>
                <a:spcPct val="150000"/>
              </a:lnSpc>
            </a:pPr>
            <a:endParaRPr kumimoji="1" lang="en-US" altLang="zh-CN" sz="1500" b="1" dirty="0">
              <a:solidFill>
                <a:srgbClr val="FF0000"/>
              </a:solidFill>
              <a:latin typeface="+mn-ea"/>
            </a:endParaRPr>
          </a:p>
          <a:p>
            <a:pPr marL="214313" indent="-214313">
              <a:lnSpc>
                <a:spcPct val="90000"/>
              </a:lnSpc>
              <a:buClr>
                <a:srgbClr val="FF0000"/>
              </a:buClr>
              <a:buFont typeface="Wingdings" panose="05000000000000000000" pitchFamily="2" charset="2"/>
              <a:buChar char="p"/>
            </a:pPr>
            <a:r>
              <a:rPr lang="zh-CN" altLang="en-US" sz="1500" dirty="0">
                <a:solidFill>
                  <a:srgbClr val="0070C0"/>
                </a:solidFill>
              </a:rPr>
              <a:t>知识获取的目标</a:t>
            </a:r>
            <a:r>
              <a:rPr lang="zh-CN" altLang="en-US" sz="1500" dirty="0"/>
              <a:t>是从海量的文本数据中通过信息抽取的方式获取知识，其方法根据所处理的数据源的不同而不同。分为：</a:t>
            </a:r>
            <a:endParaRPr lang="en-US" altLang="zh-CN" sz="1500" dirty="0"/>
          </a:p>
          <a:p>
            <a:pPr marL="257175" indent="-257175">
              <a:lnSpc>
                <a:spcPct val="150000"/>
              </a:lnSpc>
              <a:buClr>
                <a:srgbClr val="0070C0"/>
              </a:buClr>
              <a:buFont typeface="Wingdings" panose="05000000000000000000" pitchFamily="2" charset="2"/>
              <a:buChar char="Ø"/>
            </a:pPr>
            <a:r>
              <a:rPr kumimoji="1" lang="zh-CN" altLang="en-US" sz="1500" dirty="0">
                <a:latin typeface="+mn-ea"/>
              </a:rPr>
              <a:t>结构化数据</a:t>
            </a:r>
            <a:endParaRPr kumimoji="1" lang="en-US" altLang="zh-CN" sz="1500" dirty="0">
              <a:latin typeface="+mn-ea"/>
            </a:endParaRPr>
          </a:p>
          <a:p>
            <a:pPr marL="257175" indent="-257175">
              <a:lnSpc>
                <a:spcPct val="150000"/>
              </a:lnSpc>
              <a:buClr>
                <a:srgbClr val="0070C0"/>
              </a:buClr>
              <a:buFont typeface="Wingdings" panose="05000000000000000000" pitchFamily="2" charset="2"/>
              <a:buChar char="Ø"/>
            </a:pPr>
            <a:r>
              <a:rPr kumimoji="1" lang="zh-CN" altLang="en-US" sz="1500" dirty="0">
                <a:latin typeface="+mn-ea"/>
              </a:rPr>
              <a:t>半结构化数据</a:t>
            </a:r>
            <a:endParaRPr kumimoji="1" lang="en-US" altLang="zh-CN" sz="1500" dirty="0">
              <a:latin typeface="+mn-ea"/>
            </a:endParaRPr>
          </a:p>
          <a:p>
            <a:pPr marL="257175" indent="-257175">
              <a:lnSpc>
                <a:spcPct val="150000"/>
              </a:lnSpc>
              <a:buClr>
                <a:srgbClr val="0070C0"/>
              </a:buClr>
              <a:buFont typeface="Wingdings" panose="05000000000000000000" pitchFamily="2" charset="2"/>
              <a:buChar char="Ø"/>
            </a:pPr>
            <a:r>
              <a:rPr kumimoji="1" lang="zh-CN" altLang="en-US" sz="1500" dirty="0">
                <a:latin typeface="+mn-ea"/>
              </a:rPr>
              <a:t>非结构化文本数据</a:t>
            </a:r>
            <a:endParaRPr kumimoji="1" lang="en-US" altLang="zh-CN" sz="1500" dirty="0">
              <a:latin typeface="+mn-ea"/>
            </a:endParaRPr>
          </a:p>
          <a:p>
            <a:pPr>
              <a:lnSpc>
                <a:spcPct val="150000"/>
              </a:lnSpc>
              <a:buClr>
                <a:srgbClr val="0070C0"/>
              </a:buClr>
            </a:pPr>
            <a:endParaRPr kumimoji="1" lang="en-US" altLang="zh-CN" sz="1500" dirty="0">
              <a:latin typeface="+mn-ea"/>
            </a:endParaRPr>
          </a:p>
          <a:p>
            <a:pPr marL="214313" indent="-214313">
              <a:lnSpc>
                <a:spcPct val="90000"/>
              </a:lnSpc>
              <a:buClr>
                <a:srgbClr val="FF0000"/>
              </a:buClr>
              <a:buFont typeface="Wingdings" panose="05000000000000000000" pitchFamily="2" charset="2"/>
              <a:buChar char="p"/>
            </a:pPr>
            <a:r>
              <a:rPr lang="zh-CN" altLang="en-US" sz="1500" dirty="0">
                <a:solidFill>
                  <a:srgbClr val="0070C0"/>
                </a:solidFill>
              </a:rPr>
              <a:t>文本信息抽取：</a:t>
            </a:r>
            <a:r>
              <a:rPr lang="zh-CN" altLang="en-US" sz="1500" dirty="0"/>
              <a:t>从非结构化文本数据中进行知识抽取</a:t>
            </a:r>
            <a:endParaRPr lang="en-US" altLang="zh-CN" sz="1500" dirty="0"/>
          </a:p>
          <a:p>
            <a:pPr marL="257175" indent="-257175">
              <a:lnSpc>
                <a:spcPct val="150000"/>
              </a:lnSpc>
              <a:buClr>
                <a:srgbClr val="0070C0"/>
              </a:buClr>
              <a:buFont typeface="Wingdings" panose="05000000000000000000" pitchFamily="2" charset="2"/>
              <a:buChar char="Ø"/>
            </a:pPr>
            <a:r>
              <a:rPr kumimoji="1" lang="zh-CN" altLang="en-US" sz="1500" dirty="0">
                <a:latin typeface="+mn-ea"/>
              </a:rPr>
              <a:t>实体识别</a:t>
            </a:r>
            <a:endParaRPr kumimoji="1" lang="en-US" altLang="zh-CN" sz="1500" dirty="0">
              <a:latin typeface="+mn-ea"/>
            </a:endParaRPr>
          </a:p>
          <a:p>
            <a:pPr marL="257175" indent="-257175">
              <a:lnSpc>
                <a:spcPct val="150000"/>
              </a:lnSpc>
              <a:buClr>
                <a:srgbClr val="0070C0"/>
              </a:buClr>
              <a:buFont typeface="Wingdings" panose="05000000000000000000" pitchFamily="2" charset="2"/>
              <a:buChar char="Ø"/>
            </a:pPr>
            <a:r>
              <a:rPr kumimoji="1" lang="zh-CN" altLang="en-US" sz="1500" dirty="0">
                <a:latin typeface="+mn-ea"/>
              </a:rPr>
              <a:t>实体消歧</a:t>
            </a:r>
            <a:endParaRPr kumimoji="1" lang="en-US" altLang="zh-CN" sz="1500" dirty="0">
              <a:latin typeface="+mn-ea"/>
            </a:endParaRPr>
          </a:p>
          <a:p>
            <a:pPr marL="257175" indent="-257175">
              <a:lnSpc>
                <a:spcPct val="150000"/>
              </a:lnSpc>
              <a:buClr>
                <a:srgbClr val="0070C0"/>
              </a:buClr>
              <a:buFont typeface="Wingdings" panose="05000000000000000000" pitchFamily="2" charset="2"/>
              <a:buChar char="Ø"/>
            </a:pPr>
            <a:r>
              <a:rPr kumimoji="1" lang="zh-CN" altLang="en-US" sz="1500" dirty="0">
                <a:latin typeface="+mn-ea"/>
              </a:rPr>
              <a:t>关系抽取</a:t>
            </a:r>
            <a:endParaRPr kumimoji="1" lang="en-US" altLang="zh-CN" sz="1500" dirty="0">
              <a:latin typeface="+mn-ea"/>
            </a:endParaRPr>
          </a:p>
          <a:p>
            <a:pPr marL="257175" indent="-257175">
              <a:lnSpc>
                <a:spcPct val="150000"/>
              </a:lnSpc>
              <a:buClr>
                <a:srgbClr val="0070C0"/>
              </a:buClr>
              <a:buFont typeface="Wingdings" panose="05000000000000000000" pitchFamily="2" charset="2"/>
              <a:buChar char="Ø"/>
            </a:pPr>
            <a:r>
              <a:rPr kumimoji="1" lang="zh-CN" altLang="en-US" sz="1500" dirty="0">
                <a:latin typeface="+mn-ea"/>
              </a:rPr>
              <a:t>事件抽取</a:t>
            </a:r>
            <a:endParaRPr kumimoji="1" lang="en-US" altLang="zh-CN" sz="1500" dirty="0">
              <a:latin typeface="+mn-ea"/>
            </a:endParaRPr>
          </a:p>
        </p:txBody>
      </p:sp>
      <p:pic>
        <p:nvPicPr>
          <p:cNvPr id="4098" name="Picture 2"/>
          <p:cNvPicPr>
            <a:picLocks noChangeAspect="1" noChangeArrowheads="1"/>
          </p:cNvPicPr>
          <p:nvPr/>
        </p:nvPicPr>
        <p:blipFill rotWithShape="1">
          <a:blip r:embed="rId3"/>
          <a:srcRect l="5269"/>
          <a:stretch>
            <a:fillRect/>
          </a:stretch>
        </p:blipFill>
        <p:spPr bwMode="auto">
          <a:xfrm>
            <a:off x="5527840" y="1929539"/>
            <a:ext cx="3616160" cy="2262080"/>
          </a:xfrm>
          <a:prstGeom prst="snip1Rect">
            <a:avLst>
              <a:gd name="adj" fmla="val 16667"/>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4"/>
          <a:stretch>
            <a:fillRect/>
          </a:stretch>
        </p:blipFill>
        <p:spPr>
          <a:xfrm>
            <a:off x="6879552" y="4364952"/>
            <a:ext cx="2148917" cy="228983"/>
          </a:xfrm>
          <a:prstGeom prst="rect">
            <a:avLst/>
          </a:prstGeom>
        </p:spPr>
      </p:pic>
      <p:sp>
        <p:nvSpPr>
          <p:cNvPr id="3" name="页脚占位符 2">
            <a:extLst>
              <a:ext uri="{FF2B5EF4-FFF2-40B4-BE49-F238E27FC236}">
                <a16:creationId xmlns:a16="http://schemas.microsoft.com/office/drawing/2014/main" id="{7FFC7A73-8ACB-A242-8B41-4205A6B587E2}"/>
              </a:ext>
            </a:extLst>
          </p:cNvPr>
          <p:cNvSpPr>
            <a:spLocks noGrp="1"/>
          </p:cNvSpPr>
          <p:nvPr>
            <p:ph type="ftr" sz="quarter" idx="11"/>
          </p:nvPr>
        </p:nvSpPr>
        <p:spPr/>
        <p:txBody>
          <a:bodyPr/>
          <a:lstStyle/>
          <a:p>
            <a:r>
              <a:rPr kumimoji="1" lang="zh-CN" altLang="en-US"/>
              <a:t>知识图谱概述</a:t>
            </a:r>
          </a:p>
        </p:txBody>
      </p:sp>
      <p:sp>
        <p:nvSpPr>
          <p:cNvPr id="4" name="灯片编号占位符 3">
            <a:extLst>
              <a:ext uri="{FF2B5EF4-FFF2-40B4-BE49-F238E27FC236}">
                <a16:creationId xmlns:a16="http://schemas.microsoft.com/office/drawing/2014/main" id="{CF5A780D-7E04-E846-BF21-291839E7449E}"/>
              </a:ext>
            </a:extLst>
          </p:cNvPr>
          <p:cNvSpPr>
            <a:spLocks noGrp="1"/>
          </p:cNvSpPr>
          <p:nvPr>
            <p:ph type="sldNum" sz="quarter" idx="12"/>
          </p:nvPr>
        </p:nvSpPr>
        <p:spPr/>
        <p:txBody>
          <a:bodyPr/>
          <a:lstStyle/>
          <a:p>
            <a:fld id="{36A25BD4-2C18-3241-A107-B7FFDDC89A82}" type="slidenum">
              <a:rPr kumimoji="1" lang="zh-CN" altLang="en-US" smtClean="0"/>
              <a:t>25</a:t>
            </a:fld>
            <a:endParaRPr kumimoji="1"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19696" y="266166"/>
            <a:ext cx="1415772" cy="461665"/>
          </a:xfrm>
          <a:prstGeom prst="rect">
            <a:avLst/>
          </a:prstGeom>
          <a:noFill/>
        </p:spPr>
        <p:txBody>
          <a:bodyPr wrap="none" rtlCol="0">
            <a:spAutoFit/>
          </a:bodyPr>
          <a:lstStyle/>
          <a:p>
            <a:r>
              <a:rPr kumimoji="1" lang="zh-CN" altLang="en-US" sz="2400" dirty="0">
                <a:latin typeface="+mn-ea"/>
              </a:rPr>
              <a:t>知识抽取</a:t>
            </a: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9" name="矩形 8"/>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pic>
        <p:nvPicPr>
          <p:cNvPr id="2" name="图片 1"/>
          <p:cNvPicPr>
            <a:picLocks noChangeAspect="1"/>
          </p:cNvPicPr>
          <p:nvPr/>
        </p:nvPicPr>
        <p:blipFill>
          <a:blip r:embed="rId3"/>
          <a:stretch>
            <a:fillRect/>
          </a:stretch>
        </p:blipFill>
        <p:spPr>
          <a:xfrm>
            <a:off x="6879552" y="4364952"/>
            <a:ext cx="2148917" cy="228983"/>
          </a:xfrm>
          <a:prstGeom prst="rect">
            <a:avLst/>
          </a:prstGeom>
        </p:spPr>
      </p:pic>
      <p:sp>
        <p:nvSpPr>
          <p:cNvPr id="3" name="页脚占位符 2">
            <a:extLst>
              <a:ext uri="{FF2B5EF4-FFF2-40B4-BE49-F238E27FC236}">
                <a16:creationId xmlns:a16="http://schemas.microsoft.com/office/drawing/2014/main" id="{7FFC7A73-8ACB-A242-8B41-4205A6B587E2}"/>
              </a:ext>
            </a:extLst>
          </p:cNvPr>
          <p:cNvSpPr>
            <a:spLocks noGrp="1"/>
          </p:cNvSpPr>
          <p:nvPr>
            <p:ph type="ftr" sz="quarter" idx="11"/>
          </p:nvPr>
        </p:nvSpPr>
        <p:spPr/>
        <p:txBody>
          <a:bodyPr/>
          <a:lstStyle/>
          <a:p>
            <a:r>
              <a:rPr kumimoji="1" lang="zh-CN" altLang="en-US"/>
              <a:t>知识图谱概述</a:t>
            </a:r>
          </a:p>
        </p:txBody>
      </p:sp>
      <p:sp>
        <p:nvSpPr>
          <p:cNvPr id="4" name="灯片编号占位符 3">
            <a:extLst>
              <a:ext uri="{FF2B5EF4-FFF2-40B4-BE49-F238E27FC236}">
                <a16:creationId xmlns:a16="http://schemas.microsoft.com/office/drawing/2014/main" id="{CF5A780D-7E04-E846-BF21-291839E7449E}"/>
              </a:ext>
            </a:extLst>
          </p:cNvPr>
          <p:cNvSpPr>
            <a:spLocks noGrp="1"/>
          </p:cNvSpPr>
          <p:nvPr>
            <p:ph type="sldNum" sz="quarter" idx="12"/>
          </p:nvPr>
        </p:nvSpPr>
        <p:spPr/>
        <p:txBody>
          <a:bodyPr/>
          <a:lstStyle/>
          <a:p>
            <a:fld id="{36A25BD4-2C18-3241-A107-B7FFDDC89A82}" type="slidenum">
              <a:rPr kumimoji="1" lang="zh-CN" altLang="en-US" smtClean="0"/>
              <a:t>26</a:t>
            </a:fld>
            <a:endParaRPr kumimoji="1" lang="zh-CN" altLang="en-US"/>
          </a:p>
        </p:txBody>
      </p:sp>
      <p:sp>
        <p:nvSpPr>
          <p:cNvPr id="10" name="任意多边形 2">
            <a:extLst>
              <a:ext uri="{FF2B5EF4-FFF2-40B4-BE49-F238E27FC236}">
                <a16:creationId xmlns:a16="http://schemas.microsoft.com/office/drawing/2014/main" id="{2CD2DBB0-F3B8-1647-9C9D-E9FF49947234}"/>
              </a:ext>
            </a:extLst>
          </p:cNvPr>
          <p:cNvSpPr>
            <a:spLocks noChangeArrowheads="1"/>
          </p:cNvSpPr>
          <p:nvPr/>
        </p:nvSpPr>
        <p:spPr bwMode="auto">
          <a:xfrm>
            <a:off x="2268156" y="912448"/>
            <a:ext cx="4206381" cy="4131573"/>
          </a:xfrm>
          <a:custGeom>
            <a:avLst/>
            <a:gdLst>
              <a:gd name="T0" fmla="*/ 3509963 w 21600"/>
              <a:gd name="T1" fmla="*/ 0 h 21600"/>
              <a:gd name="T2" fmla="*/ 7019925 w 21600"/>
              <a:gd name="T3" fmla="*/ 3061494 h 21600"/>
              <a:gd name="T4" fmla="*/ 3509963 w 21600"/>
              <a:gd name="T5" fmla="*/ 6122987 h 21600"/>
              <a:gd name="T6" fmla="*/ 0 w 21600"/>
              <a:gd name="T7" fmla="*/ 3061494 h 21600"/>
              <a:gd name="T8" fmla="*/ 17694720 60000 65536"/>
              <a:gd name="T9" fmla="*/ 0 60000 65536"/>
              <a:gd name="T10" fmla="*/ 5898240 60000 65536"/>
              <a:gd name="T11" fmla="*/ 1179648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solidFill>
            <a:srgbClr val="E6E6FF"/>
          </a:solidFill>
          <a:ln>
            <a:noFill/>
          </a:ln>
          <a:effectLst>
            <a:outerShdw blurRad="63500" dist="101823" dir="2700000" algn="ctr" rotWithShape="0">
              <a:srgbClr val="C0C0C0">
                <a:alpha val="74998"/>
              </a:srgbClr>
            </a:outerShdw>
          </a:effectLst>
          <a:extLst>
            <a:ext uri="{91240B29-F687-4f45-9708-019B960494DF}">
              <a14:hiddenLine xmlns="" xmlns:a14="http://schemas.microsoft.com/office/drawing/2010/main" w="9525">
                <a:solidFill>
                  <a:srgbClr val="000000"/>
                </a:solidFill>
                <a:miter lim="800000"/>
                <a:headEnd/>
                <a:tailEnd/>
              </a14:hiddenLine>
            </a:ext>
          </a:extLst>
        </p:spPr>
        <p:txBody>
          <a:bodyPr wrap="square" lIns="61235" tIns="31842" rIns="61235" bIns="31842">
            <a:spAutoFit/>
          </a:bodyPr>
          <a:lstStyle>
            <a:lvl1pPr>
              <a:tabLst>
                <a:tab pos="0" algn="l"/>
                <a:tab pos="717550" algn="l"/>
                <a:tab pos="1436688" algn="l"/>
                <a:tab pos="2155825" algn="l"/>
                <a:tab pos="2874963" algn="l"/>
                <a:tab pos="3594100" algn="l"/>
                <a:tab pos="4313238" algn="l"/>
                <a:tab pos="5032375" algn="l"/>
                <a:tab pos="5751513" algn="l"/>
                <a:tab pos="6470650" algn="l"/>
                <a:tab pos="7189788" algn="l"/>
                <a:tab pos="7908925" algn="l"/>
                <a:tab pos="8628063" algn="l"/>
                <a:tab pos="9347200" algn="l"/>
                <a:tab pos="10066338" algn="l"/>
                <a:tab pos="10785475" algn="l"/>
              </a:tabLst>
              <a:defRPr kumimoji="1" sz="2400">
                <a:solidFill>
                  <a:schemeClr val="tx1"/>
                </a:solidFill>
                <a:latin typeface="Arial" panose="020B0604020202020204" pitchFamily="34" charset="0"/>
                <a:ea typeface="宋体" panose="02010600030101010101" pitchFamily="2" charset="-122"/>
              </a:defRPr>
            </a:lvl1pPr>
            <a:lvl2pPr marL="742950" indent="-285750">
              <a:tabLst>
                <a:tab pos="0" algn="l"/>
                <a:tab pos="717550" algn="l"/>
                <a:tab pos="1436688" algn="l"/>
                <a:tab pos="2155825" algn="l"/>
                <a:tab pos="2874963" algn="l"/>
                <a:tab pos="3594100" algn="l"/>
                <a:tab pos="4313238" algn="l"/>
                <a:tab pos="5032375" algn="l"/>
                <a:tab pos="5751513" algn="l"/>
                <a:tab pos="6470650" algn="l"/>
                <a:tab pos="7189788" algn="l"/>
                <a:tab pos="7908925" algn="l"/>
                <a:tab pos="8628063" algn="l"/>
                <a:tab pos="9347200" algn="l"/>
                <a:tab pos="10066338" algn="l"/>
                <a:tab pos="10785475" algn="l"/>
              </a:tabLst>
              <a:defRPr kumimoji="1" sz="2400">
                <a:solidFill>
                  <a:schemeClr val="tx1"/>
                </a:solidFill>
                <a:latin typeface="Arial" panose="020B0604020202020204" pitchFamily="34" charset="0"/>
                <a:ea typeface="宋体" panose="02010600030101010101" pitchFamily="2" charset="-122"/>
              </a:defRPr>
            </a:lvl2pPr>
            <a:lvl3pPr marL="1143000" indent="-228600">
              <a:tabLst>
                <a:tab pos="0" algn="l"/>
                <a:tab pos="717550" algn="l"/>
                <a:tab pos="1436688" algn="l"/>
                <a:tab pos="2155825" algn="l"/>
                <a:tab pos="2874963" algn="l"/>
                <a:tab pos="3594100" algn="l"/>
                <a:tab pos="4313238" algn="l"/>
                <a:tab pos="5032375" algn="l"/>
                <a:tab pos="5751513" algn="l"/>
                <a:tab pos="6470650" algn="l"/>
                <a:tab pos="7189788" algn="l"/>
                <a:tab pos="7908925" algn="l"/>
                <a:tab pos="8628063" algn="l"/>
                <a:tab pos="9347200" algn="l"/>
                <a:tab pos="10066338" algn="l"/>
                <a:tab pos="10785475" algn="l"/>
              </a:tabLst>
              <a:defRPr kumimoji="1" sz="2400">
                <a:solidFill>
                  <a:schemeClr val="tx1"/>
                </a:solidFill>
                <a:latin typeface="Arial" panose="020B0604020202020204" pitchFamily="34" charset="0"/>
                <a:ea typeface="宋体" panose="02010600030101010101" pitchFamily="2" charset="-122"/>
              </a:defRPr>
            </a:lvl3pPr>
            <a:lvl4pPr marL="1600200" indent="-228600">
              <a:tabLst>
                <a:tab pos="0" algn="l"/>
                <a:tab pos="717550" algn="l"/>
                <a:tab pos="1436688" algn="l"/>
                <a:tab pos="2155825" algn="l"/>
                <a:tab pos="2874963" algn="l"/>
                <a:tab pos="3594100" algn="l"/>
                <a:tab pos="4313238" algn="l"/>
                <a:tab pos="5032375" algn="l"/>
                <a:tab pos="5751513" algn="l"/>
                <a:tab pos="6470650" algn="l"/>
                <a:tab pos="7189788" algn="l"/>
                <a:tab pos="7908925" algn="l"/>
                <a:tab pos="8628063" algn="l"/>
                <a:tab pos="9347200" algn="l"/>
                <a:tab pos="10066338" algn="l"/>
                <a:tab pos="10785475" algn="l"/>
              </a:tabLst>
              <a:defRPr kumimoji="1" sz="2400">
                <a:solidFill>
                  <a:schemeClr val="tx1"/>
                </a:solidFill>
                <a:latin typeface="Arial" panose="020B0604020202020204" pitchFamily="34" charset="0"/>
                <a:ea typeface="宋体" panose="02010600030101010101" pitchFamily="2" charset="-122"/>
              </a:defRPr>
            </a:lvl4pPr>
            <a:lvl5pPr marL="2057400" indent="-228600">
              <a:tabLst>
                <a:tab pos="0" algn="l"/>
                <a:tab pos="717550" algn="l"/>
                <a:tab pos="1436688" algn="l"/>
                <a:tab pos="2155825" algn="l"/>
                <a:tab pos="2874963" algn="l"/>
                <a:tab pos="3594100" algn="l"/>
                <a:tab pos="4313238" algn="l"/>
                <a:tab pos="5032375" algn="l"/>
                <a:tab pos="5751513" algn="l"/>
                <a:tab pos="6470650" algn="l"/>
                <a:tab pos="7189788" algn="l"/>
                <a:tab pos="7908925" algn="l"/>
                <a:tab pos="8628063" algn="l"/>
                <a:tab pos="9347200" algn="l"/>
                <a:tab pos="10066338" algn="l"/>
                <a:tab pos="10785475" algn="l"/>
              </a:tabLst>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tabLst>
                <a:tab pos="0" algn="l"/>
                <a:tab pos="717550" algn="l"/>
                <a:tab pos="1436688" algn="l"/>
                <a:tab pos="2155825" algn="l"/>
                <a:tab pos="2874963" algn="l"/>
                <a:tab pos="3594100" algn="l"/>
                <a:tab pos="4313238" algn="l"/>
                <a:tab pos="5032375" algn="l"/>
                <a:tab pos="5751513" algn="l"/>
                <a:tab pos="6470650" algn="l"/>
                <a:tab pos="7189788" algn="l"/>
                <a:tab pos="7908925" algn="l"/>
                <a:tab pos="8628063" algn="l"/>
                <a:tab pos="9347200" algn="l"/>
                <a:tab pos="10066338" algn="l"/>
                <a:tab pos="10785475" algn="l"/>
              </a:tabLs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tabLst>
                <a:tab pos="0" algn="l"/>
                <a:tab pos="717550" algn="l"/>
                <a:tab pos="1436688" algn="l"/>
                <a:tab pos="2155825" algn="l"/>
                <a:tab pos="2874963" algn="l"/>
                <a:tab pos="3594100" algn="l"/>
                <a:tab pos="4313238" algn="l"/>
                <a:tab pos="5032375" algn="l"/>
                <a:tab pos="5751513" algn="l"/>
                <a:tab pos="6470650" algn="l"/>
                <a:tab pos="7189788" algn="l"/>
                <a:tab pos="7908925" algn="l"/>
                <a:tab pos="8628063" algn="l"/>
                <a:tab pos="9347200" algn="l"/>
                <a:tab pos="10066338" algn="l"/>
                <a:tab pos="10785475" algn="l"/>
              </a:tabLs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tabLst>
                <a:tab pos="0" algn="l"/>
                <a:tab pos="717550" algn="l"/>
                <a:tab pos="1436688" algn="l"/>
                <a:tab pos="2155825" algn="l"/>
                <a:tab pos="2874963" algn="l"/>
                <a:tab pos="3594100" algn="l"/>
                <a:tab pos="4313238" algn="l"/>
                <a:tab pos="5032375" algn="l"/>
                <a:tab pos="5751513" algn="l"/>
                <a:tab pos="6470650" algn="l"/>
                <a:tab pos="7189788" algn="l"/>
                <a:tab pos="7908925" algn="l"/>
                <a:tab pos="8628063" algn="l"/>
                <a:tab pos="9347200" algn="l"/>
                <a:tab pos="10066338" algn="l"/>
                <a:tab pos="10785475" algn="l"/>
              </a:tabLs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tabLst>
                <a:tab pos="0" algn="l"/>
                <a:tab pos="717550" algn="l"/>
                <a:tab pos="1436688" algn="l"/>
                <a:tab pos="2155825" algn="l"/>
                <a:tab pos="2874963" algn="l"/>
                <a:tab pos="3594100" algn="l"/>
                <a:tab pos="4313238" algn="l"/>
                <a:tab pos="5032375" algn="l"/>
                <a:tab pos="5751513" algn="l"/>
                <a:tab pos="6470650" algn="l"/>
                <a:tab pos="7189788" algn="l"/>
                <a:tab pos="7908925" algn="l"/>
                <a:tab pos="8628063" algn="l"/>
                <a:tab pos="9347200" algn="l"/>
                <a:tab pos="10066338" algn="l"/>
                <a:tab pos="10785475" algn="l"/>
              </a:tabLst>
              <a:defRPr kumimoji="1" sz="2400">
                <a:solidFill>
                  <a:schemeClr val="tx1"/>
                </a:solidFill>
                <a:latin typeface="Arial" panose="020B0604020202020204" pitchFamily="34" charset="0"/>
                <a:ea typeface="宋体" panose="02010600030101010101" pitchFamily="2" charset="-122"/>
              </a:defRPr>
            </a:lvl9pPr>
          </a:lstStyle>
          <a:p>
            <a:pPr hangingPunct="0">
              <a:lnSpc>
                <a:spcPct val="130000"/>
              </a:lnSpc>
              <a:buSzPct val="45000"/>
              <a:buFont typeface="Wingdings" panose="05000000000000000000" pitchFamily="2" charset="2"/>
              <a:buNone/>
            </a:pPr>
            <a:r>
              <a:rPr kumimoji="0" lang="en-US" altLang="zh-CN" sz="1200" b="1" dirty="0">
                <a:solidFill>
                  <a:srgbClr val="000000"/>
                </a:solidFill>
                <a:latin typeface="Courier New" panose="02070309020205020404" pitchFamily="49" charset="0"/>
                <a:ea typeface="msmincho" charset="-122"/>
              </a:rPr>
              <a:t>@prefix </a:t>
            </a:r>
            <a:r>
              <a:rPr kumimoji="0" lang="en-US" altLang="zh-CN" sz="1200" b="1" dirty="0" err="1">
                <a:solidFill>
                  <a:srgbClr val="000000"/>
                </a:solidFill>
                <a:latin typeface="Courier New" panose="02070309020205020404" pitchFamily="49" charset="0"/>
                <a:ea typeface="msmincho" charset="-122"/>
              </a:rPr>
              <a:t>dbpedia</a:t>
            </a:r>
            <a:r>
              <a:rPr kumimoji="0" lang="en-US" altLang="zh-CN" sz="1200" b="1" dirty="0">
                <a:solidFill>
                  <a:srgbClr val="000000"/>
                </a:solidFill>
                <a:latin typeface="Courier New" panose="02070309020205020404" pitchFamily="49" charset="0"/>
                <a:ea typeface="msmincho" charset="-122"/>
              </a:rPr>
              <a:t> &lt;http://dbpedia.org/resource/&gt;.</a:t>
            </a:r>
          </a:p>
          <a:p>
            <a:pPr hangingPunct="0">
              <a:lnSpc>
                <a:spcPct val="130000"/>
              </a:lnSpc>
              <a:buSzPct val="45000"/>
              <a:buFont typeface="Wingdings" panose="05000000000000000000" pitchFamily="2" charset="2"/>
              <a:buNone/>
            </a:pPr>
            <a:r>
              <a:rPr kumimoji="0" lang="en-US" altLang="zh-CN" sz="1200" b="1" dirty="0">
                <a:solidFill>
                  <a:srgbClr val="000000"/>
                </a:solidFill>
                <a:latin typeface="Courier New" panose="02070309020205020404" pitchFamily="49" charset="0"/>
                <a:ea typeface="msmincho" charset="-122"/>
              </a:rPr>
              <a:t>@prefix </a:t>
            </a:r>
            <a:r>
              <a:rPr kumimoji="0" lang="en-US" altLang="zh-CN" sz="1200" b="1" dirty="0" err="1">
                <a:solidFill>
                  <a:srgbClr val="000000"/>
                </a:solidFill>
                <a:latin typeface="Courier New" panose="02070309020205020404" pitchFamily="49" charset="0"/>
                <a:ea typeface="msmincho" charset="-122"/>
              </a:rPr>
              <a:t>dbterm</a:t>
            </a:r>
            <a:r>
              <a:rPr kumimoji="0" lang="en-US" altLang="zh-CN" sz="1200" b="1" dirty="0">
                <a:solidFill>
                  <a:srgbClr val="000000"/>
                </a:solidFill>
                <a:latin typeface="Courier New" panose="02070309020205020404" pitchFamily="49" charset="0"/>
                <a:ea typeface="msmincho" charset="-122"/>
              </a:rPr>
              <a:t>  &lt;http://dbpedia.org/property/&gt;.</a:t>
            </a:r>
          </a:p>
          <a:p>
            <a:pPr hangingPunct="0">
              <a:lnSpc>
                <a:spcPct val="130000"/>
              </a:lnSpc>
              <a:buSzPct val="45000"/>
              <a:buFont typeface="Wingdings" panose="05000000000000000000" pitchFamily="2" charset="2"/>
              <a:buNone/>
            </a:pPr>
            <a:r>
              <a:rPr kumimoji="0" lang="en-US" altLang="zh-CN" sz="1200" b="1" dirty="0" err="1">
                <a:solidFill>
                  <a:srgbClr val="000000"/>
                </a:solidFill>
                <a:latin typeface="Courier New" panose="02070309020205020404" pitchFamily="49" charset="0"/>
                <a:ea typeface="msmincho" charset="-122"/>
              </a:rPr>
              <a:t>dbpedia:</a:t>
            </a:r>
            <a:r>
              <a:rPr kumimoji="0" lang="en-US" altLang="zh-CN" sz="1200" b="1" dirty="0" err="1">
                <a:solidFill>
                  <a:srgbClr val="FF0000"/>
                </a:solidFill>
                <a:latin typeface="Courier New" panose="02070309020205020404" pitchFamily="49" charset="0"/>
                <a:ea typeface="msmincho" charset="-122"/>
              </a:rPr>
              <a:t>Amsterdam</a:t>
            </a:r>
            <a:br>
              <a:rPr kumimoji="0" lang="en-US" altLang="zh-CN" sz="1200" b="1" dirty="0">
                <a:solidFill>
                  <a:srgbClr val="000000"/>
                </a:solidFill>
                <a:latin typeface="Courier New" panose="02070309020205020404" pitchFamily="49" charset="0"/>
                <a:ea typeface="msmincho" charset="-122"/>
              </a:rPr>
            </a:br>
            <a:r>
              <a:rPr kumimoji="0" lang="en-US" altLang="zh-CN" sz="1200" b="1" dirty="0">
                <a:solidFill>
                  <a:srgbClr val="000000"/>
                </a:solidFill>
                <a:latin typeface="Courier New" panose="02070309020205020404" pitchFamily="49" charset="0"/>
                <a:ea typeface="msmincho" charset="-122"/>
              </a:rPr>
              <a:t>  </a:t>
            </a:r>
            <a:r>
              <a:rPr kumimoji="0" lang="en-US" altLang="zh-CN" sz="1200" b="1" dirty="0" err="1">
                <a:solidFill>
                  <a:srgbClr val="000000"/>
                </a:solidFill>
                <a:latin typeface="Courier New" panose="02070309020205020404" pitchFamily="49" charset="0"/>
                <a:ea typeface="msmincho" charset="-122"/>
              </a:rPr>
              <a:t>dbterm:officialName</a:t>
            </a:r>
            <a:r>
              <a:rPr kumimoji="0" lang="en-US" altLang="zh-CN" sz="1200" b="1" dirty="0">
                <a:solidFill>
                  <a:srgbClr val="000000"/>
                </a:solidFill>
                <a:latin typeface="Courier New" panose="02070309020205020404" pitchFamily="49" charset="0"/>
                <a:ea typeface="msmincho" charset="-122"/>
              </a:rPr>
              <a:t> </a:t>
            </a:r>
            <a:r>
              <a:rPr kumimoji="0" lang="en-US" altLang="en-US" sz="1200" b="1" dirty="0">
                <a:solidFill>
                  <a:srgbClr val="000000"/>
                </a:solidFill>
                <a:latin typeface="Courier New" panose="02070309020205020404" pitchFamily="49" charset="0"/>
                <a:ea typeface="msmincho" charset="-122"/>
              </a:rPr>
              <a:t>“</a:t>
            </a:r>
            <a:r>
              <a:rPr kumimoji="0" lang="en-US" altLang="zh-CN" sz="1200" b="1" dirty="0">
                <a:solidFill>
                  <a:srgbClr val="000000"/>
                </a:solidFill>
                <a:latin typeface="Courier New" panose="02070309020205020404" pitchFamily="49" charset="0"/>
                <a:ea typeface="msmincho" charset="-122"/>
              </a:rPr>
              <a:t>Amsterdam</a:t>
            </a:r>
            <a:r>
              <a:rPr kumimoji="0" lang="en-US" altLang="en-US" sz="1200" b="1" dirty="0">
                <a:solidFill>
                  <a:srgbClr val="000000"/>
                </a:solidFill>
                <a:latin typeface="Courier New" panose="02070309020205020404" pitchFamily="49" charset="0"/>
                <a:ea typeface="msmincho" charset="-122"/>
              </a:rPr>
              <a:t>”</a:t>
            </a:r>
            <a:r>
              <a:rPr kumimoji="0" lang="en-US" altLang="zh-CN" sz="1200" b="1" dirty="0">
                <a:solidFill>
                  <a:srgbClr val="000000"/>
                </a:solidFill>
                <a:latin typeface="Courier New" panose="02070309020205020404" pitchFamily="49" charset="0"/>
                <a:ea typeface="msmincho" charset="-122"/>
              </a:rPr>
              <a:t> ;</a:t>
            </a:r>
            <a:br>
              <a:rPr kumimoji="0" lang="en-US" altLang="zh-CN" sz="1200" b="1" dirty="0">
                <a:solidFill>
                  <a:srgbClr val="000000"/>
                </a:solidFill>
                <a:latin typeface="Courier New" panose="02070309020205020404" pitchFamily="49" charset="0"/>
                <a:ea typeface="msmincho" charset="-122"/>
              </a:rPr>
            </a:br>
            <a:r>
              <a:rPr kumimoji="0" lang="en-US" altLang="zh-CN" sz="1200" b="1" dirty="0">
                <a:solidFill>
                  <a:srgbClr val="000000"/>
                </a:solidFill>
                <a:latin typeface="Courier New" panose="02070309020205020404" pitchFamily="49" charset="0"/>
                <a:ea typeface="msmincho" charset="-122"/>
              </a:rPr>
              <a:t>  </a:t>
            </a:r>
            <a:r>
              <a:rPr kumimoji="0" lang="en-US" altLang="zh-CN" sz="1200" b="1" dirty="0" err="1">
                <a:solidFill>
                  <a:srgbClr val="000000"/>
                </a:solidFill>
                <a:latin typeface="Courier New" panose="02070309020205020404" pitchFamily="49" charset="0"/>
                <a:ea typeface="msmincho" charset="-122"/>
              </a:rPr>
              <a:t>dbterm:longd</a:t>
            </a:r>
            <a:r>
              <a:rPr kumimoji="0" lang="en-US" altLang="zh-CN" sz="1200" b="1" dirty="0">
                <a:solidFill>
                  <a:srgbClr val="000000"/>
                </a:solidFill>
                <a:latin typeface="Courier New" panose="02070309020205020404" pitchFamily="49" charset="0"/>
                <a:ea typeface="msmincho" charset="-122"/>
              </a:rPr>
              <a:t> </a:t>
            </a:r>
            <a:r>
              <a:rPr kumimoji="0" lang="en-US" altLang="en-US" sz="1200" b="1" dirty="0">
                <a:solidFill>
                  <a:srgbClr val="000000"/>
                </a:solidFill>
                <a:latin typeface="Courier New" panose="02070309020205020404" pitchFamily="49" charset="0"/>
                <a:ea typeface="msmincho" charset="-122"/>
              </a:rPr>
              <a:t>“</a:t>
            </a:r>
            <a:r>
              <a:rPr kumimoji="0" lang="en-US" altLang="zh-CN" sz="1200" b="1" dirty="0">
                <a:solidFill>
                  <a:srgbClr val="000000"/>
                </a:solidFill>
                <a:latin typeface="Courier New" panose="02070309020205020404" pitchFamily="49" charset="0"/>
                <a:ea typeface="msmincho" charset="-122"/>
              </a:rPr>
              <a:t>4</a:t>
            </a:r>
            <a:r>
              <a:rPr kumimoji="0" lang="en-US" altLang="en-US" sz="1200" b="1" dirty="0">
                <a:solidFill>
                  <a:srgbClr val="000000"/>
                </a:solidFill>
                <a:latin typeface="Courier New" panose="02070309020205020404" pitchFamily="49" charset="0"/>
                <a:ea typeface="msmincho" charset="-122"/>
              </a:rPr>
              <a:t>”</a:t>
            </a:r>
            <a:r>
              <a:rPr kumimoji="0" lang="en-US" altLang="zh-CN" sz="1200" b="1" dirty="0">
                <a:solidFill>
                  <a:srgbClr val="000000"/>
                </a:solidFill>
                <a:latin typeface="Courier New" panose="02070309020205020404" pitchFamily="49" charset="0"/>
                <a:ea typeface="msmincho" charset="-122"/>
              </a:rPr>
              <a:t> ;</a:t>
            </a:r>
          </a:p>
          <a:p>
            <a:pPr hangingPunct="0">
              <a:lnSpc>
                <a:spcPct val="130000"/>
              </a:lnSpc>
              <a:buSzPct val="45000"/>
              <a:buFont typeface="Wingdings" panose="05000000000000000000" pitchFamily="2" charset="2"/>
              <a:buNone/>
            </a:pPr>
            <a:r>
              <a:rPr kumimoji="0" lang="en-US" altLang="zh-CN" sz="1200" b="1" dirty="0">
                <a:solidFill>
                  <a:srgbClr val="000000"/>
                </a:solidFill>
                <a:latin typeface="Courier New" panose="02070309020205020404" pitchFamily="49" charset="0"/>
                <a:ea typeface="msmincho" charset="-122"/>
              </a:rPr>
              <a:t>  </a:t>
            </a:r>
            <a:r>
              <a:rPr kumimoji="0" lang="en-US" altLang="zh-CN" sz="1200" b="1" dirty="0" err="1">
                <a:solidFill>
                  <a:srgbClr val="000000"/>
                </a:solidFill>
                <a:latin typeface="Courier New" panose="02070309020205020404" pitchFamily="49" charset="0"/>
                <a:ea typeface="msmincho" charset="-122"/>
              </a:rPr>
              <a:t>dbterm:longm</a:t>
            </a:r>
            <a:r>
              <a:rPr kumimoji="0" lang="en-US" altLang="zh-CN" sz="1200" b="1" dirty="0">
                <a:solidFill>
                  <a:srgbClr val="000000"/>
                </a:solidFill>
                <a:latin typeface="Courier New" panose="02070309020205020404" pitchFamily="49" charset="0"/>
                <a:ea typeface="msmincho" charset="-122"/>
              </a:rPr>
              <a:t> </a:t>
            </a:r>
            <a:r>
              <a:rPr kumimoji="0" lang="en-US" altLang="en-US" sz="1200" b="1" dirty="0">
                <a:solidFill>
                  <a:srgbClr val="000000"/>
                </a:solidFill>
                <a:latin typeface="Courier New" panose="02070309020205020404" pitchFamily="49" charset="0"/>
                <a:ea typeface="msmincho" charset="-122"/>
              </a:rPr>
              <a:t>“</a:t>
            </a:r>
            <a:r>
              <a:rPr kumimoji="0" lang="en-US" altLang="zh-CN" sz="1200" b="1" dirty="0">
                <a:solidFill>
                  <a:srgbClr val="000000"/>
                </a:solidFill>
                <a:latin typeface="Courier New" panose="02070309020205020404" pitchFamily="49" charset="0"/>
                <a:ea typeface="msmincho" charset="-122"/>
              </a:rPr>
              <a:t>53</a:t>
            </a:r>
            <a:r>
              <a:rPr kumimoji="0" lang="en-US" altLang="en-US" sz="1200" b="1" dirty="0">
                <a:solidFill>
                  <a:srgbClr val="000000"/>
                </a:solidFill>
                <a:latin typeface="Courier New" panose="02070309020205020404" pitchFamily="49" charset="0"/>
                <a:ea typeface="msmincho" charset="-122"/>
              </a:rPr>
              <a:t>”</a:t>
            </a:r>
            <a:r>
              <a:rPr kumimoji="0" lang="en-US" altLang="zh-CN" sz="1200" b="1" dirty="0">
                <a:solidFill>
                  <a:srgbClr val="000000"/>
                </a:solidFill>
                <a:latin typeface="Courier New" panose="02070309020205020404" pitchFamily="49" charset="0"/>
                <a:ea typeface="msmincho" charset="-122"/>
              </a:rPr>
              <a:t> ;</a:t>
            </a:r>
          </a:p>
          <a:p>
            <a:pPr hangingPunct="0">
              <a:lnSpc>
                <a:spcPct val="130000"/>
              </a:lnSpc>
              <a:buSzPct val="45000"/>
              <a:buFont typeface="Wingdings" panose="05000000000000000000" pitchFamily="2" charset="2"/>
              <a:buNone/>
            </a:pPr>
            <a:r>
              <a:rPr kumimoji="0" lang="en-US" altLang="zh-CN" sz="1200" b="1" dirty="0">
                <a:solidFill>
                  <a:srgbClr val="000000"/>
                </a:solidFill>
                <a:latin typeface="Courier New" panose="02070309020205020404" pitchFamily="49" charset="0"/>
                <a:ea typeface="msmincho" charset="-122"/>
              </a:rPr>
              <a:t>  </a:t>
            </a:r>
            <a:r>
              <a:rPr kumimoji="0" lang="en-US" altLang="zh-CN" sz="1200" b="1" dirty="0" err="1">
                <a:solidFill>
                  <a:srgbClr val="000000"/>
                </a:solidFill>
                <a:latin typeface="Courier New" panose="02070309020205020404" pitchFamily="49" charset="0"/>
                <a:ea typeface="msmincho" charset="-122"/>
              </a:rPr>
              <a:t>dbterm:longs</a:t>
            </a:r>
            <a:r>
              <a:rPr kumimoji="0" lang="en-US" altLang="zh-CN" sz="1200" b="1" dirty="0">
                <a:solidFill>
                  <a:srgbClr val="000000"/>
                </a:solidFill>
                <a:latin typeface="Courier New" panose="02070309020205020404" pitchFamily="49" charset="0"/>
                <a:ea typeface="msmincho" charset="-122"/>
              </a:rPr>
              <a:t> </a:t>
            </a:r>
            <a:r>
              <a:rPr kumimoji="0" lang="en-US" altLang="en-US" sz="1200" b="1" dirty="0">
                <a:solidFill>
                  <a:srgbClr val="000000"/>
                </a:solidFill>
                <a:latin typeface="Courier New" panose="02070309020205020404" pitchFamily="49" charset="0"/>
                <a:ea typeface="msmincho" charset="-122"/>
              </a:rPr>
              <a:t>“</a:t>
            </a:r>
            <a:r>
              <a:rPr kumimoji="0" lang="en-US" altLang="zh-CN" sz="1200" b="1" dirty="0">
                <a:solidFill>
                  <a:srgbClr val="000000"/>
                </a:solidFill>
                <a:latin typeface="Courier New" panose="02070309020205020404" pitchFamily="49" charset="0"/>
                <a:ea typeface="msmincho" charset="-122"/>
              </a:rPr>
              <a:t>32</a:t>
            </a:r>
            <a:r>
              <a:rPr kumimoji="0" lang="en-US" altLang="en-US" sz="1200" b="1" dirty="0">
                <a:solidFill>
                  <a:srgbClr val="000000"/>
                </a:solidFill>
                <a:latin typeface="Courier New" panose="02070309020205020404" pitchFamily="49" charset="0"/>
                <a:ea typeface="msmincho" charset="-122"/>
              </a:rPr>
              <a:t>”</a:t>
            </a:r>
            <a:r>
              <a:rPr kumimoji="0" lang="en-US" altLang="zh-CN" sz="1200" b="1" dirty="0">
                <a:solidFill>
                  <a:srgbClr val="000000"/>
                </a:solidFill>
                <a:latin typeface="Courier New" panose="02070309020205020404" pitchFamily="49" charset="0"/>
                <a:ea typeface="msmincho" charset="-122"/>
              </a:rPr>
              <a:t> ;</a:t>
            </a:r>
            <a:br>
              <a:rPr kumimoji="0" lang="en-US" altLang="zh-CN" sz="1200" b="1" dirty="0">
                <a:solidFill>
                  <a:srgbClr val="000000"/>
                </a:solidFill>
                <a:latin typeface="Courier New" panose="02070309020205020404" pitchFamily="49" charset="0"/>
                <a:ea typeface="msmincho" charset="-122"/>
              </a:rPr>
            </a:br>
            <a:r>
              <a:rPr kumimoji="0" lang="en-US" altLang="zh-CN" sz="1200" b="1" dirty="0">
                <a:solidFill>
                  <a:srgbClr val="000000"/>
                </a:solidFill>
                <a:latin typeface="Courier New" panose="02070309020205020404" pitchFamily="49" charset="0"/>
                <a:ea typeface="msmincho" charset="-122"/>
              </a:rPr>
              <a:t>  </a:t>
            </a:r>
            <a:r>
              <a:rPr kumimoji="0" lang="en-US" altLang="zh-CN" sz="1200" b="1" dirty="0" err="1">
                <a:solidFill>
                  <a:srgbClr val="000000"/>
                </a:solidFill>
                <a:latin typeface="Courier New" panose="02070309020205020404" pitchFamily="49" charset="0"/>
                <a:ea typeface="msmincho" charset="-122"/>
              </a:rPr>
              <a:t>dbterm:leaderTitle</a:t>
            </a:r>
            <a:r>
              <a:rPr kumimoji="0" lang="en-US" altLang="zh-CN" sz="1200" b="1" dirty="0">
                <a:solidFill>
                  <a:srgbClr val="000000"/>
                </a:solidFill>
                <a:latin typeface="Courier New" panose="02070309020205020404" pitchFamily="49" charset="0"/>
                <a:ea typeface="msmincho" charset="-122"/>
              </a:rPr>
              <a:t> </a:t>
            </a:r>
            <a:r>
              <a:rPr kumimoji="0" lang="en-US" altLang="en-US" sz="1200" b="1" dirty="0">
                <a:solidFill>
                  <a:srgbClr val="000000"/>
                </a:solidFill>
                <a:latin typeface="Courier New" panose="02070309020205020404" pitchFamily="49" charset="0"/>
                <a:ea typeface="msmincho" charset="-122"/>
              </a:rPr>
              <a:t>“</a:t>
            </a:r>
            <a:r>
              <a:rPr kumimoji="0" lang="en-US" altLang="zh-CN" sz="1200" b="1" dirty="0">
                <a:solidFill>
                  <a:srgbClr val="000000"/>
                </a:solidFill>
                <a:latin typeface="Courier New" panose="02070309020205020404" pitchFamily="49" charset="0"/>
                <a:ea typeface="msmincho" charset="-122"/>
              </a:rPr>
              <a:t>Mayor</a:t>
            </a:r>
            <a:r>
              <a:rPr kumimoji="0" lang="en-US" altLang="en-US" sz="1200" b="1" dirty="0">
                <a:solidFill>
                  <a:srgbClr val="000000"/>
                </a:solidFill>
                <a:latin typeface="Courier New" panose="02070309020205020404" pitchFamily="49" charset="0"/>
                <a:ea typeface="msmincho" charset="-122"/>
              </a:rPr>
              <a:t>”</a:t>
            </a:r>
            <a:r>
              <a:rPr kumimoji="0" lang="en-US" altLang="zh-CN" sz="1200" b="1" dirty="0">
                <a:solidFill>
                  <a:srgbClr val="000000"/>
                </a:solidFill>
                <a:latin typeface="Courier New" panose="02070309020205020404" pitchFamily="49" charset="0"/>
                <a:ea typeface="msmincho" charset="-122"/>
              </a:rPr>
              <a:t> ; </a:t>
            </a:r>
            <a:br>
              <a:rPr kumimoji="0" lang="en-US" altLang="zh-CN" sz="1200" b="1" dirty="0">
                <a:solidFill>
                  <a:srgbClr val="000000"/>
                </a:solidFill>
                <a:latin typeface="Courier New" panose="02070309020205020404" pitchFamily="49" charset="0"/>
                <a:ea typeface="msmincho" charset="-122"/>
              </a:rPr>
            </a:br>
            <a:r>
              <a:rPr kumimoji="0" lang="en-US" altLang="zh-CN" sz="1200" b="1" dirty="0">
                <a:solidFill>
                  <a:srgbClr val="000000"/>
                </a:solidFill>
                <a:latin typeface="Courier New" panose="02070309020205020404" pitchFamily="49" charset="0"/>
                <a:ea typeface="msmincho" charset="-122"/>
              </a:rPr>
              <a:t>  </a:t>
            </a:r>
            <a:r>
              <a:rPr kumimoji="0" lang="en-US" altLang="zh-CN" sz="1200" b="1" dirty="0" err="1">
                <a:solidFill>
                  <a:srgbClr val="000000"/>
                </a:solidFill>
                <a:latin typeface="Courier New" panose="02070309020205020404" pitchFamily="49" charset="0"/>
                <a:ea typeface="msmincho" charset="-122"/>
              </a:rPr>
              <a:t>dbterm:leaderName</a:t>
            </a:r>
            <a:r>
              <a:rPr kumimoji="0" lang="en-US" altLang="zh-CN" sz="1200" b="1" dirty="0">
                <a:solidFill>
                  <a:srgbClr val="000000"/>
                </a:solidFill>
                <a:latin typeface="Courier New" panose="02070309020205020404" pitchFamily="49" charset="0"/>
                <a:ea typeface="msmincho" charset="-122"/>
              </a:rPr>
              <a:t> </a:t>
            </a:r>
            <a:r>
              <a:rPr kumimoji="0" lang="en-US" altLang="zh-CN" sz="1200" b="1" dirty="0" err="1">
                <a:solidFill>
                  <a:srgbClr val="000000"/>
                </a:solidFill>
                <a:latin typeface="Courier New" panose="02070309020205020404" pitchFamily="49" charset="0"/>
                <a:ea typeface="msmincho" charset="-122"/>
              </a:rPr>
              <a:t>dbpedia:Job_Cohen</a:t>
            </a:r>
            <a:r>
              <a:rPr kumimoji="0" lang="en-US" altLang="zh-CN" sz="1200" b="1" dirty="0">
                <a:solidFill>
                  <a:srgbClr val="000000"/>
                </a:solidFill>
                <a:latin typeface="Courier New" panose="02070309020205020404" pitchFamily="49" charset="0"/>
                <a:ea typeface="msmincho" charset="-122"/>
              </a:rPr>
              <a:t> ;</a:t>
            </a:r>
          </a:p>
          <a:p>
            <a:pPr hangingPunct="0">
              <a:lnSpc>
                <a:spcPct val="130000"/>
              </a:lnSpc>
              <a:buSzPct val="45000"/>
              <a:buFont typeface="Wingdings" panose="05000000000000000000" pitchFamily="2" charset="2"/>
              <a:buNone/>
            </a:pPr>
            <a:r>
              <a:rPr kumimoji="0" lang="en-US" altLang="zh-CN" sz="1200" b="1" dirty="0">
                <a:solidFill>
                  <a:srgbClr val="000000"/>
                </a:solidFill>
                <a:latin typeface="Courier New" panose="02070309020205020404" pitchFamily="49" charset="0"/>
                <a:ea typeface="msmincho" charset="-122"/>
              </a:rPr>
              <a:t>  ...</a:t>
            </a:r>
          </a:p>
          <a:p>
            <a:pPr hangingPunct="0">
              <a:lnSpc>
                <a:spcPct val="130000"/>
              </a:lnSpc>
              <a:buSzPct val="45000"/>
              <a:buFont typeface="Wingdings" panose="05000000000000000000" pitchFamily="2" charset="2"/>
              <a:buNone/>
            </a:pPr>
            <a:r>
              <a:rPr kumimoji="0" lang="en-US" altLang="zh-CN" sz="1200" b="1" dirty="0">
                <a:solidFill>
                  <a:srgbClr val="000000"/>
                </a:solidFill>
                <a:latin typeface="Courier New" panose="02070309020205020404" pitchFamily="49" charset="0"/>
                <a:ea typeface="msmincho" charset="-122"/>
              </a:rPr>
              <a:t>  </a:t>
            </a:r>
            <a:r>
              <a:rPr kumimoji="0" lang="en-US" altLang="zh-CN" sz="1200" b="1" dirty="0" err="1">
                <a:solidFill>
                  <a:srgbClr val="000000"/>
                </a:solidFill>
                <a:latin typeface="Courier New" panose="02070309020205020404" pitchFamily="49" charset="0"/>
                <a:ea typeface="msmincho" charset="-122"/>
              </a:rPr>
              <a:t>dbterm:areaTotalKm</a:t>
            </a:r>
            <a:r>
              <a:rPr kumimoji="0" lang="en-US" altLang="zh-CN" sz="1200" b="1" dirty="0">
                <a:solidFill>
                  <a:srgbClr val="000000"/>
                </a:solidFill>
                <a:latin typeface="Courier New" panose="02070309020205020404" pitchFamily="49" charset="0"/>
                <a:ea typeface="msmincho" charset="-122"/>
              </a:rPr>
              <a:t> </a:t>
            </a:r>
            <a:r>
              <a:rPr kumimoji="0" lang="en-US" altLang="en-US" sz="1200" b="1" dirty="0">
                <a:solidFill>
                  <a:srgbClr val="000000"/>
                </a:solidFill>
                <a:latin typeface="Courier New" panose="02070309020205020404" pitchFamily="49" charset="0"/>
                <a:ea typeface="msmincho" charset="-122"/>
              </a:rPr>
              <a:t>“</a:t>
            </a:r>
            <a:r>
              <a:rPr kumimoji="0" lang="en-US" altLang="zh-CN" sz="1200" b="1" dirty="0">
                <a:solidFill>
                  <a:srgbClr val="000000"/>
                </a:solidFill>
                <a:latin typeface="Courier New" panose="02070309020205020404" pitchFamily="49" charset="0"/>
                <a:ea typeface="msmincho" charset="-122"/>
              </a:rPr>
              <a:t>219</a:t>
            </a:r>
            <a:r>
              <a:rPr kumimoji="0" lang="en-US" altLang="en-US" sz="1200" b="1" dirty="0">
                <a:solidFill>
                  <a:srgbClr val="000000"/>
                </a:solidFill>
                <a:latin typeface="Courier New" panose="02070309020205020404" pitchFamily="49" charset="0"/>
                <a:ea typeface="msmincho" charset="-122"/>
              </a:rPr>
              <a:t>”</a:t>
            </a:r>
            <a:r>
              <a:rPr kumimoji="0" lang="en-US" altLang="zh-CN" sz="1200" b="1" dirty="0">
                <a:solidFill>
                  <a:srgbClr val="000000"/>
                </a:solidFill>
                <a:latin typeface="Courier New" panose="02070309020205020404" pitchFamily="49" charset="0"/>
                <a:ea typeface="msmincho" charset="-122"/>
              </a:rPr>
              <a:t> ;</a:t>
            </a:r>
          </a:p>
          <a:p>
            <a:pPr hangingPunct="0">
              <a:lnSpc>
                <a:spcPct val="130000"/>
              </a:lnSpc>
              <a:buSzPct val="45000"/>
              <a:buFont typeface="Wingdings" panose="05000000000000000000" pitchFamily="2" charset="2"/>
              <a:buNone/>
            </a:pPr>
            <a:r>
              <a:rPr kumimoji="0" lang="en-US" altLang="zh-CN" sz="1200" b="1" dirty="0">
                <a:solidFill>
                  <a:srgbClr val="000000"/>
                </a:solidFill>
                <a:latin typeface="Courier New" panose="02070309020205020404" pitchFamily="49" charset="0"/>
                <a:ea typeface="msmincho" charset="-122"/>
              </a:rPr>
              <a:t>  ...</a:t>
            </a:r>
          </a:p>
          <a:p>
            <a:pPr hangingPunct="0">
              <a:lnSpc>
                <a:spcPct val="130000"/>
              </a:lnSpc>
              <a:buSzPct val="45000"/>
              <a:buFont typeface="Wingdings" panose="05000000000000000000" pitchFamily="2" charset="2"/>
              <a:buNone/>
            </a:pPr>
            <a:r>
              <a:rPr kumimoji="0" lang="en-US" altLang="zh-CN" sz="1200" b="1" dirty="0" err="1">
                <a:solidFill>
                  <a:srgbClr val="000000"/>
                </a:solidFill>
                <a:latin typeface="Courier New" panose="02070309020205020404" pitchFamily="49" charset="0"/>
                <a:ea typeface="msmincho" charset="-122"/>
              </a:rPr>
              <a:t>dbpedia:ABN_AMRO</a:t>
            </a:r>
            <a:endParaRPr kumimoji="0" lang="en-US" altLang="zh-CN" sz="1200" b="1" dirty="0">
              <a:solidFill>
                <a:srgbClr val="000000"/>
              </a:solidFill>
              <a:latin typeface="Courier New" panose="02070309020205020404" pitchFamily="49" charset="0"/>
              <a:ea typeface="msmincho" charset="-122"/>
            </a:endParaRPr>
          </a:p>
          <a:p>
            <a:pPr hangingPunct="0">
              <a:lnSpc>
                <a:spcPct val="130000"/>
              </a:lnSpc>
              <a:buSzPct val="45000"/>
              <a:buFont typeface="Wingdings" panose="05000000000000000000" pitchFamily="2" charset="2"/>
              <a:buNone/>
            </a:pPr>
            <a:r>
              <a:rPr kumimoji="0" lang="en-US" altLang="zh-CN" sz="1200" b="1" dirty="0">
                <a:solidFill>
                  <a:srgbClr val="000000"/>
                </a:solidFill>
                <a:latin typeface="Courier New" panose="02070309020205020404" pitchFamily="49" charset="0"/>
                <a:ea typeface="msmincho" charset="-122"/>
              </a:rPr>
              <a:t>  </a:t>
            </a:r>
            <a:r>
              <a:rPr kumimoji="0" lang="en-US" altLang="zh-CN" sz="1200" b="1" dirty="0" err="1">
                <a:solidFill>
                  <a:srgbClr val="000000"/>
                </a:solidFill>
                <a:latin typeface="Courier New" panose="02070309020205020404" pitchFamily="49" charset="0"/>
                <a:ea typeface="msmincho" charset="-122"/>
              </a:rPr>
              <a:t>dbterm:location</a:t>
            </a:r>
            <a:r>
              <a:rPr kumimoji="0" lang="en-US" altLang="zh-CN" sz="1200" b="1" dirty="0">
                <a:solidFill>
                  <a:srgbClr val="000000"/>
                </a:solidFill>
                <a:latin typeface="Courier New" panose="02070309020205020404" pitchFamily="49" charset="0"/>
                <a:ea typeface="msmincho" charset="-122"/>
              </a:rPr>
              <a:t> </a:t>
            </a:r>
            <a:r>
              <a:rPr kumimoji="0" lang="en-US" altLang="zh-CN" sz="1200" b="1" dirty="0" err="1">
                <a:solidFill>
                  <a:srgbClr val="000000"/>
                </a:solidFill>
                <a:latin typeface="Courier New" panose="02070309020205020404" pitchFamily="49" charset="0"/>
                <a:ea typeface="msmincho" charset="-122"/>
              </a:rPr>
              <a:t>dbpedia:Amsterdam</a:t>
            </a:r>
            <a:r>
              <a:rPr kumimoji="0" lang="en-US" altLang="zh-CN" sz="1200" b="1" dirty="0">
                <a:solidFill>
                  <a:srgbClr val="000000"/>
                </a:solidFill>
                <a:latin typeface="Courier New" panose="02070309020205020404" pitchFamily="49" charset="0"/>
                <a:ea typeface="msmincho" charset="-122"/>
              </a:rPr>
              <a:t> ;</a:t>
            </a:r>
          </a:p>
          <a:p>
            <a:pPr hangingPunct="0">
              <a:lnSpc>
                <a:spcPct val="130000"/>
              </a:lnSpc>
              <a:buSzPct val="45000"/>
              <a:buFont typeface="Wingdings" panose="05000000000000000000" pitchFamily="2" charset="2"/>
              <a:buNone/>
            </a:pPr>
            <a:r>
              <a:rPr kumimoji="0" lang="en-US" altLang="zh-CN" sz="1200" b="1" dirty="0">
                <a:solidFill>
                  <a:srgbClr val="000000"/>
                </a:solidFill>
                <a:latin typeface="Courier New" panose="02070309020205020404" pitchFamily="49" charset="0"/>
                <a:ea typeface="msmincho" charset="-122"/>
              </a:rPr>
              <a:t>  ...</a:t>
            </a:r>
          </a:p>
        </p:txBody>
      </p:sp>
      <p:pic>
        <p:nvPicPr>
          <p:cNvPr id="11" name="图片 3">
            <a:extLst>
              <a:ext uri="{FF2B5EF4-FFF2-40B4-BE49-F238E27FC236}">
                <a16:creationId xmlns:a16="http://schemas.microsoft.com/office/drawing/2014/main" id="{2A214D9C-33F6-BE41-8DC1-5A515AD0EC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762" y="912448"/>
            <a:ext cx="1643723" cy="4131573"/>
          </a:xfrm>
          <a:prstGeom prst="rect">
            <a:avLst/>
          </a:prstGeom>
          <a:noFill/>
          <a:ln>
            <a:noFill/>
          </a:ln>
          <a:effectLst>
            <a:outerShdw blurRad="63500" dist="101823" dir="2700000" algn="ctr" rotWithShape="0">
              <a:srgbClr val="C0C0C0">
                <a:alpha val="74998"/>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7AB84298-42A6-A647-BE49-FF6EFDE91D0E}"/>
              </a:ext>
            </a:extLst>
          </p:cNvPr>
          <p:cNvSpPr/>
          <p:nvPr/>
        </p:nvSpPr>
        <p:spPr>
          <a:xfrm>
            <a:off x="6680208" y="1393306"/>
            <a:ext cx="1795794" cy="1446550"/>
          </a:xfrm>
          <a:prstGeom prst="rect">
            <a:avLst/>
          </a:prstGeom>
        </p:spPr>
        <p:txBody>
          <a:bodyPr wrap="square">
            <a:spAutoFit/>
          </a:bodyPr>
          <a:lstStyle/>
          <a:p>
            <a:r>
              <a:rPr lang="en-US" altLang="zh-CN" sz="2200" dirty="0"/>
              <a:t> </a:t>
            </a:r>
            <a:r>
              <a:rPr lang="zh-CN" altLang="en-US" sz="2200" dirty="0"/>
              <a:t>从</a:t>
            </a:r>
            <a:r>
              <a:rPr lang="en-US" altLang="zh-CN" sz="2200" dirty="0"/>
              <a:t>Wikipedia</a:t>
            </a:r>
            <a:r>
              <a:rPr lang="zh-CN" altLang="en-US" sz="2200" dirty="0"/>
              <a:t>的信息框</a:t>
            </a:r>
            <a:endParaRPr lang="en-US" altLang="zh-CN" sz="2200" dirty="0"/>
          </a:p>
          <a:p>
            <a:r>
              <a:rPr lang="en-US" altLang="zh-CN" sz="2200" dirty="0"/>
              <a:t>(Infor</a:t>
            </a:r>
            <a:r>
              <a:rPr lang="zh-CN" altLang="en-US" sz="2200" dirty="0"/>
              <a:t> </a:t>
            </a:r>
            <a:r>
              <a:rPr lang="en-US" altLang="zh-CN" sz="2200" dirty="0"/>
              <a:t>Box)</a:t>
            </a:r>
            <a:r>
              <a:rPr lang="zh-CN" altLang="en-US" sz="2200" dirty="0"/>
              <a:t>中进行抽取</a:t>
            </a:r>
          </a:p>
        </p:txBody>
      </p:sp>
    </p:spTree>
    <p:extLst>
      <p:ext uri="{BB962C8B-B14F-4D97-AF65-F5344CB8AC3E}">
        <p14:creationId xmlns:p14="http://schemas.microsoft.com/office/powerpoint/2010/main" val="6150234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1347" name="Picture 3" descr="800px-Long_tail_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465" y="810382"/>
            <a:ext cx="4968479" cy="2503127"/>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721418" name="Group 74"/>
          <p:cNvGrpSpPr>
            <a:grpSpLocks/>
          </p:cNvGrpSpPr>
          <p:nvPr/>
        </p:nvGrpSpPr>
        <p:grpSpPr bwMode="auto">
          <a:xfrm>
            <a:off x="3435268" y="733426"/>
            <a:ext cx="3240880" cy="1284685"/>
            <a:chOff x="2517" y="436"/>
            <a:chExt cx="3152" cy="1259"/>
          </a:xfrm>
        </p:grpSpPr>
        <p:pic>
          <p:nvPicPr>
            <p:cNvPr id="1721395" name="Picture 51" descr="b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2" y="436"/>
              <a:ext cx="3107" cy="1259"/>
            </a:xfrm>
            <a:prstGeom prst="rect">
              <a:avLst/>
            </a:prstGeom>
            <a:noFill/>
            <a:extLst>
              <a:ext uri="{909E8E84-426E-40dd-AFC4-6F175D3DCCD1}">
                <a14:hiddenFill xmlns="" xmlns:a14="http://schemas.microsoft.com/office/drawing/2010/main">
                  <a:solidFill>
                    <a:srgbClr val="FFFFFF"/>
                  </a:solidFill>
                </a14:hiddenFill>
              </a:ext>
            </a:extLst>
          </p:spPr>
        </p:pic>
        <p:sp>
          <p:nvSpPr>
            <p:cNvPr id="1721360" name="Rectangle 16"/>
            <p:cNvSpPr>
              <a:spLocks noChangeArrowheads="1"/>
            </p:cNvSpPr>
            <p:nvPr/>
          </p:nvSpPr>
          <p:spPr bwMode="auto">
            <a:xfrm>
              <a:off x="2517" y="482"/>
              <a:ext cx="1769" cy="227"/>
            </a:xfrm>
            <a:prstGeom prst="rect">
              <a:avLst/>
            </a:prstGeom>
            <a:noFill/>
            <a:ln w="28575">
              <a:solidFill>
                <a:srgbClr val="00CC99"/>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grpSp>
      <p:sp>
        <p:nvSpPr>
          <p:cNvPr id="1721358" name="Text Box 14"/>
          <p:cNvSpPr txBox="1">
            <a:spLocks noChangeArrowheads="1"/>
          </p:cNvSpPr>
          <p:nvPr/>
        </p:nvSpPr>
        <p:spPr bwMode="auto">
          <a:xfrm>
            <a:off x="2895914" y="2085976"/>
            <a:ext cx="4400550" cy="646331"/>
          </a:xfrm>
          <a:prstGeom prst="rect">
            <a:avLst/>
          </a:prstGeom>
          <a:solidFill>
            <a:srgbClr val="FFFF66"/>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lang="de-DE" altLang="zh-CN">
                <a:ea typeface="宋体" panose="02010600030101010101" pitchFamily="2" charset="-122"/>
              </a:rPr>
              <a:t>       Learning infobox attributes</a:t>
            </a:r>
          </a:p>
          <a:p>
            <a:pPr>
              <a:buFont typeface="Symbol" panose="05050102010706020507" pitchFamily="18" charset="2"/>
              <a:buNone/>
            </a:pPr>
            <a:r>
              <a:rPr lang="de-DE" altLang="zh-CN">
                <a:ea typeface="宋体" panose="02010600030101010101" pitchFamily="2" charset="-122"/>
                <a:sym typeface="Symbol" panose="05050102010706020507" pitchFamily="18" charset="2"/>
              </a:rPr>
              <a:t>        sparse &amp; noisy training data</a:t>
            </a:r>
          </a:p>
        </p:txBody>
      </p:sp>
      <p:sp>
        <p:nvSpPr>
          <p:cNvPr id="1721375" name="Text Box 31"/>
          <p:cNvSpPr txBox="1">
            <a:spLocks noChangeArrowheads="1"/>
          </p:cNvSpPr>
          <p:nvPr/>
        </p:nvSpPr>
        <p:spPr bwMode="auto">
          <a:xfrm>
            <a:off x="1058780" y="789385"/>
            <a:ext cx="1601657" cy="923330"/>
          </a:xfrm>
          <a:prstGeom prst="rect">
            <a:avLst/>
          </a:prstGeom>
          <a:solidFill>
            <a:srgbClr val="FFFF66"/>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de-DE" altLang="zh-CN" sz="1350">
                <a:ea typeface="宋体" panose="02010600030101010101" pitchFamily="2" charset="-122"/>
              </a:rPr>
              <a:t>YAGO &amp; DBpedia</a:t>
            </a:r>
          </a:p>
          <a:p>
            <a:r>
              <a:rPr lang="de-DE" altLang="zh-CN" sz="1350">
                <a:ea typeface="宋体" panose="02010600030101010101" pitchFamily="2" charset="-122"/>
              </a:rPr>
              <a:t>mappings of </a:t>
            </a:r>
          </a:p>
          <a:p>
            <a:r>
              <a:rPr lang="de-DE" altLang="zh-CN" sz="1350">
                <a:ea typeface="宋体" panose="02010600030101010101" pitchFamily="2" charset="-122"/>
              </a:rPr>
              <a:t>entities onto classes</a:t>
            </a:r>
          </a:p>
          <a:p>
            <a:r>
              <a:rPr lang="de-DE" altLang="zh-CN" sz="1350">
                <a:ea typeface="宋体" panose="02010600030101010101" pitchFamily="2" charset="-122"/>
              </a:rPr>
              <a:t>are valuable assets</a:t>
            </a:r>
            <a:endParaRPr lang="en-US" altLang="zh-CN" sz="1350"/>
          </a:p>
        </p:txBody>
      </p:sp>
      <p:grpSp>
        <p:nvGrpSpPr>
          <p:cNvPr id="1721383" name="Group 39"/>
          <p:cNvGrpSpPr>
            <a:grpSpLocks/>
          </p:cNvGrpSpPr>
          <p:nvPr/>
        </p:nvGrpSpPr>
        <p:grpSpPr bwMode="auto">
          <a:xfrm>
            <a:off x="438464" y="2356248"/>
            <a:ext cx="2187179" cy="2787253"/>
            <a:chOff x="0" y="1979"/>
            <a:chExt cx="1837" cy="2341"/>
          </a:xfrm>
        </p:grpSpPr>
        <p:pic>
          <p:nvPicPr>
            <p:cNvPr id="1721378" name="Picture 34" descr="maxplanck-bo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934"/>
              <a:ext cx="1837" cy="1386"/>
            </a:xfrm>
            <a:prstGeom prst="rect">
              <a:avLst/>
            </a:prstGeom>
            <a:noFill/>
            <a:extLst>
              <a:ext uri="{909E8E84-426E-40dd-AFC4-6F175D3DCCD1}">
                <a14:hiddenFill xmlns="" xmlns:a14="http://schemas.microsoft.com/office/drawing/2010/main">
                  <a:solidFill>
                    <a:srgbClr val="FFFFFF"/>
                  </a:solidFill>
                </a14:hiddenFill>
              </a:ext>
            </a:extLst>
          </p:spPr>
        </p:pic>
        <p:sp>
          <p:nvSpPr>
            <p:cNvPr id="1721354" name="Rectangle 10"/>
            <p:cNvSpPr>
              <a:spLocks noChangeArrowheads="1"/>
            </p:cNvSpPr>
            <p:nvPr/>
          </p:nvSpPr>
          <p:spPr bwMode="auto">
            <a:xfrm>
              <a:off x="521" y="4111"/>
              <a:ext cx="1157" cy="209"/>
            </a:xfrm>
            <a:prstGeom prst="rect">
              <a:avLst/>
            </a:prstGeom>
            <a:noFill/>
            <a:ln w="28575">
              <a:solidFill>
                <a:srgbClr val="00CC99"/>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pic>
          <p:nvPicPr>
            <p:cNvPr id="1721377" name="Picture 33" descr="maxplanck-phot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 y="1979"/>
              <a:ext cx="653" cy="952"/>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1721384" name="Group 40"/>
          <p:cNvGrpSpPr>
            <a:grpSpLocks/>
          </p:cNvGrpSpPr>
          <p:nvPr/>
        </p:nvGrpSpPr>
        <p:grpSpPr bwMode="auto">
          <a:xfrm>
            <a:off x="1329052" y="2301480"/>
            <a:ext cx="2106216" cy="2520553"/>
            <a:chOff x="748" y="1979"/>
            <a:chExt cx="1769" cy="2117"/>
          </a:xfrm>
        </p:grpSpPr>
        <p:pic>
          <p:nvPicPr>
            <p:cNvPr id="1721379" name="Picture 35" descr="jimgray-phot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5" y="1979"/>
              <a:ext cx="534" cy="906"/>
            </a:xfrm>
            <a:prstGeom prst="rect">
              <a:avLst/>
            </a:prstGeom>
            <a:noFill/>
            <a:extLst>
              <a:ext uri="{909E8E84-426E-40dd-AFC4-6F175D3DCCD1}">
                <a14:hiddenFill xmlns="" xmlns:a14="http://schemas.microsoft.com/office/drawing/2010/main">
                  <a:solidFill>
                    <a:srgbClr val="FFFFFF"/>
                  </a:solidFill>
                </a14:hiddenFill>
              </a:ext>
            </a:extLst>
          </p:spPr>
        </p:pic>
        <p:pic>
          <p:nvPicPr>
            <p:cNvPr id="1721380" name="Picture 36" descr="jimgray-box"/>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8" y="2840"/>
              <a:ext cx="1769" cy="1256"/>
            </a:xfrm>
            <a:prstGeom prst="rect">
              <a:avLst/>
            </a:prstGeom>
            <a:noFill/>
            <a:extLst>
              <a:ext uri="{909E8E84-426E-40dd-AFC4-6F175D3DCCD1}">
                <a14:hiddenFill xmlns="" xmlns:a14="http://schemas.microsoft.com/office/drawing/2010/main">
                  <a:solidFill>
                    <a:srgbClr val="FFFFFF"/>
                  </a:solidFill>
                </a14:hiddenFill>
              </a:ext>
            </a:extLst>
          </p:spPr>
        </p:pic>
        <p:sp>
          <p:nvSpPr>
            <p:cNvPr id="1721357" name="Rectangle 13"/>
            <p:cNvSpPr>
              <a:spLocks noChangeArrowheads="1"/>
            </p:cNvSpPr>
            <p:nvPr/>
          </p:nvSpPr>
          <p:spPr bwMode="auto">
            <a:xfrm>
              <a:off x="1383" y="3793"/>
              <a:ext cx="1134" cy="181"/>
            </a:xfrm>
            <a:prstGeom prst="rect">
              <a:avLst/>
            </a:prstGeom>
            <a:noFill/>
            <a:ln w="28575">
              <a:solidFill>
                <a:srgbClr val="00CC99"/>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grpSp>
      <p:sp>
        <p:nvSpPr>
          <p:cNvPr id="1721346" name="Rectangle 2"/>
          <p:cNvSpPr>
            <a:spLocks noGrp="1" noChangeArrowheads="1"/>
          </p:cNvSpPr>
          <p:nvPr>
            <p:ph type="title"/>
          </p:nvPr>
        </p:nvSpPr>
        <p:spPr>
          <a:xfrm>
            <a:off x="4002374" y="148829"/>
            <a:ext cx="5141626" cy="250770"/>
          </a:xfrm>
        </p:spPr>
        <p:txBody>
          <a:bodyPr>
            <a:noAutofit/>
          </a:bodyPr>
          <a:lstStyle/>
          <a:p>
            <a:pPr>
              <a:lnSpc>
                <a:spcPct val="90000"/>
              </a:lnSpc>
            </a:pPr>
            <a:r>
              <a:rPr lang="de-DE" altLang="zh-CN" sz="1500" dirty="0">
                <a:ea typeface="宋体" panose="02010600030101010101" pitchFamily="2" charset="-122"/>
              </a:rPr>
              <a:t>Long </a:t>
            </a:r>
            <a:r>
              <a:rPr lang="de-DE" altLang="zh-CN" sz="1500" dirty="0" err="1">
                <a:ea typeface="宋体" panose="02010600030101010101" pitchFamily="2" charset="-122"/>
              </a:rPr>
              <a:t>Tail</a:t>
            </a:r>
            <a:r>
              <a:rPr lang="de-DE" altLang="zh-CN" sz="1500" dirty="0">
                <a:ea typeface="宋体" panose="02010600030101010101" pitchFamily="2" charset="-122"/>
              </a:rPr>
              <a:t> </a:t>
            </a:r>
            <a:r>
              <a:rPr lang="de-DE" altLang="zh-CN" sz="1500" dirty="0" err="1">
                <a:ea typeface="宋体" panose="02010600030101010101" pitchFamily="2" charset="-122"/>
              </a:rPr>
              <a:t>of</a:t>
            </a:r>
            <a:r>
              <a:rPr lang="de-DE" altLang="zh-CN" sz="1500" dirty="0">
                <a:ea typeface="宋体" panose="02010600030101010101" pitchFamily="2" charset="-122"/>
              </a:rPr>
              <a:t> Wikipedia</a:t>
            </a:r>
            <a:br>
              <a:rPr lang="de-DE" altLang="zh-CN" sz="1500" dirty="0">
                <a:ea typeface="宋体" panose="02010600030101010101" pitchFamily="2" charset="-122"/>
              </a:rPr>
            </a:br>
            <a:r>
              <a:rPr lang="de-DE" altLang="zh-CN" sz="1500" dirty="0">
                <a:ea typeface="宋体" panose="02010600030101010101" pitchFamily="2" charset="-122"/>
              </a:rPr>
              <a:t>(</a:t>
            </a:r>
            <a:r>
              <a:rPr lang="de-DE" altLang="zh-CN" sz="1500" dirty="0" err="1">
                <a:ea typeface="宋体" panose="02010600030101010101" pitchFamily="2" charset="-122"/>
              </a:rPr>
              <a:t>Intelligence</a:t>
            </a:r>
            <a:r>
              <a:rPr lang="de-DE" altLang="zh-CN" sz="1500" dirty="0">
                <a:ea typeface="宋体" panose="02010600030101010101" pitchFamily="2" charset="-122"/>
              </a:rPr>
              <a:t>-in-Wikipedia Project) [Wu / Weld: WWW 2008]</a:t>
            </a:r>
          </a:p>
        </p:txBody>
      </p:sp>
      <p:grpSp>
        <p:nvGrpSpPr>
          <p:cNvPr id="1721411" name="Group 67"/>
          <p:cNvGrpSpPr>
            <a:grpSpLocks/>
          </p:cNvGrpSpPr>
          <p:nvPr/>
        </p:nvGrpSpPr>
        <p:grpSpPr bwMode="auto">
          <a:xfrm>
            <a:off x="2895914" y="2678908"/>
            <a:ext cx="4400550" cy="917972"/>
            <a:chOff x="2064" y="2250"/>
            <a:chExt cx="3696" cy="771"/>
          </a:xfrm>
        </p:grpSpPr>
        <p:sp>
          <p:nvSpPr>
            <p:cNvPr id="1721350" name="Rectangle 6"/>
            <p:cNvSpPr>
              <a:spLocks noChangeArrowheads="1"/>
            </p:cNvSpPr>
            <p:nvPr/>
          </p:nvSpPr>
          <p:spPr bwMode="auto">
            <a:xfrm>
              <a:off x="2654" y="2612"/>
              <a:ext cx="1043" cy="136"/>
            </a:xfrm>
            <a:prstGeom prst="rect">
              <a:avLst/>
            </a:prstGeom>
            <a:noFill/>
            <a:ln w="28575">
              <a:solidFill>
                <a:srgbClr val="00CC99"/>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sp>
          <p:nvSpPr>
            <p:cNvPr id="1721362" name="Rectangle 18"/>
            <p:cNvSpPr>
              <a:spLocks noChangeArrowheads="1"/>
            </p:cNvSpPr>
            <p:nvPr/>
          </p:nvSpPr>
          <p:spPr bwMode="auto">
            <a:xfrm>
              <a:off x="2064" y="2250"/>
              <a:ext cx="3696" cy="771"/>
            </a:xfrm>
            <a:prstGeom prst="rect">
              <a:avLst/>
            </a:prstGeom>
            <a:solidFill>
              <a:srgbClr val="FFFF66"/>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sp>
          <p:nvSpPr>
            <p:cNvPr id="1721363" name="Text Box 19"/>
            <p:cNvSpPr txBox="1">
              <a:spLocks noChangeArrowheads="1"/>
            </p:cNvSpPr>
            <p:nvPr/>
          </p:nvSpPr>
          <p:spPr bwMode="auto">
            <a:xfrm>
              <a:off x="2925" y="2341"/>
              <a:ext cx="726" cy="297"/>
            </a:xfrm>
            <a:prstGeom prst="rect">
              <a:avLst/>
            </a:prstGeom>
            <a:solidFill>
              <a:schemeClr val="bg1"/>
            </a:solidFill>
            <a:ln w="38100">
              <a:solidFill>
                <a:srgbClr val="FF0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nSpc>
                  <a:spcPct val="80000"/>
                </a:lnSpc>
                <a:spcBef>
                  <a:spcPct val="50000"/>
                </a:spcBef>
              </a:pPr>
              <a:r>
                <a:rPr lang="de-DE" altLang="zh-CN" sz="1050">
                  <a:solidFill>
                    <a:srgbClr val="FF0000"/>
                  </a:solidFill>
                  <a:ea typeface="宋体" panose="02010600030101010101" pitchFamily="2" charset="-122"/>
                </a:rPr>
                <a:t>Computer Scientist</a:t>
              </a:r>
              <a:endParaRPr lang="en-US" altLang="zh-CN" sz="1050">
                <a:solidFill>
                  <a:srgbClr val="FF0000"/>
                </a:solidFill>
              </a:endParaRPr>
            </a:p>
          </p:txBody>
        </p:sp>
        <p:sp>
          <p:nvSpPr>
            <p:cNvPr id="1721364" name="Text Box 20"/>
            <p:cNvSpPr txBox="1">
              <a:spLocks noChangeArrowheads="1"/>
            </p:cNvSpPr>
            <p:nvPr/>
          </p:nvSpPr>
          <p:spPr bwMode="auto">
            <a:xfrm>
              <a:off x="2608" y="2749"/>
              <a:ext cx="635" cy="189"/>
            </a:xfrm>
            <a:prstGeom prst="rect">
              <a:avLst/>
            </a:prstGeom>
            <a:solidFill>
              <a:schemeClr val="bg1"/>
            </a:solidFill>
            <a:ln w="38100">
              <a:solidFill>
                <a:srgbClr val="FF0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nSpc>
                  <a:spcPct val="80000"/>
                </a:lnSpc>
                <a:spcBef>
                  <a:spcPct val="50000"/>
                </a:spcBef>
              </a:pPr>
              <a:r>
                <a:rPr lang="de-DE" altLang="zh-CN" sz="1050">
                  <a:solidFill>
                    <a:srgbClr val="FF0000"/>
                  </a:solidFill>
                  <a:ea typeface="宋体" panose="02010600030101010101" pitchFamily="2" charset="-122"/>
                </a:rPr>
                <a:t>Scientist</a:t>
              </a:r>
              <a:endParaRPr lang="en-US" altLang="zh-CN" sz="1050">
                <a:solidFill>
                  <a:srgbClr val="FF0000"/>
                </a:solidFill>
              </a:endParaRPr>
            </a:p>
          </p:txBody>
        </p:sp>
        <p:sp>
          <p:nvSpPr>
            <p:cNvPr id="1721365" name="Text Box 21"/>
            <p:cNvSpPr txBox="1">
              <a:spLocks noChangeArrowheads="1"/>
            </p:cNvSpPr>
            <p:nvPr/>
          </p:nvSpPr>
          <p:spPr bwMode="auto">
            <a:xfrm>
              <a:off x="3833" y="2341"/>
              <a:ext cx="680" cy="189"/>
            </a:xfrm>
            <a:prstGeom prst="rect">
              <a:avLst/>
            </a:prstGeom>
            <a:solidFill>
              <a:schemeClr val="bg1"/>
            </a:solidFill>
            <a:ln w="38100">
              <a:solidFill>
                <a:srgbClr val="FF0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nSpc>
                  <a:spcPct val="80000"/>
                </a:lnSpc>
                <a:spcBef>
                  <a:spcPct val="50000"/>
                </a:spcBef>
              </a:pPr>
              <a:r>
                <a:rPr lang="de-DE" altLang="zh-CN" sz="1050">
                  <a:solidFill>
                    <a:srgbClr val="FF0000"/>
                  </a:solidFill>
                  <a:ea typeface="宋体" panose="02010600030101010101" pitchFamily="2" charset="-122"/>
                </a:rPr>
                <a:t>Musician</a:t>
              </a:r>
              <a:endParaRPr lang="en-US" altLang="zh-CN" sz="1050">
                <a:solidFill>
                  <a:srgbClr val="FF0000"/>
                </a:solidFill>
              </a:endParaRPr>
            </a:p>
          </p:txBody>
        </p:sp>
        <p:sp>
          <p:nvSpPr>
            <p:cNvPr id="1721366" name="Text Box 22"/>
            <p:cNvSpPr txBox="1">
              <a:spLocks noChangeArrowheads="1"/>
            </p:cNvSpPr>
            <p:nvPr/>
          </p:nvSpPr>
          <p:spPr bwMode="auto">
            <a:xfrm>
              <a:off x="4921" y="2341"/>
              <a:ext cx="680" cy="189"/>
            </a:xfrm>
            <a:prstGeom prst="rect">
              <a:avLst/>
            </a:prstGeom>
            <a:solidFill>
              <a:schemeClr val="bg1"/>
            </a:solidFill>
            <a:ln w="38100">
              <a:solidFill>
                <a:srgbClr val="FF0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nSpc>
                  <a:spcPct val="80000"/>
                </a:lnSpc>
                <a:spcBef>
                  <a:spcPct val="50000"/>
                </a:spcBef>
              </a:pPr>
              <a:r>
                <a:rPr lang="de-DE" altLang="zh-CN" sz="1050">
                  <a:solidFill>
                    <a:srgbClr val="FF0000"/>
                  </a:solidFill>
                  <a:ea typeface="宋体" panose="02010600030101010101" pitchFamily="2" charset="-122"/>
                </a:rPr>
                <a:t>University</a:t>
              </a:r>
              <a:endParaRPr lang="en-US" altLang="zh-CN" sz="1050">
                <a:solidFill>
                  <a:srgbClr val="FF0000"/>
                </a:solidFill>
              </a:endParaRPr>
            </a:p>
          </p:txBody>
        </p:sp>
        <p:sp>
          <p:nvSpPr>
            <p:cNvPr id="1721367" name="Line 23"/>
            <p:cNvSpPr>
              <a:spLocks noChangeShapeType="1"/>
            </p:cNvSpPr>
            <p:nvPr/>
          </p:nvSpPr>
          <p:spPr bwMode="auto">
            <a:xfrm flipH="1">
              <a:off x="3016" y="2657"/>
              <a:ext cx="137" cy="92"/>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1721369" name="Text Box 25"/>
            <p:cNvSpPr txBox="1">
              <a:spLocks noChangeArrowheads="1"/>
            </p:cNvSpPr>
            <p:nvPr/>
          </p:nvSpPr>
          <p:spPr bwMode="auto">
            <a:xfrm>
              <a:off x="4512" y="2749"/>
              <a:ext cx="862" cy="189"/>
            </a:xfrm>
            <a:prstGeom prst="rect">
              <a:avLst/>
            </a:prstGeom>
            <a:solidFill>
              <a:schemeClr val="bg1"/>
            </a:solidFill>
            <a:ln w="38100">
              <a:solidFill>
                <a:srgbClr val="FF0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nSpc>
                  <a:spcPct val="80000"/>
                </a:lnSpc>
                <a:spcBef>
                  <a:spcPct val="50000"/>
                </a:spcBef>
              </a:pPr>
              <a:r>
                <a:rPr lang="de-DE" altLang="zh-CN" sz="1050">
                  <a:solidFill>
                    <a:srgbClr val="FF0000"/>
                  </a:solidFill>
                  <a:ea typeface="宋体" panose="02010600030101010101" pitchFamily="2" charset="-122"/>
                </a:rPr>
                <a:t>Organization</a:t>
              </a:r>
              <a:endParaRPr lang="en-US" altLang="zh-CN" sz="1050">
                <a:solidFill>
                  <a:srgbClr val="FF0000"/>
                </a:solidFill>
              </a:endParaRPr>
            </a:p>
          </p:txBody>
        </p:sp>
        <p:sp>
          <p:nvSpPr>
            <p:cNvPr id="1721370" name="Line 26"/>
            <p:cNvSpPr>
              <a:spLocks noChangeShapeType="1"/>
            </p:cNvSpPr>
            <p:nvPr/>
          </p:nvSpPr>
          <p:spPr bwMode="auto">
            <a:xfrm flipH="1">
              <a:off x="4966" y="2522"/>
              <a:ext cx="227" cy="227"/>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1721402" name="Text Box 58"/>
            <p:cNvSpPr txBox="1">
              <a:spLocks noChangeArrowheads="1"/>
            </p:cNvSpPr>
            <p:nvPr/>
          </p:nvSpPr>
          <p:spPr bwMode="auto">
            <a:xfrm>
              <a:off x="2154" y="2341"/>
              <a:ext cx="635" cy="189"/>
            </a:xfrm>
            <a:prstGeom prst="rect">
              <a:avLst/>
            </a:prstGeom>
            <a:solidFill>
              <a:schemeClr val="bg1"/>
            </a:solidFill>
            <a:ln w="38100">
              <a:solidFill>
                <a:srgbClr val="FF0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nSpc>
                  <a:spcPct val="80000"/>
                </a:lnSpc>
                <a:spcBef>
                  <a:spcPct val="50000"/>
                </a:spcBef>
              </a:pPr>
              <a:r>
                <a:rPr lang="de-DE" altLang="zh-CN" sz="1050">
                  <a:solidFill>
                    <a:srgbClr val="FF0000"/>
                  </a:solidFill>
                  <a:ea typeface="宋体" panose="02010600030101010101" pitchFamily="2" charset="-122"/>
                </a:rPr>
                <a:t>Physicist</a:t>
              </a:r>
              <a:endParaRPr lang="en-US" altLang="zh-CN" sz="1050">
                <a:solidFill>
                  <a:srgbClr val="FF0000"/>
                </a:solidFill>
              </a:endParaRPr>
            </a:p>
          </p:txBody>
        </p:sp>
        <p:sp>
          <p:nvSpPr>
            <p:cNvPr id="1721407" name="Text Box 63"/>
            <p:cNvSpPr txBox="1">
              <a:spLocks noChangeArrowheads="1"/>
            </p:cNvSpPr>
            <p:nvPr/>
          </p:nvSpPr>
          <p:spPr bwMode="auto">
            <a:xfrm>
              <a:off x="2154" y="2341"/>
              <a:ext cx="635" cy="189"/>
            </a:xfrm>
            <a:prstGeom prst="rect">
              <a:avLst/>
            </a:prstGeom>
            <a:solidFill>
              <a:schemeClr val="bg1"/>
            </a:solidFill>
            <a:ln w="38100">
              <a:solidFill>
                <a:srgbClr val="FF0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nSpc>
                  <a:spcPct val="80000"/>
                </a:lnSpc>
                <a:spcBef>
                  <a:spcPct val="50000"/>
                </a:spcBef>
              </a:pPr>
              <a:r>
                <a:rPr lang="de-DE" altLang="zh-CN" sz="1050">
                  <a:solidFill>
                    <a:srgbClr val="FF0000"/>
                  </a:solidFill>
                  <a:ea typeface="宋体" panose="02010600030101010101" pitchFamily="2" charset="-122"/>
                </a:rPr>
                <a:t>Physicist</a:t>
              </a:r>
              <a:endParaRPr lang="en-US" altLang="zh-CN" sz="1050">
                <a:solidFill>
                  <a:srgbClr val="FF0000"/>
                </a:solidFill>
              </a:endParaRPr>
            </a:p>
          </p:txBody>
        </p:sp>
        <p:sp>
          <p:nvSpPr>
            <p:cNvPr id="1721408" name="Line 64"/>
            <p:cNvSpPr>
              <a:spLocks noChangeShapeType="1"/>
            </p:cNvSpPr>
            <p:nvPr/>
          </p:nvSpPr>
          <p:spPr bwMode="auto">
            <a:xfrm>
              <a:off x="2562" y="2522"/>
              <a:ext cx="363" cy="227"/>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1721409" name="Text Box 65"/>
            <p:cNvSpPr txBox="1">
              <a:spLocks noChangeArrowheads="1"/>
            </p:cNvSpPr>
            <p:nvPr/>
          </p:nvSpPr>
          <p:spPr bwMode="auto">
            <a:xfrm>
              <a:off x="3742" y="2749"/>
              <a:ext cx="453" cy="189"/>
            </a:xfrm>
            <a:prstGeom prst="rect">
              <a:avLst/>
            </a:prstGeom>
            <a:solidFill>
              <a:schemeClr val="bg1"/>
            </a:solidFill>
            <a:ln w="38100">
              <a:solidFill>
                <a:srgbClr val="FF0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nSpc>
                  <a:spcPct val="80000"/>
                </a:lnSpc>
                <a:spcBef>
                  <a:spcPct val="50000"/>
                </a:spcBef>
              </a:pPr>
              <a:r>
                <a:rPr lang="de-DE" altLang="zh-CN" sz="1050">
                  <a:solidFill>
                    <a:srgbClr val="FF0000"/>
                  </a:solidFill>
                  <a:ea typeface="宋体" panose="02010600030101010101" pitchFamily="2" charset="-122"/>
                </a:rPr>
                <a:t>Artist</a:t>
              </a:r>
              <a:endParaRPr lang="en-US" altLang="zh-CN" sz="1050">
                <a:solidFill>
                  <a:srgbClr val="FF0000"/>
                </a:solidFill>
              </a:endParaRPr>
            </a:p>
          </p:txBody>
        </p:sp>
        <p:sp>
          <p:nvSpPr>
            <p:cNvPr id="1721410" name="Line 66"/>
            <p:cNvSpPr>
              <a:spLocks noChangeShapeType="1"/>
            </p:cNvSpPr>
            <p:nvPr/>
          </p:nvSpPr>
          <p:spPr bwMode="auto">
            <a:xfrm flipH="1">
              <a:off x="3969" y="2522"/>
              <a:ext cx="181" cy="227"/>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grpSp>
      <p:sp>
        <p:nvSpPr>
          <p:cNvPr id="1721373" name="Line 29"/>
          <p:cNvSpPr>
            <a:spLocks noChangeShapeType="1"/>
          </p:cNvSpPr>
          <p:nvPr/>
        </p:nvSpPr>
        <p:spPr bwMode="auto">
          <a:xfrm>
            <a:off x="3975811" y="844154"/>
            <a:ext cx="432197" cy="1943100"/>
          </a:xfrm>
          <a:prstGeom prst="line">
            <a:avLst/>
          </a:prstGeom>
          <a:noFill/>
          <a:ln w="28575">
            <a:solidFill>
              <a:srgbClr val="00CC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grpSp>
        <p:nvGrpSpPr>
          <p:cNvPr id="1721419" name="Group 75"/>
          <p:cNvGrpSpPr>
            <a:grpSpLocks/>
          </p:cNvGrpSpPr>
          <p:nvPr/>
        </p:nvGrpSpPr>
        <p:grpSpPr bwMode="auto">
          <a:xfrm>
            <a:off x="3543614" y="3655220"/>
            <a:ext cx="3411824" cy="1398985"/>
            <a:chOff x="2608" y="3070"/>
            <a:chExt cx="3152" cy="1250"/>
          </a:xfrm>
        </p:grpSpPr>
        <p:grpSp>
          <p:nvGrpSpPr>
            <p:cNvPr id="1721401" name="Group 57"/>
            <p:cNvGrpSpPr>
              <a:grpSpLocks/>
            </p:cNvGrpSpPr>
            <p:nvPr/>
          </p:nvGrpSpPr>
          <p:grpSpPr bwMode="auto">
            <a:xfrm>
              <a:off x="2608" y="3070"/>
              <a:ext cx="3152" cy="1250"/>
              <a:chOff x="2562" y="1706"/>
              <a:chExt cx="3198" cy="1250"/>
            </a:xfrm>
          </p:grpSpPr>
          <p:pic>
            <p:nvPicPr>
              <p:cNvPr id="1721396" name="Picture 52" descr="fz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62" y="1706"/>
                <a:ext cx="3198" cy="527"/>
              </a:xfrm>
              <a:prstGeom prst="rect">
                <a:avLst/>
              </a:prstGeom>
              <a:noFill/>
              <a:extLst>
                <a:ext uri="{909E8E84-426E-40dd-AFC4-6F175D3DCCD1}">
                  <a14:hiddenFill xmlns="" xmlns:a14="http://schemas.microsoft.com/office/drawing/2010/main">
                    <a:solidFill>
                      <a:srgbClr val="FFFFFF"/>
                    </a:solidFill>
                  </a14:hiddenFill>
                </a:ext>
              </a:extLst>
            </p:spPr>
          </p:pic>
          <p:pic>
            <p:nvPicPr>
              <p:cNvPr id="1721397" name="Picture 53" descr="fz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08" y="2069"/>
                <a:ext cx="3152" cy="887"/>
              </a:xfrm>
              <a:prstGeom prst="rect">
                <a:avLst/>
              </a:prstGeom>
              <a:noFill/>
              <a:extLst>
                <a:ext uri="{909E8E84-426E-40dd-AFC4-6F175D3DCCD1}">
                  <a14:hiddenFill xmlns="" xmlns:a14="http://schemas.microsoft.com/office/drawing/2010/main">
                    <a:solidFill>
                      <a:srgbClr val="FFFFFF"/>
                    </a:solidFill>
                  </a14:hiddenFill>
                </a:ext>
              </a:extLst>
            </p:spPr>
          </p:pic>
          <p:sp>
            <p:nvSpPr>
              <p:cNvPr id="1721398" name="Rectangle 54"/>
              <p:cNvSpPr>
                <a:spLocks noChangeArrowheads="1"/>
              </p:cNvSpPr>
              <p:nvPr/>
            </p:nvSpPr>
            <p:spPr bwMode="auto">
              <a:xfrm>
                <a:off x="2608" y="1979"/>
                <a:ext cx="3152" cy="136"/>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grpSp>
        <p:sp>
          <p:nvSpPr>
            <p:cNvPr id="1721412" name="Rectangle 68"/>
            <p:cNvSpPr>
              <a:spLocks noChangeArrowheads="1"/>
            </p:cNvSpPr>
            <p:nvPr/>
          </p:nvSpPr>
          <p:spPr bwMode="auto">
            <a:xfrm>
              <a:off x="2608" y="3113"/>
              <a:ext cx="1769" cy="227"/>
            </a:xfrm>
            <a:prstGeom prst="rect">
              <a:avLst/>
            </a:prstGeom>
            <a:noFill/>
            <a:ln w="28575">
              <a:solidFill>
                <a:srgbClr val="00CC99"/>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grpSp>
      <p:grpSp>
        <p:nvGrpSpPr>
          <p:cNvPr id="1721420" name="Group 76"/>
          <p:cNvGrpSpPr>
            <a:grpSpLocks/>
          </p:cNvGrpSpPr>
          <p:nvPr/>
        </p:nvGrpSpPr>
        <p:grpSpPr bwMode="auto">
          <a:xfrm>
            <a:off x="4569934" y="1437086"/>
            <a:ext cx="2564606" cy="3349228"/>
            <a:chOff x="3470" y="1207"/>
            <a:chExt cx="2154" cy="2813"/>
          </a:xfrm>
        </p:grpSpPr>
        <p:sp>
          <p:nvSpPr>
            <p:cNvPr id="1721413" name="Rectangle 69"/>
            <p:cNvSpPr>
              <a:spLocks noChangeArrowheads="1"/>
            </p:cNvSpPr>
            <p:nvPr/>
          </p:nvSpPr>
          <p:spPr bwMode="auto">
            <a:xfrm>
              <a:off x="3470" y="3838"/>
              <a:ext cx="1224" cy="182"/>
            </a:xfrm>
            <a:prstGeom prst="rect">
              <a:avLst/>
            </a:prstGeom>
            <a:noFill/>
            <a:ln w="28575">
              <a:solidFill>
                <a:srgbClr val="00CC99"/>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sp>
          <p:nvSpPr>
            <p:cNvPr id="1721414" name="Rectangle 70"/>
            <p:cNvSpPr>
              <a:spLocks noChangeArrowheads="1"/>
            </p:cNvSpPr>
            <p:nvPr/>
          </p:nvSpPr>
          <p:spPr bwMode="auto">
            <a:xfrm>
              <a:off x="4558" y="1207"/>
              <a:ext cx="1066" cy="182"/>
            </a:xfrm>
            <a:prstGeom prst="rect">
              <a:avLst/>
            </a:prstGeom>
            <a:noFill/>
            <a:ln w="28575">
              <a:solidFill>
                <a:srgbClr val="00CC99"/>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grpSp>
      <p:sp>
        <p:nvSpPr>
          <p:cNvPr id="1721415" name="Line 71"/>
          <p:cNvSpPr>
            <a:spLocks noChangeShapeType="1"/>
          </p:cNvSpPr>
          <p:nvPr/>
        </p:nvSpPr>
        <p:spPr bwMode="auto">
          <a:xfrm>
            <a:off x="6514224" y="1653779"/>
            <a:ext cx="323850" cy="1133475"/>
          </a:xfrm>
          <a:prstGeom prst="line">
            <a:avLst/>
          </a:prstGeom>
          <a:noFill/>
          <a:ln w="28575">
            <a:solidFill>
              <a:srgbClr val="00CC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1721416" name="Line 72"/>
          <p:cNvSpPr>
            <a:spLocks noChangeShapeType="1"/>
          </p:cNvSpPr>
          <p:nvPr/>
        </p:nvSpPr>
        <p:spPr bwMode="auto">
          <a:xfrm flipV="1">
            <a:off x="5379559" y="3489724"/>
            <a:ext cx="864394" cy="1087040"/>
          </a:xfrm>
          <a:prstGeom prst="line">
            <a:avLst/>
          </a:prstGeom>
          <a:noFill/>
          <a:ln w="28575">
            <a:solidFill>
              <a:srgbClr val="00CC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1721417" name="Line 73"/>
          <p:cNvSpPr>
            <a:spLocks noChangeShapeType="1"/>
          </p:cNvSpPr>
          <p:nvPr/>
        </p:nvSpPr>
        <p:spPr bwMode="auto">
          <a:xfrm flipV="1">
            <a:off x="4353240" y="3003947"/>
            <a:ext cx="702469" cy="708422"/>
          </a:xfrm>
          <a:prstGeom prst="line">
            <a:avLst/>
          </a:prstGeom>
          <a:noFill/>
          <a:ln w="28575">
            <a:solidFill>
              <a:srgbClr val="00CC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1721421" name="Line 77"/>
          <p:cNvSpPr>
            <a:spLocks noChangeShapeType="1"/>
          </p:cNvSpPr>
          <p:nvPr/>
        </p:nvSpPr>
        <p:spPr bwMode="auto">
          <a:xfrm flipV="1">
            <a:off x="2085100" y="3057526"/>
            <a:ext cx="1835944" cy="54769"/>
          </a:xfrm>
          <a:prstGeom prst="line">
            <a:avLst/>
          </a:prstGeom>
          <a:noFill/>
          <a:ln w="28575">
            <a:solidFill>
              <a:srgbClr val="00CC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1721422" name="Line 78"/>
          <p:cNvSpPr>
            <a:spLocks noChangeShapeType="1"/>
          </p:cNvSpPr>
          <p:nvPr/>
        </p:nvSpPr>
        <p:spPr bwMode="auto">
          <a:xfrm flipV="1">
            <a:off x="1382631" y="2842023"/>
            <a:ext cx="1620440" cy="54769"/>
          </a:xfrm>
          <a:prstGeom prst="line">
            <a:avLst/>
          </a:prstGeom>
          <a:noFill/>
          <a:ln w="28575">
            <a:solidFill>
              <a:srgbClr val="00CC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48" name="文本框 47">
            <a:extLst>
              <a:ext uri="{FF2B5EF4-FFF2-40B4-BE49-F238E27FC236}">
                <a16:creationId xmlns:a16="http://schemas.microsoft.com/office/drawing/2014/main" id="{29121F6A-EFD4-D345-9A8B-AE97D90740DA}"/>
              </a:ext>
            </a:extLst>
          </p:cNvPr>
          <p:cNvSpPr txBox="1"/>
          <p:nvPr/>
        </p:nvSpPr>
        <p:spPr>
          <a:xfrm>
            <a:off x="329756" y="-3654"/>
            <a:ext cx="1415772" cy="461665"/>
          </a:xfrm>
          <a:prstGeom prst="rect">
            <a:avLst/>
          </a:prstGeom>
          <a:noFill/>
        </p:spPr>
        <p:txBody>
          <a:bodyPr wrap="none" rtlCol="0">
            <a:spAutoFit/>
          </a:bodyPr>
          <a:lstStyle/>
          <a:p>
            <a:r>
              <a:rPr kumimoji="1" lang="zh-CN" altLang="en-US" sz="2400" dirty="0">
                <a:latin typeface="+mn-ea"/>
              </a:rPr>
              <a:t>知识抽取</a:t>
            </a:r>
          </a:p>
        </p:txBody>
      </p:sp>
      <p:cxnSp>
        <p:nvCxnSpPr>
          <p:cNvPr id="49" name="直线连接符 48">
            <a:extLst>
              <a:ext uri="{FF2B5EF4-FFF2-40B4-BE49-F238E27FC236}">
                <a16:creationId xmlns:a16="http://schemas.microsoft.com/office/drawing/2014/main" id="{BE965FAA-1009-3E4F-B55D-5B158CEBE5DE}"/>
              </a:ext>
            </a:extLst>
          </p:cNvPr>
          <p:cNvCxnSpPr/>
          <p:nvPr/>
        </p:nvCxnSpPr>
        <p:spPr>
          <a:xfrm>
            <a:off x="329756" y="538778"/>
            <a:ext cx="8133159" cy="0"/>
          </a:xfrm>
          <a:prstGeom prst="line">
            <a:avLst/>
          </a:prstGeom>
        </p:spPr>
        <p:style>
          <a:lnRef idx="1">
            <a:schemeClr val="dk1"/>
          </a:lnRef>
          <a:fillRef idx="0">
            <a:schemeClr val="dk1"/>
          </a:fillRef>
          <a:effectRef idx="0">
            <a:schemeClr val="dk1"/>
          </a:effectRef>
          <a:fontRef idx="minor">
            <a:schemeClr val="tx1"/>
          </a:fontRef>
        </p:style>
      </p:cxnSp>
      <p:sp>
        <p:nvSpPr>
          <p:cNvPr id="50" name="矩形 49">
            <a:extLst>
              <a:ext uri="{FF2B5EF4-FFF2-40B4-BE49-F238E27FC236}">
                <a16:creationId xmlns:a16="http://schemas.microsoft.com/office/drawing/2014/main" id="{94976AAF-B271-6F40-909F-F4C4BFF35921}"/>
              </a:ext>
            </a:extLst>
          </p:cNvPr>
          <p:cNvSpPr/>
          <p:nvPr/>
        </p:nvSpPr>
        <p:spPr>
          <a:xfrm>
            <a:off x="329755" y="48358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51" name="矩形 50">
            <a:extLst>
              <a:ext uri="{FF2B5EF4-FFF2-40B4-BE49-F238E27FC236}">
                <a16:creationId xmlns:a16="http://schemas.microsoft.com/office/drawing/2014/main" id="{6D6857B1-F539-B547-B2FA-00AD89CE0D1D}"/>
              </a:ext>
            </a:extLst>
          </p:cNvPr>
          <p:cNvSpPr/>
          <p:nvPr/>
        </p:nvSpPr>
        <p:spPr>
          <a:xfrm>
            <a:off x="7342731" y="1691375"/>
            <a:ext cx="1795794" cy="1107996"/>
          </a:xfrm>
          <a:prstGeom prst="rect">
            <a:avLst/>
          </a:prstGeom>
        </p:spPr>
        <p:txBody>
          <a:bodyPr wrap="square">
            <a:spAutoFit/>
          </a:bodyPr>
          <a:lstStyle/>
          <a:p>
            <a:r>
              <a:rPr lang="en-US" altLang="zh-CN" sz="2200" dirty="0"/>
              <a:t> </a:t>
            </a:r>
            <a:r>
              <a:rPr lang="zh-CN" altLang="en-US" sz="2200" dirty="0"/>
              <a:t>从</a:t>
            </a:r>
            <a:r>
              <a:rPr lang="en-US" altLang="zh-CN" sz="2200" dirty="0"/>
              <a:t>Wikipedia</a:t>
            </a:r>
            <a:r>
              <a:rPr lang="zh-CN" altLang="en-US" sz="2200" dirty="0"/>
              <a:t>的文本中进行抽取</a:t>
            </a:r>
          </a:p>
        </p:txBody>
      </p:sp>
    </p:spTree>
    <p:extLst>
      <p:ext uri="{BB962C8B-B14F-4D97-AF65-F5344CB8AC3E}">
        <p14:creationId xmlns:p14="http://schemas.microsoft.com/office/powerpoint/2010/main" val="28418358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138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2138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1721347"/>
                                        </p:tgtEl>
                                        <p:attrNameLst>
                                          <p:attrName>style.visibility</p:attrName>
                                        </p:attrNameLst>
                                      </p:cBhvr>
                                      <p:to>
                                        <p:strVal val="visible"/>
                                      </p:to>
                                    </p:set>
                                    <p:animEffect transition="in" filter="wipe(left)">
                                      <p:cBhvr>
                                        <p:cTn id="15" dur="500"/>
                                        <p:tgtEl>
                                          <p:spTgt spid="172134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1721418"/>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0"/>
                                          </p:stCondLst>
                                        </p:cTn>
                                        <p:tgtEl>
                                          <p:spTgt spid="1721419"/>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0"/>
                                          </p:stCondLst>
                                        </p:cTn>
                                        <p:tgtEl>
                                          <p:spTgt spid="1721420"/>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21358"/>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0"/>
                                          </p:stCondLst>
                                        </p:cTn>
                                        <p:tgtEl>
                                          <p:spTgt spid="1721411"/>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721375"/>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1721373"/>
                                        </p:tgtEl>
                                        <p:attrNameLst>
                                          <p:attrName>style.visibility</p:attrName>
                                        </p:attrNameLst>
                                      </p:cBhvr>
                                      <p:to>
                                        <p:strVal val="visible"/>
                                      </p:to>
                                    </p:set>
                                    <p:animEffect transition="in" filter="wipe(up)">
                                      <p:cBhvr>
                                        <p:cTn id="42" dur="500"/>
                                        <p:tgtEl>
                                          <p:spTgt spid="1721373"/>
                                        </p:tgtEl>
                                      </p:cBhvr>
                                    </p:animEffect>
                                  </p:childTnLst>
                                </p:cTn>
                              </p:par>
                              <p:par>
                                <p:cTn id="43" presetID="22" presetClass="entr" presetSubtype="1" fill="hold" nodeType="withEffect">
                                  <p:stCondLst>
                                    <p:cond delay="0"/>
                                  </p:stCondLst>
                                  <p:childTnLst>
                                    <p:set>
                                      <p:cBhvr>
                                        <p:cTn id="44" dur="1" fill="hold">
                                          <p:stCondLst>
                                            <p:cond delay="0"/>
                                          </p:stCondLst>
                                        </p:cTn>
                                        <p:tgtEl>
                                          <p:spTgt spid="1721415"/>
                                        </p:tgtEl>
                                        <p:attrNameLst>
                                          <p:attrName>style.visibility</p:attrName>
                                        </p:attrNameLst>
                                      </p:cBhvr>
                                      <p:to>
                                        <p:strVal val="visible"/>
                                      </p:to>
                                    </p:set>
                                    <p:animEffect transition="in" filter="wipe(up)">
                                      <p:cBhvr>
                                        <p:cTn id="45" dur="500"/>
                                        <p:tgtEl>
                                          <p:spTgt spid="1721415"/>
                                        </p:tgtEl>
                                      </p:cBhvr>
                                    </p:animEffect>
                                  </p:childTnLst>
                                </p:cTn>
                              </p:par>
                              <p:par>
                                <p:cTn id="46" presetID="22" presetClass="entr" presetSubtype="4" fill="hold" nodeType="withEffect">
                                  <p:stCondLst>
                                    <p:cond delay="0"/>
                                  </p:stCondLst>
                                  <p:childTnLst>
                                    <p:set>
                                      <p:cBhvr>
                                        <p:cTn id="47" dur="1" fill="hold">
                                          <p:stCondLst>
                                            <p:cond delay="0"/>
                                          </p:stCondLst>
                                        </p:cTn>
                                        <p:tgtEl>
                                          <p:spTgt spid="1721416"/>
                                        </p:tgtEl>
                                        <p:attrNameLst>
                                          <p:attrName>style.visibility</p:attrName>
                                        </p:attrNameLst>
                                      </p:cBhvr>
                                      <p:to>
                                        <p:strVal val="visible"/>
                                      </p:to>
                                    </p:set>
                                    <p:animEffect transition="in" filter="wipe(down)">
                                      <p:cBhvr>
                                        <p:cTn id="48" dur="500"/>
                                        <p:tgtEl>
                                          <p:spTgt spid="1721416"/>
                                        </p:tgtEl>
                                      </p:cBhvr>
                                    </p:animEffect>
                                  </p:childTnLst>
                                </p:cTn>
                              </p:par>
                              <p:par>
                                <p:cTn id="49" presetID="22" presetClass="entr" presetSubtype="4" fill="hold" nodeType="withEffect">
                                  <p:stCondLst>
                                    <p:cond delay="0"/>
                                  </p:stCondLst>
                                  <p:childTnLst>
                                    <p:set>
                                      <p:cBhvr>
                                        <p:cTn id="50" dur="1" fill="hold">
                                          <p:stCondLst>
                                            <p:cond delay="0"/>
                                          </p:stCondLst>
                                        </p:cTn>
                                        <p:tgtEl>
                                          <p:spTgt spid="1721417"/>
                                        </p:tgtEl>
                                        <p:attrNameLst>
                                          <p:attrName>style.visibility</p:attrName>
                                        </p:attrNameLst>
                                      </p:cBhvr>
                                      <p:to>
                                        <p:strVal val="visible"/>
                                      </p:to>
                                    </p:set>
                                    <p:animEffect transition="in" filter="wipe(down)">
                                      <p:cBhvr>
                                        <p:cTn id="51" dur="500"/>
                                        <p:tgtEl>
                                          <p:spTgt spid="1721417"/>
                                        </p:tgtEl>
                                      </p:cBhvr>
                                    </p:animEffect>
                                  </p:childTnLst>
                                </p:cTn>
                              </p:par>
                              <p:par>
                                <p:cTn id="52" presetID="22" presetClass="entr" presetSubtype="8" fill="hold" nodeType="withEffect">
                                  <p:stCondLst>
                                    <p:cond delay="0"/>
                                  </p:stCondLst>
                                  <p:childTnLst>
                                    <p:set>
                                      <p:cBhvr>
                                        <p:cTn id="53" dur="1" fill="hold">
                                          <p:stCondLst>
                                            <p:cond delay="0"/>
                                          </p:stCondLst>
                                        </p:cTn>
                                        <p:tgtEl>
                                          <p:spTgt spid="1721421"/>
                                        </p:tgtEl>
                                        <p:attrNameLst>
                                          <p:attrName>style.visibility</p:attrName>
                                        </p:attrNameLst>
                                      </p:cBhvr>
                                      <p:to>
                                        <p:strVal val="visible"/>
                                      </p:to>
                                    </p:set>
                                    <p:animEffect transition="in" filter="wipe(left)">
                                      <p:cBhvr>
                                        <p:cTn id="54" dur="500"/>
                                        <p:tgtEl>
                                          <p:spTgt spid="1721421"/>
                                        </p:tgtEl>
                                      </p:cBhvr>
                                    </p:animEffect>
                                  </p:childTnLst>
                                </p:cTn>
                              </p:par>
                              <p:par>
                                <p:cTn id="55" presetID="22" presetClass="entr" presetSubtype="8" fill="hold" nodeType="withEffect">
                                  <p:stCondLst>
                                    <p:cond delay="0"/>
                                  </p:stCondLst>
                                  <p:childTnLst>
                                    <p:set>
                                      <p:cBhvr>
                                        <p:cTn id="56" dur="1" fill="hold">
                                          <p:stCondLst>
                                            <p:cond delay="0"/>
                                          </p:stCondLst>
                                        </p:cTn>
                                        <p:tgtEl>
                                          <p:spTgt spid="1721422"/>
                                        </p:tgtEl>
                                        <p:attrNameLst>
                                          <p:attrName>style.visibility</p:attrName>
                                        </p:attrNameLst>
                                      </p:cBhvr>
                                      <p:to>
                                        <p:strVal val="visible"/>
                                      </p:to>
                                    </p:set>
                                    <p:animEffect transition="in" filter="wipe(left)">
                                      <p:cBhvr>
                                        <p:cTn id="57" dur="500"/>
                                        <p:tgtEl>
                                          <p:spTgt spid="1721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1358" grpId="0" animBg="1"/>
      <p:bldP spid="172137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5" y="266166"/>
            <a:ext cx="2339102" cy="461665"/>
          </a:xfrm>
          <a:prstGeom prst="rect">
            <a:avLst/>
          </a:prstGeom>
          <a:noFill/>
        </p:spPr>
        <p:txBody>
          <a:bodyPr wrap="none" rtlCol="0">
            <a:spAutoFit/>
          </a:bodyPr>
          <a:lstStyle/>
          <a:p>
            <a:r>
              <a:rPr kumimoji="1" lang="zh-CN" altLang="en-US" sz="2400" dirty="0">
                <a:latin typeface="+mn-ea"/>
              </a:rPr>
              <a:t>大规模知识抽取</a:t>
            </a: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4" name="矩形 3"/>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mn-ea"/>
            </a:endParaRPr>
          </a:p>
        </p:txBody>
      </p:sp>
      <p:sp>
        <p:nvSpPr>
          <p:cNvPr id="18" name="AutoShape 4" descr="âfacebookâçå¾çæç´¢ç»æ"/>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7" name="文本框 6"/>
          <p:cNvSpPr txBox="1"/>
          <p:nvPr/>
        </p:nvSpPr>
        <p:spPr>
          <a:xfrm>
            <a:off x="381705" y="1087799"/>
            <a:ext cx="3813865" cy="369332"/>
          </a:xfrm>
          <a:prstGeom prst="rect">
            <a:avLst/>
          </a:prstGeom>
          <a:noFill/>
        </p:spPr>
        <p:txBody>
          <a:bodyPr wrap="none" rtlCol="0">
            <a:spAutoFit/>
          </a:bodyPr>
          <a:lstStyle/>
          <a:p>
            <a:r>
              <a:rPr lang="en-US" altLang="zh-CN" b="1" dirty="0" err="1">
                <a:latin typeface="+mn-ea"/>
              </a:rPr>
              <a:t>Yago</a:t>
            </a:r>
            <a:r>
              <a:rPr lang="en-US" altLang="zh-CN" b="1" dirty="0">
                <a:latin typeface="+mn-ea"/>
              </a:rPr>
              <a:t>(Yet Another Great Ontology)</a:t>
            </a:r>
            <a:endParaRPr lang="zh-CN" altLang="en-US" b="1" dirty="0">
              <a:latin typeface="+mn-ea"/>
            </a:endParaRPr>
          </a:p>
        </p:txBody>
      </p:sp>
      <p:sp>
        <p:nvSpPr>
          <p:cNvPr id="9" name="文本框 8"/>
          <p:cNvSpPr txBox="1"/>
          <p:nvPr/>
        </p:nvSpPr>
        <p:spPr>
          <a:xfrm>
            <a:off x="419696" y="1556642"/>
            <a:ext cx="2988319" cy="1788375"/>
          </a:xfrm>
          <a:prstGeom prst="rect">
            <a:avLst/>
          </a:prstGeom>
          <a:noFill/>
        </p:spPr>
        <p:txBody>
          <a:bodyPr wrap="none" rtlCol="0">
            <a:spAutoFit/>
          </a:bodyPr>
          <a:lstStyle/>
          <a:p>
            <a:pPr>
              <a:lnSpc>
                <a:spcPct val="150000"/>
              </a:lnSpc>
            </a:pPr>
            <a:r>
              <a:rPr lang="en-US" altLang="zh-CN" sz="1500" b="1" dirty="0">
                <a:latin typeface="+mn-ea"/>
              </a:rPr>
              <a:t>2007</a:t>
            </a:r>
            <a:r>
              <a:rPr lang="zh-CN" altLang="en-US" sz="1500" b="1" dirty="0">
                <a:latin typeface="+mn-ea"/>
              </a:rPr>
              <a:t>年，由德国马普研究所发起</a:t>
            </a:r>
            <a:endParaRPr lang="en-US" altLang="zh-CN" sz="1500" b="1" dirty="0">
              <a:latin typeface="+mn-ea"/>
            </a:endParaRPr>
          </a:p>
          <a:p>
            <a:pPr>
              <a:lnSpc>
                <a:spcPct val="150000"/>
              </a:lnSpc>
            </a:pPr>
            <a:r>
              <a:rPr lang="zh-CN" altLang="en-US" sz="1500" b="1" dirty="0">
                <a:latin typeface="+mn-ea"/>
              </a:rPr>
              <a:t>融合</a:t>
            </a:r>
            <a:r>
              <a:rPr lang="en-US" altLang="zh-CN" sz="1500" b="1" dirty="0">
                <a:latin typeface="+mn-ea"/>
              </a:rPr>
              <a:t>WordNet</a:t>
            </a:r>
            <a:r>
              <a:rPr lang="zh-CN" altLang="en-US" sz="1500" b="1" dirty="0">
                <a:latin typeface="+mn-ea"/>
              </a:rPr>
              <a:t>和</a:t>
            </a:r>
            <a:r>
              <a:rPr lang="en-US" altLang="zh-CN" sz="1500" b="1" dirty="0">
                <a:latin typeface="+mn-ea"/>
              </a:rPr>
              <a:t>Wikipedia</a:t>
            </a:r>
            <a:r>
              <a:rPr lang="zh-CN" altLang="en-US" sz="1500" b="1" dirty="0">
                <a:latin typeface="+mn-ea"/>
              </a:rPr>
              <a:t>：</a:t>
            </a:r>
            <a:endParaRPr lang="en-US" altLang="zh-CN" sz="1500" b="1" dirty="0">
              <a:latin typeface="+mn-ea"/>
            </a:endParaRPr>
          </a:p>
          <a:p>
            <a:pPr marL="257175" indent="-257175">
              <a:lnSpc>
                <a:spcPct val="150000"/>
              </a:lnSpc>
              <a:buFont typeface="Arial" panose="020B0604020202090204" pitchFamily="34" charset="0"/>
              <a:buChar char="•"/>
            </a:pPr>
            <a:r>
              <a:rPr lang="zh-CN" altLang="en-US" sz="1500" dirty="0">
                <a:latin typeface="+mn-ea"/>
              </a:rPr>
              <a:t>从</a:t>
            </a:r>
            <a:r>
              <a:rPr lang="en-US" altLang="zh-CN" sz="1500" dirty="0">
                <a:latin typeface="+mn-ea"/>
              </a:rPr>
              <a:t>Wikipedia</a:t>
            </a:r>
            <a:r>
              <a:rPr lang="zh-CN" altLang="en-US" sz="1500" dirty="0">
                <a:latin typeface="+mn-ea"/>
              </a:rPr>
              <a:t>的结构中抽取信息</a:t>
            </a:r>
            <a:endParaRPr lang="en-US" altLang="zh-CN" sz="1500" dirty="0">
              <a:latin typeface="+mn-ea"/>
            </a:endParaRPr>
          </a:p>
          <a:p>
            <a:pPr marL="257175" indent="-257175">
              <a:lnSpc>
                <a:spcPct val="150000"/>
              </a:lnSpc>
              <a:buFont typeface="Arial" panose="020B0604020202090204" pitchFamily="34" charset="0"/>
              <a:buChar char="•"/>
            </a:pPr>
            <a:r>
              <a:rPr lang="zh-CN" altLang="en-US" sz="1500" dirty="0">
                <a:latin typeface="+mn-ea"/>
              </a:rPr>
              <a:t>利用人工采样评估</a:t>
            </a:r>
            <a:endParaRPr lang="en-US" altLang="zh-CN" sz="1500" dirty="0">
              <a:latin typeface="+mn-ea"/>
            </a:endParaRPr>
          </a:p>
          <a:p>
            <a:pPr marL="257175" indent="-257175">
              <a:lnSpc>
                <a:spcPct val="150000"/>
              </a:lnSpc>
              <a:buFont typeface="Arial" panose="020B0604020202090204" pitchFamily="34" charset="0"/>
              <a:buChar char="•"/>
            </a:pPr>
            <a:r>
              <a:rPr lang="zh-CN" altLang="en-US" sz="1500" dirty="0">
                <a:latin typeface="+mn-ea"/>
              </a:rPr>
              <a:t>超过</a:t>
            </a:r>
            <a:r>
              <a:rPr lang="en-US" altLang="zh-CN" sz="1500" dirty="0">
                <a:latin typeface="+mn-ea"/>
              </a:rPr>
              <a:t>1</a:t>
            </a:r>
            <a:r>
              <a:rPr lang="zh-CN" altLang="en-US" sz="1500" dirty="0">
                <a:latin typeface="+mn-ea"/>
              </a:rPr>
              <a:t>亿事实和</a:t>
            </a:r>
            <a:r>
              <a:rPr lang="en-US" altLang="zh-CN" sz="1500" dirty="0">
                <a:latin typeface="+mn-ea"/>
              </a:rPr>
              <a:t>100</a:t>
            </a:r>
            <a:r>
              <a:rPr lang="zh-CN" altLang="en-US" sz="1500" dirty="0">
                <a:latin typeface="+mn-ea"/>
              </a:rPr>
              <a:t>种关系</a:t>
            </a:r>
            <a:endParaRPr lang="en-US" altLang="zh-CN" sz="1500" dirty="0">
              <a:latin typeface="+mn-ea"/>
            </a:endParaRPr>
          </a:p>
        </p:txBody>
      </p:sp>
      <p:graphicFrame>
        <p:nvGraphicFramePr>
          <p:cNvPr id="3" name="表格 2"/>
          <p:cNvGraphicFramePr>
            <a:graphicFrameLocks noGrp="1"/>
          </p:cNvGraphicFramePr>
          <p:nvPr/>
        </p:nvGraphicFramePr>
        <p:xfrm>
          <a:off x="4400550" y="1136456"/>
          <a:ext cx="4676775" cy="3232785"/>
        </p:xfrm>
        <a:graphic>
          <a:graphicData uri="http://schemas.openxmlformats.org/drawingml/2006/table">
            <a:tbl>
              <a:tblPr firstRow="1" bandRow="1">
                <a:tableStyleId>{69CF1AB2-1976-4502-BF36-3FF5EA218861}</a:tableStyleId>
              </a:tblPr>
              <a:tblGrid>
                <a:gridCol w="1009650">
                  <a:extLst>
                    <a:ext uri="{9D8B030D-6E8A-4147-A177-3AD203B41FA5}">
                      <a16:colId xmlns:a16="http://schemas.microsoft.com/office/drawing/2014/main" val="20000"/>
                    </a:ext>
                  </a:extLst>
                </a:gridCol>
                <a:gridCol w="3667125">
                  <a:extLst>
                    <a:ext uri="{9D8B030D-6E8A-4147-A177-3AD203B41FA5}">
                      <a16:colId xmlns:a16="http://schemas.microsoft.com/office/drawing/2014/main" val="20001"/>
                    </a:ext>
                  </a:extLst>
                </a:gridCol>
              </a:tblGrid>
              <a:tr h="278130">
                <a:tc>
                  <a:txBody>
                    <a:bodyPr/>
                    <a:lstStyle/>
                    <a:p>
                      <a:r>
                        <a:rPr lang="en-US" altLang="zh-CN" sz="1000" b="0" dirty="0"/>
                        <a:t>Content</a:t>
                      </a:r>
                      <a:endParaRPr lang="zh-CN" altLang="en-US" sz="1000" b="0" dirty="0"/>
                    </a:p>
                  </a:txBody>
                  <a:tcPr marL="68580" marR="68580" marT="34290" marB="34290"/>
                </a:tc>
                <a:tc>
                  <a:txBody>
                    <a:bodyPr/>
                    <a:lstStyle/>
                    <a:p>
                      <a:r>
                        <a:rPr lang="en-US" altLang="zh-CN" sz="1000" b="0" dirty="0"/>
                        <a:t>Entities of public Interest</a:t>
                      </a:r>
                      <a:endParaRPr lang="zh-CN" altLang="en-US" sz="1000" b="0" dirty="0"/>
                    </a:p>
                  </a:txBody>
                  <a:tcPr marL="68580" marR="68580" marT="34290" marB="34290"/>
                </a:tc>
                <a:extLst>
                  <a:ext uri="{0D108BD9-81ED-4DB2-BD59-A6C34878D82A}">
                    <a16:rowId xmlns:a16="http://schemas.microsoft.com/office/drawing/2014/main" val="10000"/>
                  </a:ext>
                </a:extLst>
              </a:tr>
              <a:tr h="278130">
                <a:tc>
                  <a:txBody>
                    <a:bodyPr/>
                    <a:lstStyle/>
                    <a:p>
                      <a:r>
                        <a:rPr lang="en-US" altLang="zh-CN" sz="1000" dirty="0"/>
                        <a:t>Format</a:t>
                      </a:r>
                      <a:endParaRPr lang="zh-CN" altLang="en-US" sz="1000" dirty="0"/>
                    </a:p>
                  </a:txBody>
                  <a:tcPr marL="68580" marR="68580" marT="34290" marB="34290"/>
                </a:tc>
                <a:tc>
                  <a:txBody>
                    <a:bodyPr/>
                    <a:lstStyle/>
                    <a:p>
                      <a:r>
                        <a:rPr lang="en-US" altLang="zh-CN" sz="1000" dirty="0"/>
                        <a:t>TSV,RDF,XML,N3,Web Interface</a:t>
                      </a:r>
                      <a:endParaRPr lang="zh-CN" altLang="en-US" sz="1000" dirty="0"/>
                    </a:p>
                  </a:txBody>
                  <a:tcPr marL="68580" marR="68580" marT="34290" marB="34290"/>
                </a:tc>
                <a:extLst>
                  <a:ext uri="{0D108BD9-81ED-4DB2-BD59-A6C34878D82A}">
                    <a16:rowId xmlns:a16="http://schemas.microsoft.com/office/drawing/2014/main" val="10001"/>
                  </a:ext>
                </a:extLst>
              </a:tr>
              <a:tr h="278130">
                <a:tc>
                  <a:txBody>
                    <a:bodyPr/>
                    <a:lstStyle/>
                    <a:p>
                      <a:r>
                        <a:rPr lang="en-US" altLang="zh-CN" sz="1000" dirty="0"/>
                        <a:t>Sources</a:t>
                      </a:r>
                      <a:endParaRPr lang="zh-CN" altLang="en-US" sz="1000" dirty="0"/>
                    </a:p>
                  </a:txBody>
                  <a:tcPr marL="68580" marR="68580" marT="34290" marB="34290"/>
                </a:tc>
                <a:tc>
                  <a:txBody>
                    <a:bodyPr/>
                    <a:lstStyle/>
                    <a:p>
                      <a:r>
                        <a:rPr lang="en-US" altLang="zh-CN" sz="1000" dirty="0"/>
                        <a:t>Wikipedia, WordNet, </a:t>
                      </a:r>
                      <a:r>
                        <a:rPr lang="en-US" altLang="zh-CN" sz="1000" dirty="0" err="1"/>
                        <a:t>Geonames</a:t>
                      </a:r>
                      <a:endParaRPr lang="zh-CN" altLang="en-US" sz="1000" dirty="0"/>
                    </a:p>
                  </a:txBody>
                  <a:tcPr marL="68580" marR="68580" marT="34290" marB="34290"/>
                </a:tc>
                <a:extLst>
                  <a:ext uri="{0D108BD9-81ED-4DB2-BD59-A6C34878D82A}">
                    <a16:rowId xmlns:a16="http://schemas.microsoft.com/office/drawing/2014/main" val="10002"/>
                  </a:ext>
                </a:extLst>
              </a:tr>
              <a:tr h="278130">
                <a:tc>
                  <a:txBody>
                    <a:bodyPr/>
                    <a:lstStyle/>
                    <a:p>
                      <a:r>
                        <a:rPr lang="en-US" altLang="zh-CN" sz="1000" dirty="0"/>
                        <a:t>Main Strength</a:t>
                      </a:r>
                      <a:endParaRPr lang="zh-CN" altLang="en-US" sz="1000" dirty="0"/>
                    </a:p>
                  </a:txBody>
                  <a:tcPr marL="68580" marR="68580" marT="34290" marB="34290"/>
                </a:tc>
                <a:tc>
                  <a:txBody>
                    <a:bodyPr/>
                    <a:lstStyle/>
                    <a:p>
                      <a:r>
                        <a:rPr lang="en-US" altLang="zh-CN" sz="1000" dirty="0"/>
                        <a:t>Focus on Precision, </a:t>
                      </a:r>
                      <a:r>
                        <a:rPr lang="en-US" altLang="zh-CN" sz="1000" dirty="0" err="1"/>
                        <a:t>geotemporal</a:t>
                      </a:r>
                      <a:r>
                        <a:rPr lang="en-US" altLang="zh-CN" sz="1000" dirty="0"/>
                        <a:t> </a:t>
                      </a:r>
                      <a:r>
                        <a:rPr lang="en-US" altLang="zh-CN" sz="1000" dirty="0" err="1"/>
                        <a:t>annotations,multilingual</a:t>
                      </a:r>
                      <a:endParaRPr lang="zh-CN" altLang="en-US" sz="1000" dirty="0"/>
                    </a:p>
                  </a:txBody>
                  <a:tcPr marL="68580" marR="68580" marT="34290" marB="34290"/>
                </a:tc>
                <a:extLst>
                  <a:ext uri="{0D108BD9-81ED-4DB2-BD59-A6C34878D82A}">
                    <a16:rowId xmlns:a16="http://schemas.microsoft.com/office/drawing/2014/main" val="10003"/>
                  </a:ext>
                </a:extLst>
              </a:tr>
              <a:tr h="278130">
                <a:tc>
                  <a:txBody>
                    <a:bodyPr/>
                    <a:lstStyle/>
                    <a:p>
                      <a:r>
                        <a:rPr lang="en-US" altLang="zh-CN" sz="1000" dirty="0"/>
                        <a:t>Precision</a:t>
                      </a:r>
                      <a:endParaRPr lang="zh-CN" altLang="en-US" sz="1000" dirty="0"/>
                    </a:p>
                  </a:txBody>
                  <a:tcPr marL="68580" marR="68580" marT="34290" marB="34290"/>
                </a:tc>
                <a:tc>
                  <a:txBody>
                    <a:bodyPr/>
                    <a:lstStyle/>
                    <a:p>
                      <a:r>
                        <a:rPr lang="en-US" altLang="zh-CN" sz="1000" dirty="0"/>
                        <a:t>95%</a:t>
                      </a:r>
                      <a:endParaRPr lang="zh-CN" altLang="en-US" sz="1000" dirty="0"/>
                    </a:p>
                  </a:txBody>
                  <a:tcPr marL="68580" marR="68580" marT="34290" marB="34290"/>
                </a:tc>
                <a:extLst>
                  <a:ext uri="{0D108BD9-81ED-4DB2-BD59-A6C34878D82A}">
                    <a16:rowId xmlns:a16="http://schemas.microsoft.com/office/drawing/2014/main" val="10004"/>
                  </a:ext>
                </a:extLst>
              </a:tr>
              <a:tr h="377190">
                <a:tc>
                  <a:txBody>
                    <a:bodyPr/>
                    <a:lstStyle/>
                    <a:p>
                      <a:r>
                        <a:rPr lang="en-US" altLang="zh-CN" sz="1000" dirty="0"/>
                        <a:t>Technique</a:t>
                      </a:r>
                      <a:endParaRPr lang="zh-CN" altLang="en-US" sz="1000" dirty="0"/>
                    </a:p>
                  </a:txBody>
                  <a:tcPr marL="68580" marR="68580" marT="34290" marB="34290"/>
                </a:tc>
                <a:tc>
                  <a:txBody>
                    <a:bodyPr/>
                    <a:lstStyle/>
                    <a:p>
                      <a:r>
                        <a:rPr lang="en-US" altLang="zh-CN" sz="1000" dirty="0"/>
                        <a:t>Extraction from Wikipedia + matching with WordNet &amp; </a:t>
                      </a:r>
                      <a:r>
                        <a:rPr lang="en-US" altLang="zh-CN" sz="1000" dirty="0" err="1"/>
                        <a:t>Geonames</a:t>
                      </a:r>
                      <a:r>
                        <a:rPr lang="en-US" altLang="zh-CN" sz="1000" dirty="0"/>
                        <a:t> + consistency checks</a:t>
                      </a:r>
                      <a:endParaRPr lang="zh-CN" altLang="en-US" sz="1000" dirty="0"/>
                    </a:p>
                  </a:txBody>
                  <a:tcPr marL="68580" marR="68580" marT="34290" marB="34290"/>
                </a:tc>
                <a:extLst>
                  <a:ext uri="{0D108BD9-81ED-4DB2-BD59-A6C34878D82A}">
                    <a16:rowId xmlns:a16="http://schemas.microsoft.com/office/drawing/2014/main" val="10005"/>
                  </a:ext>
                </a:extLst>
              </a:tr>
              <a:tr h="531495">
                <a:tc>
                  <a:txBody>
                    <a:bodyPr/>
                    <a:lstStyle/>
                    <a:p>
                      <a:r>
                        <a:rPr lang="en-US" altLang="zh-CN" sz="1000" dirty="0"/>
                        <a:t>Size</a:t>
                      </a:r>
                      <a:endParaRPr lang="zh-CN" altLang="en-US" sz="1000" dirty="0"/>
                    </a:p>
                  </a:txBody>
                  <a:tcPr marL="68580" marR="68580" marT="34290" marB="34290"/>
                </a:tc>
                <a:tc>
                  <a:txBody>
                    <a:bodyPr/>
                    <a:lstStyle/>
                    <a:p>
                      <a:r>
                        <a:rPr lang="en-US" altLang="zh-CN" sz="1000" dirty="0"/>
                        <a:t>Entities: 3 m (+ </a:t>
                      </a:r>
                      <a:r>
                        <a:rPr lang="en-US" altLang="zh-CN" sz="1000" dirty="0" err="1"/>
                        <a:t>geonames</a:t>
                      </a:r>
                      <a:r>
                        <a:rPr lang="en-US" altLang="zh-CN" sz="1000" dirty="0"/>
                        <a:t> -&gt; 10m)</a:t>
                      </a:r>
                    </a:p>
                    <a:p>
                      <a:r>
                        <a:rPr lang="en-US" altLang="zh-CN" sz="1000" dirty="0"/>
                        <a:t>Facts: 120m ( + </a:t>
                      </a:r>
                      <a:r>
                        <a:rPr lang="en-US" altLang="zh-CN" sz="1000" dirty="0" err="1"/>
                        <a:t>geonames</a:t>
                      </a:r>
                      <a:r>
                        <a:rPr lang="en-US" altLang="zh-CN" sz="1000" dirty="0"/>
                        <a:t> -&gt; 460m)</a:t>
                      </a:r>
                    </a:p>
                    <a:p>
                      <a:r>
                        <a:rPr lang="en-US" altLang="zh-CN" sz="1000" dirty="0"/>
                        <a:t>Relations: 100, Classes</a:t>
                      </a:r>
                      <a:r>
                        <a:rPr lang="zh-CN" altLang="en-US" sz="1000" dirty="0"/>
                        <a:t>：</a:t>
                      </a:r>
                      <a:r>
                        <a:rPr lang="en-US" altLang="zh-CN" sz="1000" dirty="0"/>
                        <a:t>200k, Languages: 200</a:t>
                      </a:r>
                      <a:endParaRPr lang="zh-CN" altLang="en-US" sz="1000" dirty="0"/>
                    </a:p>
                  </a:txBody>
                  <a:tcPr marL="68580" marR="68580" marT="34290" marB="34290"/>
                </a:tc>
                <a:extLst>
                  <a:ext uri="{0D108BD9-81ED-4DB2-BD59-A6C34878D82A}">
                    <a16:rowId xmlns:a16="http://schemas.microsoft.com/office/drawing/2014/main" val="10006"/>
                  </a:ext>
                </a:extLst>
              </a:tr>
              <a:tr h="278130">
                <a:tc>
                  <a:txBody>
                    <a:bodyPr/>
                    <a:lstStyle/>
                    <a:p>
                      <a:r>
                        <a:rPr lang="en-US" altLang="zh-CN" sz="1000" dirty="0"/>
                        <a:t>License</a:t>
                      </a:r>
                      <a:endParaRPr lang="zh-CN" altLang="en-US" sz="1000" dirty="0"/>
                    </a:p>
                  </a:txBody>
                  <a:tcPr marL="68580" marR="68580" marT="34290" marB="34290"/>
                </a:tc>
                <a:tc>
                  <a:txBody>
                    <a:bodyPr/>
                    <a:lstStyle/>
                    <a:p>
                      <a:r>
                        <a:rPr lang="en-US" altLang="zh-CN" sz="1000" dirty="0"/>
                        <a:t>Creative Commons</a:t>
                      </a:r>
                      <a:r>
                        <a:rPr lang="en-US" altLang="zh-CN" sz="1000" baseline="0" dirty="0"/>
                        <a:t> BY-SA</a:t>
                      </a:r>
                      <a:endParaRPr lang="zh-CN" altLang="en-US" sz="1000" dirty="0"/>
                    </a:p>
                  </a:txBody>
                  <a:tcPr marL="68580" marR="68580" marT="34290" marB="34290"/>
                </a:tc>
                <a:extLst>
                  <a:ext uri="{0D108BD9-81ED-4DB2-BD59-A6C34878D82A}">
                    <a16:rowId xmlns:a16="http://schemas.microsoft.com/office/drawing/2014/main" val="10007"/>
                  </a:ext>
                </a:extLst>
              </a:tr>
              <a:tr h="278130">
                <a:tc>
                  <a:txBody>
                    <a:bodyPr/>
                    <a:lstStyle/>
                    <a:p>
                      <a:r>
                        <a:rPr lang="en-US" altLang="zh-CN" sz="1000" dirty="0"/>
                        <a:t>URL</a:t>
                      </a:r>
                      <a:endParaRPr lang="zh-CN" altLang="en-US" sz="1000" dirty="0"/>
                    </a:p>
                  </a:txBody>
                  <a:tcPr marL="68580" marR="68580" marT="34290" marB="34290"/>
                </a:tc>
                <a:tc>
                  <a:txBody>
                    <a:bodyPr/>
                    <a:lstStyle/>
                    <a:p>
                      <a:r>
                        <a:rPr lang="en-US" altLang="zh-CN" sz="1000" dirty="0"/>
                        <a:t>http://www.yago.com/</a:t>
                      </a:r>
                      <a:endParaRPr lang="zh-CN" altLang="en-US" sz="1000" dirty="0"/>
                    </a:p>
                  </a:txBody>
                  <a:tcPr marL="68580" marR="68580" marT="34290" marB="34290"/>
                </a:tc>
                <a:extLst>
                  <a:ext uri="{0D108BD9-81ED-4DB2-BD59-A6C34878D82A}">
                    <a16:rowId xmlns:a16="http://schemas.microsoft.com/office/drawing/2014/main" val="10008"/>
                  </a:ext>
                </a:extLst>
              </a:tr>
              <a:tr h="377190">
                <a:tc>
                  <a:txBody>
                    <a:bodyPr/>
                    <a:lstStyle/>
                    <a:p>
                      <a:r>
                        <a:rPr lang="en-US" altLang="zh-CN" sz="1000" dirty="0"/>
                        <a:t>References</a:t>
                      </a:r>
                      <a:endParaRPr lang="zh-CN" altLang="en-US" sz="1000" dirty="0"/>
                    </a:p>
                  </a:txBody>
                  <a:tcPr marL="68580" marR="68580" marT="34290" marB="34290"/>
                </a:tc>
                <a:tc>
                  <a:txBody>
                    <a:bodyPr/>
                    <a:lstStyle/>
                    <a:p>
                      <a:r>
                        <a:rPr lang="en-US" altLang="zh-CN" sz="1000" dirty="0"/>
                        <a:t>[</a:t>
                      </a:r>
                      <a:r>
                        <a:rPr lang="en-US" altLang="zh-CN" sz="1000" dirty="0" err="1"/>
                        <a:t>Suchanek</a:t>
                      </a:r>
                      <a:r>
                        <a:rPr lang="en-US" altLang="zh-CN" sz="1000" dirty="0"/>
                        <a:t>, WWW 2007][</a:t>
                      </a:r>
                      <a:r>
                        <a:rPr lang="en-US" altLang="zh-CN" sz="1000" dirty="0" err="1"/>
                        <a:t>Hoffart</a:t>
                      </a:r>
                      <a:r>
                        <a:rPr lang="en-US" altLang="zh-CN" sz="1000" dirty="0"/>
                        <a:t>, WWW 2011]</a:t>
                      </a:r>
                    </a:p>
                    <a:p>
                      <a:r>
                        <a:rPr lang="en-US" altLang="zh-CN" sz="1000" dirty="0"/>
                        <a:t>[</a:t>
                      </a:r>
                      <a:r>
                        <a:rPr lang="en-US" altLang="zh-CN" sz="1000" dirty="0" err="1"/>
                        <a:t>deMelo</a:t>
                      </a:r>
                      <a:r>
                        <a:rPr lang="en-US" altLang="zh-CN" sz="1000" dirty="0"/>
                        <a:t> CIKM 2010]</a:t>
                      </a:r>
                      <a:endParaRPr lang="zh-CN" altLang="en-US" sz="1000" dirty="0"/>
                    </a:p>
                  </a:txBody>
                  <a:tcPr marL="68580" marR="68580" marT="34290" marB="34290"/>
                </a:tc>
                <a:extLst>
                  <a:ext uri="{0D108BD9-81ED-4DB2-BD59-A6C34878D82A}">
                    <a16:rowId xmlns:a16="http://schemas.microsoft.com/office/drawing/2014/main" val="10009"/>
                  </a:ext>
                </a:extLst>
              </a:tr>
            </a:tbl>
          </a:graphicData>
        </a:graphic>
      </p:graphicFrame>
      <p:pic>
        <p:nvPicPr>
          <p:cNvPr id="11" name="图片 10"/>
          <p:cNvPicPr>
            <a:picLocks noChangeAspect="1"/>
          </p:cNvPicPr>
          <p:nvPr/>
        </p:nvPicPr>
        <p:blipFill>
          <a:blip r:embed="rId3"/>
          <a:stretch>
            <a:fillRect/>
          </a:stretch>
        </p:blipFill>
        <p:spPr>
          <a:xfrm>
            <a:off x="640456" y="3557187"/>
            <a:ext cx="1624096" cy="747751"/>
          </a:xfrm>
          <a:prstGeom prst="rect">
            <a:avLst/>
          </a:prstGeom>
        </p:spPr>
      </p:pic>
      <p:sp>
        <p:nvSpPr>
          <p:cNvPr id="2" name="页脚占位符 1">
            <a:extLst>
              <a:ext uri="{FF2B5EF4-FFF2-40B4-BE49-F238E27FC236}">
                <a16:creationId xmlns:a16="http://schemas.microsoft.com/office/drawing/2014/main" id="{FA512185-3CB4-CF48-B15C-4C64728CE451}"/>
              </a:ext>
            </a:extLst>
          </p:cNvPr>
          <p:cNvSpPr>
            <a:spLocks noGrp="1"/>
          </p:cNvSpPr>
          <p:nvPr>
            <p:ph type="ftr" sz="quarter" idx="11"/>
          </p:nvPr>
        </p:nvSpPr>
        <p:spPr/>
        <p:txBody>
          <a:bodyPr/>
          <a:lstStyle/>
          <a:p>
            <a:r>
              <a:rPr kumimoji="1" lang="zh-CN" altLang="en-US"/>
              <a:t>知识图谱概述</a:t>
            </a:r>
          </a:p>
        </p:txBody>
      </p:sp>
      <p:sp>
        <p:nvSpPr>
          <p:cNvPr id="5" name="灯片编号占位符 4">
            <a:extLst>
              <a:ext uri="{FF2B5EF4-FFF2-40B4-BE49-F238E27FC236}">
                <a16:creationId xmlns:a16="http://schemas.microsoft.com/office/drawing/2014/main" id="{8E6ED7E2-7ED2-9E42-9735-D19836D38E66}"/>
              </a:ext>
            </a:extLst>
          </p:cNvPr>
          <p:cNvSpPr>
            <a:spLocks noGrp="1"/>
          </p:cNvSpPr>
          <p:nvPr>
            <p:ph type="sldNum" sz="quarter" idx="12"/>
          </p:nvPr>
        </p:nvSpPr>
        <p:spPr/>
        <p:txBody>
          <a:bodyPr/>
          <a:lstStyle/>
          <a:p>
            <a:fld id="{36A25BD4-2C18-3241-A107-B7FFDDC89A82}" type="slidenum">
              <a:rPr kumimoji="1" lang="zh-CN" altLang="en-US" smtClean="0"/>
              <a:t>28</a:t>
            </a:fld>
            <a:endParaRPr kumimoji="1" lang="zh-CN" altLang="en-US"/>
          </a:p>
        </p:txBody>
      </p:sp>
    </p:spTree>
    <p:extLst>
      <p:ext uri="{BB962C8B-B14F-4D97-AF65-F5344CB8AC3E}">
        <p14:creationId xmlns:p14="http://schemas.microsoft.com/office/powerpoint/2010/main" val="27327506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5" y="266166"/>
            <a:ext cx="2339102" cy="461665"/>
          </a:xfrm>
          <a:prstGeom prst="rect">
            <a:avLst/>
          </a:prstGeom>
          <a:noFill/>
        </p:spPr>
        <p:txBody>
          <a:bodyPr wrap="none" rtlCol="0">
            <a:spAutoFit/>
          </a:bodyPr>
          <a:lstStyle/>
          <a:p>
            <a:r>
              <a:rPr kumimoji="1" lang="zh-CN" altLang="en-US" sz="2400" dirty="0">
                <a:latin typeface="+mn-ea"/>
              </a:rPr>
              <a:t>大规模知识抽取</a:t>
            </a: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4" name="矩形 3"/>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mn-ea"/>
            </a:endParaRPr>
          </a:p>
        </p:txBody>
      </p:sp>
      <p:sp>
        <p:nvSpPr>
          <p:cNvPr id="18" name="AutoShape 4" descr="âfacebookâçå¾çæç´¢ç»æ"/>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7" name="文本框 6"/>
          <p:cNvSpPr txBox="1"/>
          <p:nvPr/>
        </p:nvSpPr>
        <p:spPr>
          <a:xfrm>
            <a:off x="381705" y="1087799"/>
            <a:ext cx="1067921" cy="369332"/>
          </a:xfrm>
          <a:prstGeom prst="rect">
            <a:avLst/>
          </a:prstGeom>
          <a:noFill/>
        </p:spPr>
        <p:txBody>
          <a:bodyPr wrap="none" rtlCol="0">
            <a:spAutoFit/>
          </a:bodyPr>
          <a:lstStyle/>
          <a:p>
            <a:r>
              <a:rPr lang="en-US" altLang="zh-CN" b="1" dirty="0" err="1">
                <a:latin typeface="+mn-ea"/>
              </a:rPr>
              <a:t>DBPedia</a:t>
            </a:r>
            <a:endParaRPr lang="zh-CN" altLang="en-US" b="1" dirty="0">
              <a:latin typeface="+mn-ea"/>
            </a:endParaRPr>
          </a:p>
        </p:txBody>
      </p:sp>
      <p:sp>
        <p:nvSpPr>
          <p:cNvPr id="9" name="文本框 8"/>
          <p:cNvSpPr txBox="1"/>
          <p:nvPr/>
        </p:nvSpPr>
        <p:spPr>
          <a:xfrm>
            <a:off x="381705" y="1434049"/>
            <a:ext cx="4095154" cy="2480872"/>
          </a:xfrm>
          <a:prstGeom prst="rect">
            <a:avLst/>
          </a:prstGeom>
          <a:noFill/>
        </p:spPr>
        <p:txBody>
          <a:bodyPr wrap="square" rtlCol="0">
            <a:spAutoFit/>
          </a:bodyPr>
          <a:lstStyle/>
          <a:p>
            <a:pPr>
              <a:lnSpc>
                <a:spcPct val="150000"/>
              </a:lnSpc>
            </a:pPr>
            <a:r>
              <a:rPr lang="en-US" altLang="zh-CN" sz="1500" dirty="0">
                <a:latin typeface="+mn-ea"/>
              </a:rPr>
              <a:t>2007</a:t>
            </a:r>
            <a:r>
              <a:rPr lang="zh-CN" altLang="en-US" sz="1500" dirty="0">
                <a:latin typeface="+mn-ea"/>
              </a:rPr>
              <a:t>年开放。</a:t>
            </a:r>
            <a:endParaRPr lang="en-US" altLang="zh-CN" sz="1500" dirty="0">
              <a:latin typeface="+mn-ea"/>
            </a:endParaRPr>
          </a:p>
          <a:p>
            <a:pPr>
              <a:lnSpc>
                <a:spcPct val="150000"/>
              </a:lnSpc>
            </a:pPr>
            <a:r>
              <a:rPr lang="zh-CN" altLang="en-US" sz="1500" dirty="0">
                <a:latin typeface="+mn-ea"/>
              </a:rPr>
              <a:t>目标是构建一个社区，通过社区成员定义和撰写准确的抽取模板，进而从维基百科中抽取结构信息，并将其发布到</a:t>
            </a:r>
            <a:r>
              <a:rPr lang="en-US" altLang="zh-CN" sz="1500" dirty="0">
                <a:latin typeface="+mn-ea"/>
              </a:rPr>
              <a:t>Web</a:t>
            </a:r>
            <a:r>
              <a:rPr lang="zh-CN" altLang="en-US" sz="1500" dirty="0">
                <a:latin typeface="+mn-ea"/>
              </a:rPr>
              <a:t>上。</a:t>
            </a:r>
            <a:endParaRPr lang="en-US" altLang="zh-CN" sz="1500" dirty="0">
              <a:latin typeface="+mn-ea"/>
            </a:endParaRPr>
          </a:p>
          <a:p>
            <a:pPr>
              <a:lnSpc>
                <a:spcPct val="150000"/>
              </a:lnSpc>
            </a:pPr>
            <a:r>
              <a:rPr lang="zh-CN" altLang="en-US" sz="1500" b="1" dirty="0">
                <a:latin typeface="+mn-ea"/>
              </a:rPr>
              <a:t>社区通过人工的方式构建分类：</a:t>
            </a:r>
            <a:endParaRPr lang="en-US" altLang="zh-CN" sz="1500" b="1" dirty="0">
              <a:latin typeface="+mn-ea"/>
            </a:endParaRPr>
          </a:p>
          <a:p>
            <a:pPr marL="257175" indent="-257175">
              <a:lnSpc>
                <a:spcPct val="150000"/>
              </a:lnSpc>
              <a:buFont typeface="Arial" panose="020B0604020202090204" pitchFamily="34" charset="0"/>
              <a:buChar char="•"/>
            </a:pPr>
            <a:r>
              <a:rPr lang="en-US" altLang="zh-CN" sz="1500" dirty="0">
                <a:latin typeface="+mn-ea"/>
              </a:rPr>
              <a:t>280</a:t>
            </a:r>
            <a:r>
              <a:rPr lang="zh-CN" altLang="en-US" sz="1500" dirty="0">
                <a:latin typeface="+mn-ea"/>
              </a:rPr>
              <a:t>个类别</a:t>
            </a:r>
            <a:endParaRPr lang="en-US" altLang="zh-CN" sz="1500" dirty="0">
              <a:latin typeface="+mn-ea"/>
            </a:endParaRPr>
          </a:p>
          <a:p>
            <a:pPr marL="257175" indent="-257175">
              <a:lnSpc>
                <a:spcPct val="150000"/>
              </a:lnSpc>
              <a:buFont typeface="Arial" panose="020B0604020202090204" pitchFamily="34" charset="0"/>
              <a:buChar char="•"/>
            </a:pPr>
            <a:r>
              <a:rPr lang="zh-CN" altLang="en-US" sz="1500" dirty="0">
                <a:latin typeface="+mn-ea"/>
              </a:rPr>
              <a:t>覆盖约</a:t>
            </a:r>
            <a:r>
              <a:rPr lang="en-US" altLang="zh-CN" sz="1500" dirty="0">
                <a:latin typeface="+mn-ea"/>
              </a:rPr>
              <a:t>50%</a:t>
            </a:r>
            <a:r>
              <a:rPr lang="zh-CN" altLang="en-US" sz="1500" dirty="0">
                <a:latin typeface="+mn-ea"/>
              </a:rPr>
              <a:t>的维基百科实体</a:t>
            </a:r>
            <a:endParaRPr lang="en-US" altLang="zh-CN" sz="1500" dirty="0">
              <a:latin typeface="+mn-ea"/>
            </a:endParaRPr>
          </a:p>
        </p:txBody>
      </p:sp>
      <p:graphicFrame>
        <p:nvGraphicFramePr>
          <p:cNvPr id="3" name="表格 2"/>
          <p:cNvGraphicFramePr>
            <a:graphicFrameLocks noGrp="1"/>
          </p:cNvGraphicFramePr>
          <p:nvPr/>
        </p:nvGraphicFramePr>
        <p:xfrm>
          <a:off x="4400550" y="1136456"/>
          <a:ext cx="4676775" cy="2910840"/>
        </p:xfrm>
        <a:graphic>
          <a:graphicData uri="http://schemas.openxmlformats.org/drawingml/2006/table">
            <a:tbl>
              <a:tblPr firstRow="1" bandRow="1">
                <a:tableStyleId>{69CF1AB2-1976-4502-BF36-3FF5EA218861}</a:tableStyleId>
              </a:tblPr>
              <a:tblGrid>
                <a:gridCol w="1009650">
                  <a:extLst>
                    <a:ext uri="{9D8B030D-6E8A-4147-A177-3AD203B41FA5}">
                      <a16:colId xmlns:a16="http://schemas.microsoft.com/office/drawing/2014/main" val="20000"/>
                    </a:ext>
                  </a:extLst>
                </a:gridCol>
                <a:gridCol w="3667125">
                  <a:extLst>
                    <a:ext uri="{9D8B030D-6E8A-4147-A177-3AD203B41FA5}">
                      <a16:colId xmlns:a16="http://schemas.microsoft.com/office/drawing/2014/main" val="20001"/>
                    </a:ext>
                  </a:extLst>
                </a:gridCol>
              </a:tblGrid>
              <a:tr h="278130">
                <a:tc>
                  <a:txBody>
                    <a:bodyPr/>
                    <a:lstStyle/>
                    <a:p>
                      <a:r>
                        <a:rPr lang="en-US" altLang="zh-CN" sz="1000" b="0" dirty="0"/>
                        <a:t>Content</a:t>
                      </a:r>
                      <a:endParaRPr lang="zh-CN" altLang="en-US" sz="1000" b="0" dirty="0"/>
                    </a:p>
                  </a:txBody>
                  <a:tcPr marL="68580" marR="68580" marT="34290" marB="34290"/>
                </a:tc>
                <a:tc>
                  <a:txBody>
                    <a:bodyPr/>
                    <a:lstStyle/>
                    <a:p>
                      <a:r>
                        <a:rPr lang="en-US" altLang="zh-CN" sz="1000" b="0" dirty="0"/>
                        <a:t>Entities of public Interest</a:t>
                      </a:r>
                      <a:endParaRPr lang="zh-CN" altLang="en-US" sz="1000" b="0" dirty="0"/>
                    </a:p>
                  </a:txBody>
                  <a:tcPr marL="68580" marR="68580" marT="34290" marB="34290"/>
                </a:tc>
                <a:extLst>
                  <a:ext uri="{0D108BD9-81ED-4DB2-BD59-A6C34878D82A}">
                    <a16:rowId xmlns:a16="http://schemas.microsoft.com/office/drawing/2014/main" val="10000"/>
                  </a:ext>
                </a:extLst>
              </a:tr>
              <a:tr h="278130">
                <a:tc>
                  <a:txBody>
                    <a:bodyPr/>
                    <a:lstStyle/>
                    <a:p>
                      <a:r>
                        <a:rPr lang="en-US" altLang="zh-CN" sz="1000" dirty="0"/>
                        <a:t>Format</a:t>
                      </a:r>
                      <a:endParaRPr lang="zh-CN" altLang="en-US" sz="1000" dirty="0"/>
                    </a:p>
                  </a:txBody>
                  <a:tcPr marL="68580" marR="68580" marT="34290" marB="34290"/>
                </a:tc>
                <a:tc>
                  <a:txBody>
                    <a:bodyPr/>
                    <a:lstStyle/>
                    <a:p>
                      <a:r>
                        <a:rPr lang="en-US" altLang="zh-CN" sz="1000" dirty="0"/>
                        <a:t>RDF,</a:t>
                      </a:r>
                      <a:r>
                        <a:rPr lang="en-US" altLang="zh-CN" sz="1000" baseline="0" dirty="0"/>
                        <a:t> </a:t>
                      </a:r>
                      <a:r>
                        <a:rPr lang="en-US" altLang="zh-CN" sz="1000" dirty="0"/>
                        <a:t>API, SPARQL</a:t>
                      </a:r>
                      <a:endParaRPr lang="zh-CN" altLang="en-US" sz="1000" dirty="0"/>
                    </a:p>
                  </a:txBody>
                  <a:tcPr marL="68580" marR="68580" marT="34290" marB="34290"/>
                </a:tc>
                <a:extLst>
                  <a:ext uri="{0D108BD9-81ED-4DB2-BD59-A6C34878D82A}">
                    <a16:rowId xmlns:a16="http://schemas.microsoft.com/office/drawing/2014/main" val="10001"/>
                  </a:ext>
                </a:extLst>
              </a:tr>
              <a:tr h="278130">
                <a:tc>
                  <a:txBody>
                    <a:bodyPr/>
                    <a:lstStyle/>
                    <a:p>
                      <a:r>
                        <a:rPr lang="en-US" altLang="zh-CN" sz="1000" dirty="0"/>
                        <a:t>Sources</a:t>
                      </a:r>
                      <a:endParaRPr lang="zh-CN" altLang="en-US" sz="1000" dirty="0"/>
                    </a:p>
                  </a:txBody>
                  <a:tcPr marL="68580" marR="68580" marT="34290" marB="34290"/>
                </a:tc>
                <a:tc>
                  <a:txBody>
                    <a:bodyPr/>
                    <a:lstStyle/>
                    <a:p>
                      <a:r>
                        <a:rPr lang="en-US" altLang="zh-CN" sz="1000" dirty="0"/>
                        <a:t>Wikipedia, WordNet, YAGO</a:t>
                      </a:r>
                      <a:endParaRPr lang="zh-CN" altLang="en-US" sz="1000" dirty="0"/>
                    </a:p>
                  </a:txBody>
                  <a:tcPr marL="68580" marR="68580" marT="34290" marB="34290"/>
                </a:tc>
                <a:extLst>
                  <a:ext uri="{0D108BD9-81ED-4DB2-BD59-A6C34878D82A}">
                    <a16:rowId xmlns:a16="http://schemas.microsoft.com/office/drawing/2014/main" val="10002"/>
                  </a:ext>
                </a:extLst>
              </a:tr>
              <a:tr h="278130">
                <a:tc>
                  <a:txBody>
                    <a:bodyPr/>
                    <a:lstStyle/>
                    <a:p>
                      <a:r>
                        <a:rPr lang="en-US" altLang="zh-CN" sz="1000" dirty="0"/>
                        <a:t>Main Strength</a:t>
                      </a:r>
                      <a:endParaRPr lang="zh-CN" altLang="en-US" sz="1000" dirty="0"/>
                    </a:p>
                  </a:txBody>
                  <a:tcPr marL="68580" marR="68580" marT="34290" marB="34290"/>
                </a:tc>
                <a:tc>
                  <a:txBody>
                    <a:bodyPr/>
                    <a:lstStyle/>
                    <a:p>
                      <a:r>
                        <a:rPr lang="en-US" altLang="zh-CN" sz="1000" dirty="0"/>
                        <a:t>Focus on </a:t>
                      </a:r>
                      <a:r>
                        <a:rPr lang="en-US" altLang="zh-CN" sz="1000" dirty="0" err="1"/>
                        <a:t>coberage,interlinking</a:t>
                      </a:r>
                      <a:r>
                        <a:rPr lang="en-US" altLang="zh-CN" sz="1000" baseline="0" dirty="0"/>
                        <a:t> with other data sets</a:t>
                      </a:r>
                      <a:endParaRPr lang="zh-CN" altLang="en-US" sz="1000" dirty="0"/>
                    </a:p>
                  </a:txBody>
                  <a:tcPr marL="68580" marR="68580" marT="34290" marB="34290"/>
                </a:tc>
                <a:extLst>
                  <a:ext uri="{0D108BD9-81ED-4DB2-BD59-A6C34878D82A}">
                    <a16:rowId xmlns:a16="http://schemas.microsoft.com/office/drawing/2014/main" val="10003"/>
                  </a:ext>
                </a:extLst>
              </a:tr>
              <a:tr h="278130">
                <a:tc>
                  <a:txBody>
                    <a:bodyPr/>
                    <a:lstStyle/>
                    <a:p>
                      <a:r>
                        <a:rPr lang="en-US" altLang="zh-CN" sz="1000" dirty="0"/>
                        <a:t>Technique</a:t>
                      </a:r>
                      <a:endParaRPr lang="zh-CN" altLang="en-US" sz="1000" dirty="0"/>
                    </a:p>
                  </a:txBody>
                  <a:tcPr marL="68580" marR="68580" marT="34290" marB="34290"/>
                </a:tc>
                <a:tc>
                  <a:txBody>
                    <a:bodyPr/>
                    <a:lstStyle/>
                    <a:p>
                      <a:r>
                        <a:rPr lang="en-US" altLang="zh-CN" sz="1000" dirty="0"/>
                        <a:t>Extraction from Wikipedia +manual</a:t>
                      </a:r>
                      <a:r>
                        <a:rPr lang="en-US" altLang="zh-CN" sz="1000" baseline="0" dirty="0"/>
                        <a:t> supervision by the community</a:t>
                      </a:r>
                      <a:endParaRPr lang="zh-CN" altLang="en-US" sz="1000" dirty="0"/>
                    </a:p>
                  </a:txBody>
                  <a:tcPr marL="68580" marR="68580" marT="34290" marB="34290"/>
                </a:tc>
                <a:extLst>
                  <a:ext uri="{0D108BD9-81ED-4DB2-BD59-A6C34878D82A}">
                    <a16:rowId xmlns:a16="http://schemas.microsoft.com/office/drawing/2014/main" val="10004"/>
                  </a:ext>
                </a:extLst>
              </a:tr>
              <a:tr h="685800">
                <a:tc>
                  <a:txBody>
                    <a:bodyPr/>
                    <a:lstStyle/>
                    <a:p>
                      <a:r>
                        <a:rPr lang="en-US" altLang="zh-CN" sz="1000" dirty="0"/>
                        <a:t>Size</a:t>
                      </a:r>
                      <a:endParaRPr lang="zh-CN" altLang="en-US" sz="1000" dirty="0"/>
                    </a:p>
                  </a:txBody>
                  <a:tcPr marL="68580" marR="68580" marT="34290" marB="34290"/>
                </a:tc>
                <a:tc>
                  <a:txBody>
                    <a:bodyPr/>
                    <a:lstStyle/>
                    <a:p>
                      <a:r>
                        <a:rPr lang="en-US" altLang="zh-CN" sz="1000" dirty="0"/>
                        <a:t>Entities: 3.5 m (in manual taxonomy:</a:t>
                      </a:r>
                      <a:r>
                        <a:rPr lang="en-US" altLang="zh-CN" sz="1000" baseline="0" dirty="0"/>
                        <a:t> 1.7m</a:t>
                      </a:r>
                      <a:r>
                        <a:rPr lang="en-US" altLang="zh-CN" sz="1000" dirty="0"/>
                        <a:t>)</a:t>
                      </a:r>
                    </a:p>
                    <a:p>
                      <a:r>
                        <a:rPr lang="en-US" altLang="zh-CN" sz="1000" dirty="0"/>
                        <a:t>Facts: 670m</a:t>
                      </a:r>
                    </a:p>
                    <a:p>
                      <a:r>
                        <a:rPr lang="en-US" altLang="zh-CN" sz="1000" dirty="0"/>
                        <a:t>Attributes:</a:t>
                      </a:r>
                      <a:r>
                        <a:rPr lang="en-US" altLang="zh-CN" sz="1000" baseline="0" dirty="0"/>
                        <a:t> 9k (manually defines: 1k)</a:t>
                      </a:r>
                    </a:p>
                    <a:p>
                      <a:r>
                        <a:rPr lang="en-US" altLang="zh-CN" sz="1000" baseline="0" dirty="0"/>
                        <a:t>Manual Classes: 280</a:t>
                      </a:r>
                      <a:endParaRPr lang="en-US" altLang="zh-CN" sz="1000" dirty="0"/>
                    </a:p>
                  </a:txBody>
                  <a:tcPr marL="68580" marR="68580" marT="34290" marB="34290"/>
                </a:tc>
                <a:extLst>
                  <a:ext uri="{0D108BD9-81ED-4DB2-BD59-A6C34878D82A}">
                    <a16:rowId xmlns:a16="http://schemas.microsoft.com/office/drawing/2014/main" val="10005"/>
                  </a:ext>
                </a:extLst>
              </a:tr>
              <a:tr h="278130">
                <a:tc>
                  <a:txBody>
                    <a:bodyPr/>
                    <a:lstStyle/>
                    <a:p>
                      <a:r>
                        <a:rPr lang="en-US" altLang="zh-CN" sz="1000" dirty="0"/>
                        <a:t>License</a:t>
                      </a:r>
                      <a:endParaRPr lang="zh-CN" altLang="en-US" sz="1000" dirty="0"/>
                    </a:p>
                  </a:txBody>
                  <a:tcPr marL="68580" marR="68580" marT="34290" marB="34290"/>
                </a:tc>
                <a:tc>
                  <a:txBody>
                    <a:bodyPr/>
                    <a:lstStyle/>
                    <a:p>
                      <a:r>
                        <a:rPr lang="en-US" altLang="zh-CN" sz="1000" dirty="0"/>
                        <a:t>CC-BY-SA &amp; GNU FDL</a:t>
                      </a:r>
                      <a:endParaRPr lang="zh-CN" altLang="en-US" sz="1000" dirty="0"/>
                    </a:p>
                  </a:txBody>
                  <a:tcPr marL="68580" marR="68580" marT="34290" marB="34290"/>
                </a:tc>
                <a:extLst>
                  <a:ext uri="{0D108BD9-81ED-4DB2-BD59-A6C34878D82A}">
                    <a16:rowId xmlns:a16="http://schemas.microsoft.com/office/drawing/2014/main" val="10006"/>
                  </a:ext>
                </a:extLst>
              </a:tr>
              <a:tr h="278130">
                <a:tc>
                  <a:txBody>
                    <a:bodyPr/>
                    <a:lstStyle/>
                    <a:p>
                      <a:r>
                        <a:rPr lang="en-US" altLang="zh-CN" sz="1000" dirty="0"/>
                        <a:t>URL</a:t>
                      </a:r>
                      <a:endParaRPr lang="zh-CN" altLang="en-US" sz="1000" dirty="0"/>
                    </a:p>
                  </a:txBody>
                  <a:tcPr marL="68580" marR="68580" marT="34290" marB="34290"/>
                </a:tc>
                <a:tc>
                  <a:txBody>
                    <a:bodyPr/>
                    <a:lstStyle/>
                    <a:p>
                      <a:r>
                        <a:rPr lang="en-US" altLang="zh-CN" sz="1000" dirty="0"/>
                        <a:t>http://dbpedia.org</a:t>
                      </a:r>
                      <a:endParaRPr lang="zh-CN" altLang="en-US" sz="1000" dirty="0"/>
                    </a:p>
                  </a:txBody>
                  <a:tcPr marL="68580" marR="68580" marT="34290" marB="34290"/>
                </a:tc>
                <a:extLst>
                  <a:ext uri="{0D108BD9-81ED-4DB2-BD59-A6C34878D82A}">
                    <a16:rowId xmlns:a16="http://schemas.microsoft.com/office/drawing/2014/main" val="10007"/>
                  </a:ext>
                </a:extLst>
              </a:tr>
              <a:tr h="278130">
                <a:tc>
                  <a:txBody>
                    <a:bodyPr/>
                    <a:lstStyle/>
                    <a:p>
                      <a:r>
                        <a:rPr lang="en-US" altLang="zh-CN" sz="1000" dirty="0"/>
                        <a:t>References</a:t>
                      </a:r>
                      <a:endParaRPr lang="zh-CN" altLang="en-US" sz="1000" dirty="0"/>
                    </a:p>
                  </a:txBody>
                  <a:tcPr marL="68580" marR="68580" marT="34290" marB="34290"/>
                </a:tc>
                <a:tc>
                  <a:txBody>
                    <a:bodyPr/>
                    <a:lstStyle/>
                    <a:p>
                      <a:r>
                        <a:rPr lang="en-US" altLang="zh-CN" sz="1000" dirty="0"/>
                        <a:t>[Auer,</a:t>
                      </a:r>
                      <a:r>
                        <a:rPr lang="en-US" altLang="zh-CN" sz="1000" baseline="0" dirty="0"/>
                        <a:t> ISWC 2007], [Bizer09, JWS 2009]]</a:t>
                      </a:r>
                      <a:endParaRPr lang="zh-CN" altLang="en-US" sz="1000" dirty="0"/>
                    </a:p>
                  </a:txBody>
                  <a:tcPr marL="68580" marR="68580" marT="34290" marB="34290"/>
                </a:tc>
                <a:extLst>
                  <a:ext uri="{0D108BD9-81ED-4DB2-BD59-A6C34878D82A}">
                    <a16:rowId xmlns:a16="http://schemas.microsoft.com/office/drawing/2014/main" val="10008"/>
                  </a:ext>
                </a:extLst>
              </a:tr>
            </a:tbl>
          </a:graphicData>
        </a:graphic>
      </p:graphicFrame>
      <p:pic>
        <p:nvPicPr>
          <p:cNvPr id="10" name="图片 9"/>
          <p:cNvPicPr>
            <a:picLocks noChangeAspect="1"/>
          </p:cNvPicPr>
          <p:nvPr/>
        </p:nvPicPr>
        <p:blipFill>
          <a:blip r:embed="rId3"/>
          <a:stretch>
            <a:fillRect/>
          </a:stretch>
        </p:blipFill>
        <p:spPr>
          <a:xfrm>
            <a:off x="419696" y="3927038"/>
            <a:ext cx="1686012" cy="909684"/>
          </a:xfrm>
          <a:prstGeom prst="rect">
            <a:avLst/>
          </a:prstGeom>
        </p:spPr>
      </p:pic>
      <p:sp>
        <p:nvSpPr>
          <p:cNvPr id="2" name="页脚占位符 1">
            <a:extLst>
              <a:ext uri="{FF2B5EF4-FFF2-40B4-BE49-F238E27FC236}">
                <a16:creationId xmlns:a16="http://schemas.microsoft.com/office/drawing/2014/main" id="{93C19BB7-D57F-2548-8AC1-EFE70720B5A1}"/>
              </a:ext>
            </a:extLst>
          </p:cNvPr>
          <p:cNvSpPr>
            <a:spLocks noGrp="1"/>
          </p:cNvSpPr>
          <p:nvPr>
            <p:ph type="ftr" sz="quarter" idx="11"/>
          </p:nvPr>
        </p:nvSpPr>
        <p:spPr/>
        <p:txBody>
          <a:bodyPr/>
          <a:lstStyle/>
          <a:p>
            <a:r>
              <a:rPr kumimoji="1" lang="zh-CN" altLang="en-US"/>
              <a:t>知识图谱概述</a:t>
            </a:r>
          </a:p>
        </p:txBody>
      </p:sp>
      <p:sp>
        <p:nvSpPr>
          <p:cNvPr id="5" name="灯片编号占位符 4">
            <a:extLst>
              <a:ext uri="{FF2B5EF4-FFF2-40B4-BE49-F238E27FC236}">
                <a16:creationId xmlns:a16="http://schemas.microsoft.com/office/drawing/2014/main" id="{B74C8A24-A9C6-FB49-A901-EF96ACEE59D6}"/>
              </a:ext>
            </a:extLst>
          </p:cNvPr>
          <p:cNvSpPr>
            <a:spLocks noGrp="1"/>
          </p:cNvSpPr>
          <p:nvPr>
            <p:ph type="sldNum" sz="quarter" idx="12"/>
          </p:nvPr>
        </p:nvSpPr>
        <p:spPr/>
        <p:txBody>
          <a:bodyPr/>
          <a:lstStyle/>
          <a:p>
            <a:fld id="{36A25BD4-2C18-3241-A107-B7FFDDC89A82}" type="slidenum">
              <a:rPr kumimoji="1" lang="zh-CN" altLang="en-US" smtClean="0"/>
              <a:t>29</a:t>
            </a:fld>
            <a:endParaRPr kumimoji="1" lang="zh-CN" altLang="en-US"/>
          </a:p>
        </p:txBody>
      </p:sp>
    </p:spTree>
    <p:extLst>
      <p:ext uri="{BB962C8B-B14F-4D97-AF65-F5344CB8AC3E}">
        <p14:creationId xmlns:p14="http://schemas.microsoft.com/office/powerpoint/2010/main" val="1862373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386549" y="2251505"/>
            <a:ext cx="4370427" cy="977383"/>
          </a:xfrm>
          <a:prstGeom prst="rect">
            <a:avLst/>
          </a:prstGeom>
          <a:noFill/>
        </p:spPr>
        <p:txBody>
          <a:bodyPr wrap="square" rtlCol="0">
            <a:spAutoFit/>
          </a:bodyPr>
          <a:lstStyle/>
          <a:p>
            <a:pPr algn="ctr">
              <a:lnSpc>
                <a:spcPct val="200000"/>
              </a:lnSpc>
            </a:pPr>
            <a:r>
              <a:rPr kumimoji="1" lang="zh-CN" altLang="en-US" sz="3300" dirty="0">
                <a:solidFill>
                  <a:srgbClr val="C00000"/>
                </a:solidFill>
                <a:latin typeface="宋体-简" panose="02010800040101010101" pitchFamily="2" charset="-122"/>
                <a:ea typeface="宋体-简" panose="02010800040101010101" pitchFamily="2" charset="-122"/>
              </a:rPr>
              <a:t>什么是知识图谱？</a:t>
            </a:r>
          </a:p>
        </p:txBody>
      </p:sp>
      <p:sp>
        <p:nvSpPr>
          <p:cNvPr id="3" name="文本框 2"/>
          <p:cNvSpPr txBox="1"/>
          <p:nvPr/>
        </p:nvSpPr>
        <p:spPr>
          <a:xfrm>
            <a:off x="3462200" y="1574678"/>
            <a:ext cx="2265364" cy="784830"/>
          </a:xfrm>
          <a:prstGeom prst="rect">
            <a:avLst/>
          </a:prstGeom>
          <a:noFill/>
        </p:spPr>
        <p:txBody>
          <a:bodyPr wrap="none" rtlCol="0">
            <a:spAutoFit/>
          </a:bodyPr>
          <a:lstStyle/>
          <a:p>
            <a:r>
              <a:rPr kumimoji="1" lang="en-US" altLang="zh-CN" sz="4500" dirty="0">
                <a:latin typeface="Hiragino Kaku Gothic Std W8" panose="020B0800000000000000" pitchFamily="34" charset="-128"/>
                <a:ea typeface="Hiragino Kaku Gothic Std W8" panose="020B0800000000000000" pitchFamily="34" charset="-128"/>
              </a:rPr>
              <a:t>Part 1</a:t>
            </a:r>
            <a:endParaRPr kumimoji="1" lang="zh-CN" altLang="en-US" sz="4500" dirty="0">
              <a:latin typeface="Hiragino Kaku Gothic Std W8" panose="020B0800000000000000" pitchFamily="34" charset="-128"/>
              <a:ea typeface="Hiragino Kaku Gothic Std W8" panose="020B0800000000000000" pitchFamily="34" charset="-128"/>
            </a:endParaRPr>
          </a:p>
        </p:txBody>
      </p:sp>
      <p:sp>
        <p:nvSpPr>
          <p:cNvPr id="4" name="页脚占位符 3">
            <a:extLst>
              <a:ext uri="{FF2B5EF4-FFF2-40B4-BE49-F238E27FC236}">
                <a16:creationId xmlns:a16="http://schemas.microsoft.com/office/drawing/2014/main" id="{A2E932D7-FCBD-8644-AB2A-A0456CDF7978}"/>
              </a:ext>
            </a:extLst>
          </p:cNvPr>
          <p:cNvSpPr>
            <a:spLocks noGrp="1"/>
          </p:cNvSpPr>
          <p:nvPr>
            <p:ph type="ftr" sz="quarter" idx="11"/>
          </p:nvPr>
        </p:nvSpPr>
        <p:spPr/>
        <p:txBody>
          <a:bodyPr/>
          <a:lstStyle/>
          <a:p>
            <a:r>
              <a:rPr kumimoji="1" lang="zh-CN" altLang="en-US"/>
              <a:t>知识图谱概述</a:t>
            </a:r>
          </a:p>
        </p:txBody>
      </p:sp>
      <p:sp>
        <p:nvSpPr>
          <p:cNvPr id="5" name="灯片编号占位符 4">
            <a:extLst>
              <a:ext uri="{FF2B5EF4-FFF2-40B4-BE49-F238E27FC236}">
                <a16:creationId xmlns:a16="http://schemas.microsoft.com/office/drawing/2014/main" id="{AB1C306F-15F3-F949-81DD-A205F64B9DFC}"/>
              </a:ext>
            </a:extLst>
          </p:cNvPr>
          <p:cNvSpPr>
            <a:spLocks noGrp="1"/>
          </p:cNvSpPr>
          <p:nvPr>
            <p:ph type="sldNum" sz="quarter" idx="12"/>
          </p:nvPr>
        </p:nvSpPr>
        <p:spPr/>
        <p:txBody>
          <a:bodyPr/>
          <a:lstStyle/>
          <a:p>
            <a:fld id="{36A25BD4-2C18-3241-A107-B7FFDDC89A82}" type="slidenum">
              <a:rPr kumimoji="1" lang="zh-CN" altLang="en-US" smtClean="0"/>
              <a:t>3</a:t>
            </a:fld>
            <a:endParaRPr kumimoji="1"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5" y="266166"/>
            <a:ext cx="2339102" cy="461665"/>
          </a:xfrm>
          <a:prstGeom prst="rect">
            <a:avLst/>
          </a:prstGeom>
          <a:noFill/>
        </p:spPr>
        <p:txBody>
          <a:bodyPr wrap="none" rtlCol="0">
            <a:spAutoFit/>
          </a:bodyPr>
          <a:lstStyle/>
          <a:p>
            <a:r>
              <a:rPr kumimoji="1" lang="zh-CN" altLang="en-US" sz="2400" dirty="0">
                <a:latin typeface="+mn-ea"/>
              </a:rPr>
              <a:t>大规模知识抽取</a:t>
            </a:r>
            <a:endParaRPr kumimoji="1" lang="en-US" altLang="zh-CN" sz="2400" dirty="0">
              <a:latin typeface="+mn-ea"/>
            </a:endParaRP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4" name="矩形 3"/>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18" name="AutoShape 4" descr="âfacebookâçå¾çæç´¢ç»æ"/>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013"/>
          </a:p>
        </p:txBody>
      </p:sp>
      <p:sp>
        <p:nvSpPr>
          <p:cNvPr id="7" name="文本框 6"/>
          <p:cNvSpPr txBox="1"/>
          <p:nvPr/>
        </p:nvSpPr>
        <p:spPr>
          <a:xfrm>
            <a:off x="381704" y="1087799"/>
            <a:ext cx="1114408" cy="369332"/>
          </a:xfrm>
          <a:prstGeom prst="rect">
            <a:avLst/>
          </a:prstGeom>
          <a:noFill/>
        </p:spPr>
        <p:txBody>
          <a:bodyPr wrap="none" rtlCol="0">
            <a:spAutoFit/>
          </a:bodyPr>
          <a:lstStyle/>
          <a:p>
            <a:r>
              <a:rPr lang="en-US" altLang="zh-CN" sz="1800" b="1" dirty="0">
                <a:latin typeface="+mn-ea"/>
              </a:rPr>
              <a:t>Freebase</a:t>
            </a:r>
            <a:endParaRPr lang="zh-CN" altLang="en-US" sz="1800" b="1" dirty="0">
              <a:latin typeface="+mn-ea"/>
            </a:endParaRPr>
          </a:p>
        </p:txBody>
      </p:sp>
      <p:sp>
        <p:nvSpPr>
          <p:cNvPr id="9" name="文本框 8"/>
          <p:cNvSpPr txBox="1"/>
          <p:nvPr/>
        </p:nvSpPr>
        <p:spPr>
          <a:xfrm>
            <a:off x="381705" y="1434048"/>
            <a:ext cx="4095154" cy="2827121"/>
          </a:xfrm>
          <a:prstGeom prst="rect">
            <a:avLst/>
          </a:prstGeom>
          <a:noFill/>
        </p:spPr>
        <p:txBody>
          <a:bodyPr wrap="square" rtlCol="0">
            <a:spAutoFit/>
          </a:bodyPr>
          <a:lstStyle/>
          <a:p>
            <a:pPr>
              <a:lnSpc>
                <a:spcPct val="150000"/>
              </a:lnSpc>
            </a:pPr>
            <a:r>
              <a:rPr lang="en-US" altLang="zh-CN" sz="1500" dirty="0">
                <a:latin typeface="+mn-ea"/>
              </a:rPr>
              <a:t>2007</a:t>
            </a:r>
            <a:r>
              <a:rPr lang="zh-CN" altLang="en-US" sz="1500" dirty="0">
                <a:latin typeface="+mn-ea"/>
              </a:rPr>
              <a:t>年</a:t>
            </a:r>
            <a:r>
              <a:rPr lang="en-US" altLang="zh-CN" sz="1500" dirty="0" err="1">
                <a:latin typeface="+mn-ea"/>
              </a:rPr>
              <a:t>Metaweb</a:t>
            </a:r>
            <a:r>
              <a:rPr lang="zh-CN" altLang="en-US" sz="1500" dirty="0">
                <a:latin typeface="+mn-ea"/>
              </a:rPr>
              <a:t>公司发布。</a:t>
            </a:r>
            <a:endParaRPr lang="en-US" altLang="zh-CN" sz="1500" dirty="0">
              <a:latin typeface="+mn-ea"/>
            </a:endParaRPr>
          </a:p>
          <a:p>
            <a:pPr>
              <a:lnSpc>
                <a:spcPct val="150000"/>
              </a:lnSpc>
            </a:pPr>
            <a:r>
              <a:rPr lang="en-US" altLang="zh-CN" sz="1500" dirty="0">
                <a:latin typeface="+mn-ea"/>
              </a:rPr>
              <a:t>2010</a:t>
            </a:r>
            <a:r>
              <a:rPr lang="zh-CN" altLang="en-US" sz="1500" dirty="0">
                <a:latin typeface="+mn-ea"/>
              </a:rPr>
              <a:t>年被</a:t>
            </a:r>
            <a:r>
              <a:rPr lang="en-US" altLang="zh-CN" sz="1500" dirty="0">
                <a:latin typeface="+mn-ea"/>
              </a:rPr>
              <a:t>Google</a:t>
            </a:r>
            <a:r>
              <a:rPr lang="zh-CN" altLang="en-US" sz="1500" dirty="0">
                <a:latin typeface="+mn-ea"/>
              </a:rPr>
              <a:t>收购。</a:t>
            </a:r>
            <a:endParaRPr lang="en-US" altLang="zh-CN" sz="1500" dirty="0">
              <a:latin typeface="+mn-ea"/>
            </a:endParaRPr>
          </a:p>
          <a:p>
            <a:pPr>
              <a:lnSpc>
                <a:spcPct val="150000"/>
              </a:lnSpc>
            </a:pPr>
            <a:r>
              <a:rPr lang="zh-CN" altLang="en-US" sz="1500" b="1" dirty="0">
                <a:latin typeface="+mn-ea"/>
              </a:rPr>
              <a:t>大规模协同构建知识库。</a:t>
            </a:r>
            <a:endParaRPr lang="en-US" altLang="zh-CN" sz="1500" b="1" dirty="0">
              <a:latin typeface="+mn-ea"/>
            </a:endParaRPr>
          </a:p>
          <a:p>
            <a:pPr>
              <a:lnSpc>
                <a:spcPct val="150000"/>
              </a:lnSpc>
            </a:pPr>
            <a:r>
              <a:rPr lang="zh-CN" altLang="en-US" sz="1500" dirty="0">
                <a:latin typeface="+mn-ea"/>
              </a:rPr>
              <a:t>从</a:t>
            </a:r>
            <a:r>
              <a:rPr lang="en-US" altLang="zh-CN" sz="1500" dirty="0">
                <a:latin typeface="+mn-ea"/>
              </a:rPr>
              <a:t>Wikipedia</a:t>
            </a:r>
            <a:r>
              <a:rPr lang="zh-CN" altLang="en-US" sz="1500" dirty="0">
                <a:latin typeface="+mn-ea"/>
              </a:rPr>
              <a:t>和其他数据源</a:t>
            </a:r>
            <a:r>
              <a:rPr lang="en-US" altLang="zh-CN" sz="1500" dirty="0">
                <a:latin typeface="+mn-ea"/>
              </a:rPr>
              <a:t>(</a:t>
            </a:r>
            <a:r>
              <a:rPr lang="zh-CN" altLang="en-US" sz="1500" dirty="0">
                <a:latin typeface="+mn-ea"/>
              </a:rPr>
              <a:t>如 </a:t>
            </a:r>
            <a:r>
              <a:rPr lang="en-US" altLang="zh-CN" sz="1500" dirty="0">
                <a:latin typeface="+mn-ea"/>
              </a:rPr>
              <a:t>IMDB</a:t>
            </a:r>
            <a:r>
              <a:rPr lang="zh-CN" altLang="en-US" sz="1500" dirty="0">
                <a:latin typeface="+mn-ea"/>
              </a:rPr>
              <a:t>、</a:t>
            </a:r>
            <a:r>
              <a:rPr lang="en-US" altLang="zh-CN" sz="1500" dirty="0" err="1">
                <a:latin typeface="+mn-ea"/>
              </a:rPr>
              <a:t>MusicBrainz</a:t>
            </a:r>
            <a:r>
              <a:rPr lang="en-US" altLang="zh-CN" sz="1500" dirty="0">
                <a:latin typeface="+mn-ea"/>
              </a:rPr>
              <a:t>)</a:t>
            </a:r>
            <a:r>
              <a:rPr lang="zh-CN" altLang="en-US" sz="1500" dirty="0">
                <a:latin typeface="+mn-ea"/>
              </a:rPr>
              <a:t>中导入知识</a:t>
            </a:r>
            <a:endParaRPr lang="en-US" altLang="zh-CN" sz="1500" dirty="0">
              <a:latin typeface="+mn-ea"/>
            </a:endParaRPr>
          </a:p>
          <a:p>
            <a:pPr>
              <a:lnSpc>
                <a:spcPct val="150000"/>
              </a:lnSpc>
            </a:pPr>
            <a:r>
              <a:rPr lang="zh-CN" altLang="en-US" sz="1500" b="1" dirty="0">
                <a:latin typeface="+mn-ea"/>
              </a:rPr>
              <a:t>核心思想：</a:t>
            </a:r>
            <a:endParaRPr lang="en-US" altLang="zh-CN" sz="1500" b="1" dirty="0">
              <a:latin typeface="+mn-ea"/>
            </a:endParaRPr>
          </a:p>
          <a:p>
            <a:pPr marL="257175" indent="-257175">
              <a:lnSpc>
                <a:spcPct val="150000"/>
              </a:lnSpc>
              <a:buFont typeface="Arial" panose="020B0604020202090204" pitchFamily="34" charset="0"/>
              <a:buChar char="•"/>
            </a:pPr>
            <a:r>
              <a:rPr lang="zh-CN" altLang="en-US" sz="1500" dirty="0">
                <a:latin typeface="+mn-ea"/>
              </a:rPr>
              <a:t>在</a:t>
            </a:r>
            <a:r>
              <a:rPr lang="en-US" altLang="zh-CN" sz="1500" dirty="0">
                <a:latin typeface="+mn-ea"/>
              </a:rPr>
              <a:t>Wikipedia</a:t>
            </a:r>
            <a:r>
              <a:rPr lang="zh-CN" altLang="en-US" sz="1500" dirty="0">
                <a:latin typeface="+mn-ea"/>
              </a:rPr>
              <a:t>中，人们编辑文章</a:t>
            </a:r>
            <a:endParaRPr lang="en-US" altLang="zh-CN" sz="1500" dirty="0">
              <a:latin typeface="+mn-ea"/>
            </a:endParaRPr>
          </a:p>
          <a:p>
            <a:pPr marL="257175" indent="-257175">
              <a:lnSpc>
                <a:spcPct val="150000"/>
              </a:lnSpc>
              <a:buFont typeface="Arial" panose="020B0604020202090204" pitchFamily="34" charset="0"/>
              <a:buChar char="•"/>
            </a:pPr>
            <a:r>
              <a:rPr lang="zh-CN" altLang="en-US" sz="1500" dirty="0">
                <a:latin typeface="+mn-ea"/>
              </a:rPr>
              <a:t>在</a:t>
            </a:r>
            <a:r>
              <a:rPr lang="en-US" altLang="zh-CN" sz="1500" dirty="0">
                <a:latin typeface="+mn-ea"/>
              </a:rPr>
              <a:t>Freebase</a:t>
            </a:r>
            <a:r>
              <a:rPr lang="zh-CN" altLang="en-US" sz="1500" dirty="0">
                <a:latin typeface="+mn-ea"/>
              </a:rPr>
              <a:t>中，人们编辑结构化知识</a:t>
            </a:r>
            <a:endParaRPr lang="en-US" altLang="zh-CN" sz="1500" dirty="0">
              <a:latin typeface="+mn-ea"/>
            </a:endParaRPr>
          </a:p>
        </p:txBody>
      </p:sp>
      <p:graphicFrame>
        <p:nvGraphicFramePr>
          <p:cNvPr id="3" name="表格 2"/>
          <p:cNvGraphicFramePr>
            <a:graphicFrameLocks noGrp="1"/>
          </p:cNvGraphicFramePr>
          <p:nvPr/>
        </p:nvGraphicFramePr>
        <p:xfrm>
          <a:off x="4257675" y="1136456"/>
          <a:ext cx="4819650" cy="2423160"/>
        </p:xfrm>
        <a:graphic>
          <a:graphicData uri="http://schemas.openxmlformats.org/drawingml/2006/table">
            <a:tbl>
              <a:tblPr firstRow="1" bandRow="1">
                <a:tableStyleId>{69CF1AB2-1976-4502-BF36-3FF5EA218861}</a:tableStyleId>
              </a:tblPr>
              <a:tblGrid>
                <a:gridCol w="1181100">
                  <a:extLst>
                    <a:ext uri="{9D8B030D-6E8A-4147-A177-3AD203B41FA5}">
                      <a16:colId xmlns:a16="http://schemas.microsoft.com/office/drawing/2014/main" val="20000"/>
                    </a:ext>
                  </a:extLst>
                </a:gridCol>
                <a:gridCol w="3638550">
                  <a:extLst>
                    <a:ext uri="{9D8B030D-6E8A-4147-A177-3AD203B41FA5}">
                      <a16:colId xmlns:a16="http://schemas.microsoft.com/office/drawing/2014/main" val="20001"/>
                    </a:ext>
                  </a:extLst>
                </a:gridCol>
              </a:tblGrid>
              <a:tr h="278130">
                <a:tc>
                  <a:txBody>
                    <a:bodyPr/>
                    <a:lstStyle/>
                    <a:p>
                      <a:r>
                        <a:rPr lang="en-US" altLang="zh-CN" sz="1000" b="0" dirty="0"/>
                        <a:t>Content</a:t>
                      </a:r>
                      <a:endParaRPr lang="zh-CN" altLang="en-US" sz="1000" b="0" dirty="0"/>
                    </a:p>
                  </a:txBody>
                  <a:tcPr marL="68580" marR="68580" marT="34290" marB="34290"/>
                </a:tc>
                <a:tc>
                  <a:txBody>
                    <a:bodyPr/>
                    <a:lstStyle/>
                    <a:p>
                      <a:r>
                        <a:rPr lang="en-US" altLang="zh-CN" sz="1000" b="0" dirty="0"/>
                        <a:t>Entities of public Information</a:t>
                      </a:r>
                      <a:endParaRPr lang="zh-CN" altLang="en-US" sz="1000" b="0" dirty="0"/>
                    </a:p>
                  </a:txBody>
                  <a:tcPr marL="68580" marR="68580" marT="34290" marB="34290"/>
                </a:tc>
                <a:extLst>
                  <a:ext uri="{0D108BD9-81ED-4DB2-BD59-A6C34878D82A}">
                    <a16:rowId xmlns:a16="http://schemas.microsoft.com/office/drawing/2014/main" val="10000"/>
                  </a:ext>
                </a:extLst>
              </a:tr>
              <a:tr h="278130">
                <a:tc>
                  <a:txBody>
                    <a:bodyPr/>
                    <a:lstStyle/>
                    <a:p>
                      <a:r>
                        <a:rPr lang="en-US" altLang="zh-CN" sz="1000" dirty="0"/>
                        <a:t>Format</a:t>
                      </a:r>
                      <a:endParaRPr lang="zh-CN" altLang="en-US" sz="1000" dirty="0"/>
                    </a:p>
                  </a:txBody>
                  <a:tcPr marL="68580" marR="68580" marT="34290" marB="34290"/>
                </a:tc>
                <a:tc>
                  <a:txBody>
                    <a:bodyPr/>
                    <a:lstStyle/>
                    <a:p>
                      <a:r>
                        <a:rPr lang="en-US" altLang="zh-CN" sz="1000" dirty="0"/>
                        <a:t>RDF,</a:t>
                      </a:r>
                      <a:r>
                        <a:rPr lang="en-US" altLang="zh-CN" sz="1000" baseline="0" dirty="0"/>
                        <a:t> </a:t>
                      </a:r>
                      <a:r>
                        <a:rPr lang="en-US" altLang="zh-CN" sz="1000" dirty="0"/>
                        <a:t>API</a:t>
                      </a:r>
                      <a:endParaRPr lang="zh-CN" altLang="en-US" sz="1000" dirty="0"/>
                    </a:p>
                  </a:txBody>
                  <a:tcPr marL="68580" marR="68580" marT="34290" marB="34290"/>
                </a:tc>
                <a:extLst>
                  <a:ext uri="{0D108BD9-81ED-4DB2-BD59-A6C34878D82A}">
                    <a16:rowId xmlns:a16="http://schemas.microsoft.com/office/drawing/2014/main" val="10001"/>
                  </a:ext>
                </a:extLst>
              </a:tr>
              <a:tr h="377190">
                <a:tc>
                  <a:txBody>
                    <a:bodyPr/>
                    <a:lstStyle/>
                    <a:p>
                      <a:r>
                        <a:rPr lang="en-US" altLang="zh-CN" sz="1000" dirty="0"/>
                        <a:t>Construction</a:t>
                      </a:r>
                      <a:endParaRPr lang="zh-CN" altLang="en-US" sz="1000" dirty="0"/>
                    </a:p>
                  </a:txBody>
                  <a:tcPr marL="68580" marR="68580" marT="34290" marB="34290"/>
                </a:tc>
                <a:tc>
                  <a:txBody>
                    <a:bodyPr/>
                    <a:lstStyle/>
                    <a:p>
                      <a:r>
                        <a:rPr lang="en-US" altLang="zh-CN" sz="1000" dirty="0"/>
                        <a:t>By the community</a:t>
                      </a:r>
                    </a:p>
                    <a:p>
                      <a:r>
                        <a:rPr lang="en-US" altLang="zh-CN" sz="1000" dirty="0"/>
                        <a:t>Data import from public sources</a:t>
                      </a:r>
                      <a:endParaRPr lang="zh-CN" altLang="en-US" sz="1000" dirty="0"/>
                    </a:p>
                  </a:txBody>
                  <a:tcPr marL="68580" marR="68580" marT="34290" marB="34290"/>
                </a:tc>
                <a:extLst>
                  <a:ext uri="{0D108BD9-81ED-4DB2-BD59-A6C34878D82A}">
                    <a16:rowId xmlns:a16="http://schemas.microsoft.com/office/drawing/2014/main" val="10002"/>
                  </a:ext>
                </a:extLst>
              </a:tr>
              <a:tr h="278130">
                <a:tc>
                  <a:txBody>
                    <a:bodyPr/>
                    <a:lstStyle/>
                    <a:p>
                      <a:r>
                        <a:rPr lang="en-US" altLang="zh-CN" sz="1000" dirty="0"/>
                        <a:t>Sources</a:t>
                      </a:r>
                      <a:endParaRPr lang="zh-CN" altLang="en-US" sz="1000" dirty="0"/>
                    </a:p>
                  </a:txBody>
                  <a:tcPr marL="68580" marR="68580" marT="34290" marB="34290"/>
                </a:tc>
                <a:tc>
                  <a:txBody>
                    <a:bodyPr/>
                    <a:lstStyle/>
                    <a:p>
                      <a:r>
                        <a:rPr lang="en-US" altLang="zh-CN" sz="1000" dirty="0"/>
                        <a:t>Wikipedia, Libraries, </a:t>
                      </a:r>
                      <a:r>
                        <a:rPr lang="en-US" altLang="zh-CN" sz="1000" dirty="0" err="1"/>
                        <a:t>WordNet</a:t>
                      </a:r>
                      <a:r>
                        <a:rPr lang="en-US" altLang="zh-CN" sz="1000" dirty="0"/>
                        <a:t>, </a:t>
                      </a:r>
                      <a:r>
                        <a:rPr lang="en-US" altLang="zh-CN" sz="1000" dirty="0" err="1"/>
                        <a:t>MusicBrainz</a:t>
                      </a:r>
                      <a:r>
                        <a:rPr lang="en-US" altLang="zh-CN" sz="1000" dirty="0"/>
                        <a:t>…</a:t>
                      </a:r>
                      <a:endParaRPr lang="zh-CN" altLang="en-US" sz="1000" dirty="0"/>
                    </a:p>
                  </a:txBody>
                  <a:tcPr marL="68580" marR="68580" marT="34290" marB="34290"/>
                </a:tc>
                <a:extLst>
                  <a:ext uri="{0D108BD9-81ED-4DB2-BD59-A6C34878D82A}">
                    <a16:rowId xmlns:a16="http://schemas.microsoft.com/office/drawing/2014/main" val="10003"/>
                  </a:ext>
                </a:extLst>
              </a:tr>
              <a:tr h="278130">
                <a:tc>
                  <a:txBody>
                    <a:bodyPr/>
                    <a:lstStyle/>
                    <a:p>
                      <a:r>
                        <a:rPr lang="en-US" altLang="zh-CN" sz="1000" dirty="0"/>
                        <a:t>Main Strength</a:t>
                      </a:r>
                      <a:endParaRPr lang="zh-CN" altLang="en-US" sz="1000" dirty="0"/>
                    </a:p>
                  </a:txBody>
                  <a:tcPr marL="68580" marR="68580" marT="34290" marB="34290"/>
                </a:tc>
                <a:tc>
                  <a:txBody>
                    <a:bodyPr/>
                    <a:lstStyle/>
                    <a:p>
                      <a:r>
                        <a:rPr lang="en-US" altLang="zh-CN" sz="1000" dirty="0"/>
                        <a:t>Free</a:t>
                      </a:r>
                      <a:r>
                        <a:rPr lang="en-US" altLang="zh-CN" sz="1000" baseline="0" dirty="0"/>
                        <a:t> and large</a:t>
                      </a:r>
                      <a:endParaRPr lang="zh-CN" altLang="en-US" sz="1000" dirty="0"/>
                    </a:p>
                  </a:txBody>
                  <a:tcPr marL="68580" marR="68580" marT="34290" marB="34290"/>
                </a:tc>
                <a:extLst>
                  <a:ext uri="{0D108BD9-81ED-4DB2-BD59-A6C34878D82A}">
                    <a16:rowId xmlns:a16="http://schemas.microsoft.com/office/drawing/2014/main" val="10004"/>
                  </a:ext>
                </a:extLst>
              </a:tr>
              <a:tr h="377190">
                <a:tc>
                  <a:txBody>
                    <a:bodyPr/>
                    <a:lstStyle/>
                    <a:p>
                      <a:r>
                        <a:rPr lang="en-US" altLang="zh-CN" sz="1000" dirty="0"/>
                        <a:t>Size</a:t>
                      </a:r>
                      <a:endParaRPr lang="zh-CN" altLang="en-US" sz="1000" dirty="0"/>
                    </a:p>
                  </a:txBody>
                  <a:tcPr marL="68580" marR="68580" marT="34290" marB="34290"/>
                </a:tc>
                <a:tc>
                  <a:txBody>
                    <a:bodyPr/>
                    <a:lstStyle/>
                    <a:p>
                      <a:r>
                        <a:rPr lang="en-US" altLang="zh-CN" sz="1000" dirty="0"/>
                        <a:t>Facts: several:</a:t>
                      </a:r>
                      <a:r>
                        <a:rPr lang="en-US" altLang="zh-CN" sz="1000" baseline="0" dirty="0"/>
                        <a:t> millions</a:t>
                      </a:r>
                    </a:p>
                    <a:p>
                      <a:r>
                        <a:rPr lang="en-US" altLang="zh-CN" sz="1000" baseline="0" dirty="0"/>
                        <a:t>Entities: 20m</a:t>
                      </a:r>
                      <a:endParaRPr lang="en-US" altLang="zh-CN" sz="1000" dirty="0"/>
                    </a:p>
                  </a:txBody>
                  <a:tcPr marL="68580" marR="68580" marT="34290" marB="34290"/>
                </a:tc>
                <a:extLst>
                  <a:ext uri="{0D108BD9-81ED-4DB2-BD59-A6C34878D82A}">
                    <a16:rowId xmlns:a16="http://schemas.microsoft.com/office/drawing/2014/main" val="10005"/>
                  </a:ext>
                </a:extLst>
              </a:tr>
              <a:tr h="278130">
                <a:tc>
                  <a:txBody>
                    <a:bodyPr/>
                    <a:lstStyle/>
                    <a:p>
                      <a:r>
                        <a:rPr lang="en-US" altLang="zh-CN" sz="1000" dirty="0"/>
                        <a:t>License</a:t>
                      </a:r>
                      <a:endParaRPr lang="zh-CN" altLang="en-US" sz="1000" dirty="0"/>
                    </a:p>
                  </a:txBody>
                  <a:tcPr marL="68580" marR="68580" marT="34290" marB="34290"/>
                </a:tc>
                <a:tc>
                  <a:txBody>
                    <a:bodyPr/>
                    <a:lstStyle/>
                    <a:p>
                      <a:r>
                        <a:rPr lang="en-US" altLang="zh-CN" sz="1000" dirty="0"/>
                        <a:t>CC-BY(Creative Commons Attribution)</a:t>
                      </a:r>
                      <a:endParaRPr lang="zh-CN" altLang="en-US" sz="1000" dirty="0"/>
                    </a:p>
                  </a:txBody>
                  <a:tcPr marL="68580" marR="68580" marT="34290" marB="34290"/>
                </a:tc>
                <a:extLst>
                  <a:ext uri="{0D108BD9-81ED-4DB2-BD59-A6C34878D82A}">
                    <a16:rowId xmlns:a16="http://schemas.microsoft.com/office/drawing/2014/main" val="10006"/>
                  </a:ext>
                </a:extLst>
              </a:tr>
              <a:tr h="278130">
                <a:tc>
                  <a:txBody>
                    <a:bodyPr/>
                    <a:lstStyle/>
                    <a:p>
                      <a:r>
                        <a:rPr lang="en-US" altLang="zh-CN" sz="1000" dirty="0"/>
                        <a:t>URL</a:t>
                      </a:r>
                      <a:endParaRPr lang="zh-CN" altLang="en-US" sz="1000" dirty="0"/>
                    </a:p>
                  </a:txBody>
                  <a:tcPr marL="68580" marR="68580" marT="34290" marB="34290"/>
                </a:tc>
                <a:tc>
                  <a:txBody>
                    <a:bodyPr/>
                    <a:lstStyle/>
                    <a:p>
                      <a:r>
                        <a:rPr lang="en-US" altLang="zh-CN" sz="1000" dirty="0"/>
                        <a:t>http://www.freebase.be/</a:t>
                      </a:r>
                      <a:endParaRPr lang="zh-CN" altLang="en-US" sz="1000" dirty="0"/>
                    </a:p>
                  </a:txBody>
                  <a:tcPr marL="68580" marR="68580" marT="34290" marB="34290"/>
                </a:tc>
                <a:extLst>
                  <a:ext uri="{0D108BD9-81ED-4DB2-BD59-A6C34878D82A}">
                    <a16:rowId xmlns:a16="http://schemas.microsoft.com/office/drawing/2014/main" val="10007"/>
                  </a:ext>
                </a:extLst>
              </a:tr>
            </a:tbl>
          </a:graphicData>
        </a:graphic>
      </p:graphicFrame>
      <p:pic>
        <p:nvPicPr>
          <p:cNvPr id="2" name="图片 1"/>
          <p:cNvPicPr>
            <a:picLocks noChangeAspect="1"/>
          </p:cNvPicPr>
          <p:nvPr/>
        </p:nvPicPr>
        <p:blipFill>
          <a:blip r:embed="rId3"/>
          <a:stretch>
            <a:fillRect/>
          </a:stretch>
        </p:blipFill>
        <p:spPr>
          <a:xfrm>
            <a:off x="419696" y="4382751"/>
            <a:ext cx="1819369" cy="376257"/>
          </a:xfrm>
          <a:prstGeom prst="rect">
            <a:avLst/>
          </a:prstGeom>
        </p:spPr>
      </p:pic>
      <p:sp>
        <p:nvSpPr>
          <p:cNvPr id="5" name="页脚占位符 4">
            <a:extLst>
              <a:ext uri="{FF2B5EF4-FFF2-40B4-BE49-F238E27FC236}">
                <a16:creationId xmlns:a16="http://schemas.microsoft.com/office/drawing/2014/main" id="{B6BF0408-A28F-8340-A826-E9ACDE9BFA0C}"/>
              </a:ext>
            </a:extLst>
          </p:cNvPr>
          <p:cNvSpPr>
            <a:spLocks noGrp="1"/>
          </p:cNvSpPr>
          <p:nvPr>
            <p:ph type="ftr" sz="quarter" idx="11"/>
          </p:nvPr>
        </p:nvSpPr>
        <p:spPr/>
        <p:txBody>
          <a:bodyPr/>
          <a:lstStyle/>
          <a:p>
            <a:r>
              <a:rPr kumimoji="1" lang="zh-CN" altLang="en-US"/>
              <a:t>知识图谱概述</a:t>
            </a:r>
          </a:p>
        </p:txBody>
      </p:sp>
      <p:sp>
        <p:nvSpPr>
          <p:cNvPr id="10" name="灯片编号占位符 9">
            <a:extLst>
              <a:ext uri="{FF2B5EF4-FFF2-40B4-BE49-F238E27FC236}">
                <a16:creationId xmlns:a16="http://schemas.microsoft.com/office/drawing/2014/main" id="{60935FAA-E3F9-2A4B-9618-9D3AD0FD55AC}"/>
              </a:ext>
            </a:extLst>
          </p:cNvPr>
          <p:cNvSpPr>
            <a:spLocks noGrp="1"/>
          </p:cNvSpPr>
          <p:nvPr>
            <p:ph type="sldNum" sz="quarter" idx="12"/>
          </p:nvPr>
        </p:nvSpPr>
        <p:spPr/>
        <p:txBody>
          <a:bodyPr/>
          <a:lstStyle/>
          <a:p>
            <a:fld id="{36A25BD4-2C18-3241-A107-B7FFDDC89A82}" type="slidenum">
              <a:rPr kumimoji="1" lang="zh-CN" altLang="en-US" smtClean="0"/>
              <a:t>30</a:t>
            </a:fld>
            <a:endParaRPr kumimoji="1"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19696" y="266166"/>
            <a:ext cx="1415772" cy="461665"/>
          </a:xfrm>
          <a:prstGeom prst="rect">
            <a:avLst/>
          </a:prstGeom>
          <a:noFill/>
        </p:spPr>
        <p:txBody>
          <a:bodyPr wrap="none" rtlCol="0">
            <a:spAutoFit/>
          </a:bodyPr>
          <a:lstStyle/>
          <a:p>
            <a:r>
              <a:rPr kumimoji="1" lang="zh-CN" altLang="en-US" sz="2400" dirty="0">
                <a:latin typeface="+mn-ea"/>
              </a:rPr>
              <a:t>知识融合</a:t>
            </a: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9" name="矩形 8"/>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6" name="文本框 5"/>
          <p:cNvSpPr txBox="1"/>
          <p:nvPr/>
        </p:nvSpPr>
        <p:spPr>
          <a:xfrm>
            <a:off x="431025" y="1079655"/>
            <a:ext cx="8211218" cy="3173369"/>
          </a:xfrm>
          <a:prstGeom prst="rect">
            <a:avLst/>
          </a:prstGeom>
          <a:noFill/>
        </p:spPr>
        <p:txBody>
          <a:bodyPr wrap="square" rtlCol="0">
            <a:spAutoFit/>
          </a:bodyPr>
          <a:lstStyle/>
          <a:p>
            <a:pPr>
              <a:lnSpc>
                <a:spcPct val="150000"/>
              </a:lnSpc>
            </a:pPr>
            <a:r>
              <a:rPr kumimoji="1" lang="zh-CN" altLang="en-US" sz="1500" b="1" dirty="0">
                <a:solidFill>
                  <a:srgbClr val="FF0000"/>
                </a:solidFill>
                <a:latin typeface="+mn-ea"/>
              </a:rPr>
              <a:t>知识融合：</a:t>
            </a:r>
            <a:endParaRPr lang="en-US" altLang="zh-CN" sz="1013" dirty="0"/>
          </a:p>
          <a:p>
            <a:pPr marL="214313" indent="-214313">
              <a:lnSpc>
                <a:spcPct val="150000"/>
              </a:lnSpc>
              <a:buClr>
                <a:srgbClr val="FF0000"/>
              </a:buClr>
              <a:buFont typeface="Wingdings" panose="05000000000000000000" pitchFamily="2" charset="2"/>
              <a:buChar char="p"/>
            </a:pPr>
            <a:r>
              <a:rPr lang="zh-CN" altLang="en-US" sz="1500" dirty="0">
                <a:latin typeface="+mn-ea"/>
              </a:rPr>
              <a:t>实体对齐必然涉及到</a:t>
            </a:r>
            <a:r>
              <a:rPr lang="zh-CN" altLang="en-US" sz="1500" dirty="0">
                <a:solidFill>
                  <a:srgbClr val="0070C0"/>
                </a:solidFill>
                <a:latin typeface="+mn-ea"/>
              </a:rPr>
              <a:t>实体相似度的计算</a:t>
            </a:r>
            <a:r>
              <a:rPr lang="zh-CN" altLang="en-US" sz="1500" dirty="0">
                <a:latin typeface="+mn-ea"/>
              </a:rPr>
              <a:t>，假设两个实体的记录</a:t>
            </a:r>
            <a:r>
              <a:rPr lang="en-US" altLang="zh-CN" sz="1500" dirty="0">
                <a:latin typeface="+mn-ea"/>
              </a:rPr>
              <a:t>x</a:t>
            </a:r>
            <a:r>
              <a:rPr lang="zh-CN" altLang="en-US" sz="1500" dirty="0">
                <a:latin typeface="+mn-ea"/>
              </a:rPr>
              <a:t>和</a:t>
            </a:r>
            <a:r>
              <a:rPr lang="en-US" altLang="zh-CN" sz="1500" dirty="0">
                <a:latin typeface="+mn-ea"/>
              </a:rPr>
              <a:t>y</a:t>
            </a:r>
            <a:r>
              <a:rPr lang="zh-CN" altLang="en-US" sz="1500" dirty="0">
                <a:latin typeface="+mn-ea"/>
              </a:rPr>
              <a:t>，</a:t>
            </a:r>
            <a:r>
              <a:rPr lang="en-US" altLang="zh-CN" sz="1500" dirty="0">
                <a:latin typeface="+mn-ea"/>
              </a:rPr>
              <a:t>x</a:t>
            </a:r>
            <a:r>
              <a:rPr lang="zh-CN" altLang="en-US" sz="1500" dirty="0">
                <a:latin typeface="+mn-ea"/>
              </a:rPr>
              <a:t>和</a:t>
            </a:r>
            <a:r>
              <a:rPr lang="en-US" altLang="zh-CN" sz="1500" dirty="0">
                <a:latin typeface="+mn-ea"/>
              </a:rPr>
              <a:t>y</a:t>
            </a:r>
            <a:r>
              <a:rPr lang="zh-CN" altLang="en-US" sz="1500" dirty="0">
                <a:latin typeface="+mn-ea"/>
              </a:rPr>
              <a:t>在第</a:t>
            </a:r>
            <a:r>
              <a:rPr lang="en-US" altLang="zh-CN" sz="1500" dirty="0" err="1">
                <a:latin typeface="+mn-ea"/>
              </a:rPr>
              <a:t>i</a:t>
            </a:r>
            <a:r>
              <a:rPr lang="zh-CN" altLang="en-US" sz="1500" dirty="0">
                <a:latin typeface="+mn-ea"/>
              </a:rPr>
              <a:t>个属性上的值是</a:t>
            </a:r>
            <a:r>
              <a:rPr lang="en-US" altLang="zh-CN" sz="1500" dirty="0" err="1">
                <a:latin typeface="+mn-ea"/>
              </a:rPr>
              <a:t>xi,yi</a:t>
            </a:r>
            <a:r>
              <a:rPr lang="zh-CN" altLang="en-US" sz="1500" dirty="0">
                <a:latin typeface="+mn-ea"/>
              </a:rPr>
              <a:t>，那么需要通过两步计算：</a:t>
            </a:r>
          </a:p>
          <a:p>
            <a:pPr marL="257175" indent="-257175">
              <a:lnSpc>
                <a:spcPct val="150000"/>
              </a:lnSpc>
              <a:buClr>
                <a:srgbClr val="0070C0"/>
              </a:buClr>
              <a:buFont typeface="Wingdings" panose="05000000000000000000" pitchFamily="2" charset="2"/>
              <a:buChar char="Ø"/>
            </a:pPr>
            <a:r>
              <a:rPr kumimoji="1" lang="zh-CN" altLang="en-US" sz="1500" dirty="0">
                <a:solidFill>
                  <a:srgbClr val="0070C0"/>
                </a:solidFill>
                <a:latin typeface="+mn-ea"/>
              </a:rPr>
              <a:t>属性相似度</a:t>
            </a:r>
            <a:r>
              <a:rPr kumimoji="1" lang="zh-CN" altLang="en-US" sz="1500" dirty="0">
                <a:latin typeface="+mn-ea"/>
              </a:rPr>
              <a:t>：综合单个属性相似度得到属性相似度向量</a:t>
            </a:r>
            <a:r>
              <a:rPr kumimoji="1" lang="en-US" altLang="zh-CN" sz="1500" dirty="0">
                <a:latin typeface="+mn-ea"/>
              </a:rPr>
              <a:t>[sim(x1,y1),sim(x2,y2),…,sim(</a:t>
            </a:r>
            <a:r>
              <a:rPr kumimoji="1" lang="en-US" altLang="zh-CN" sz="1500" dirty="0" err="1">
                <a:latin typeface="+mn-ea"/>
              </a:rPr>
              <a:t>xN,yN</a:t>
            </a:r>
            <a:r>
              <a:rPr kumimoji="1" lang="en-US" altLang="zh-CN" sz="1500" dirty="0">
                <a:latin typeface="+mn-ea"/>
              </a:rPr>
              <a:t>)]</a:t>
            </a:r>
            <a:endParaRPr kumimoji="1" lang="zh-CN" altLang="en-US" sz="1500" dirty="0">
              <a:latin typeface="+mn-ea"/>
            </a:endParaRPr>
          </a:p>
          <a:p>
            <a:pPr marL="257175" indent="-257175">
              <a:lnSpc>
                <a:spcPct val="150000"/>
              </a:lnSpc>
              <a:buClr>
                <a:srgbClr val="0070C0"/>
              </a:buClr>
              <a:buFont typeface="Wingdings" panose="05000000000000000000" pitchFamily="2" charset="2"/>
              <a:buChar char="Ø"/>
            </a:pPr>
            <a:r>
              <a:rPr kumimoji="1" lang="zh-CN" altLang="en-US" sz="1500" dirty="0">
                <a:solidFill>
                  <a:srgbClr val="0070C0"/>
                </a:solidFill>
                <a:latin typeface="+mn-ea"/>
              </a:rPr>
              <a:t>实体相似度</a:t>
            </a:r>
            <a:r>
              <a:rPr kumimoji="1" lang="zh-CN" altLang="en-US" sz="1500" dirty="0">
                <a:latin typeface="+mn-ea"/>
              </a:rPr>
              <a:t>：根据属性相似度向量得到实体的相似度</a:t>
            </a:r>
            <a:endParaRPr kumimoji="1" lang="en-US" altLang="zh-CN" sz="1500" dirty="0">
              <a:latin typeface="+mn-ea"/>
            </a:endParaRPr>
          </a:p>
          <a:p>
            <a:pPr>
              <a:lnSpc>
                <a:spcPct val="150000"/>
              </a:lnSpc>
              <a:buClr>
                <a:srgbClr val="0070C0"/>
              </a:buClr>
            </a:pPr>
            <a:endParaRPr kumimoji="1" lang="zh-CN" altLang="en-US" sz="1500" dirty="0">
              <a:latin typeface="+mn-ea"/>
            </a:endParaRPr>
          </a:p>
          <a:p>
            <a:pPr marL="257175" indent="-257175">
              <a:lnSpc>
                <a:spcPct val="150000"/>
              </a:lnSpc>
              <a:buClr>
                <a:srgbClr val="0070C0"/>
              </a:buClr>
              <a:buFont typeface="Arial" panose="020B0604020202090204" pitchFamily="34" charset="0"/>
              <a:buChar char="•"/>
            </a:pPr>
            <a:r>
              <a:rPr kumimoji="1" lang="zh-CN" altLang="en-US" sz="1500" dirty="0">
                <a:solidFill>
                  <a:srgbClr val="0070C0"/>
                </a:solidFill>
                <a:latin typeface="+mn-ea"/>
              </a:rPr>
              <a:t>属性相似度计算方法</a:t>
            </a:r>
            <a:r>
              <a:rPr kumimoji="1" lang="zh-CN" altLang="en-US" sz="1500" dirty="0">
                <a:latin typeface="+mn-ea"/>
              </a:rPr>
              <a:t>：常用的有编辑距离、集合相似度（</a:t>
            </a:r>
            <a:r>
              <a:rPr kumimoji="1" lang="en-US" altLang="zh-CN" sz="1500" dirty="0">
                <a:latin typeface="+mn-ea"/>
              </a:rPr>
              <a:t>Jaccard</a:t>
            </a:r>
            <a:r>
              <a:rPr kumimoji="1" lang="zh-CN" altLang="en-US" sz="1500" dirty="0">
                <a:latin typeface="+mn-ea"/>
              </a:rPr>
              <a:t>系数、</a:t>
            </a:r>
            <a:r>
              <a:rPr kumimoji="1" lang="en-US" altLang="zh-CN" sz="1500" dirty="0">
                <a:latin typeface="+mn-ea"/>
              </a:rPr>
              <a:t>Dice</a:t>
            </a:r>
            <a:r>
              <a:rPr kumimoji="1" lang="zh-CN" altLang="en-US" sz="1500" dirty="0">
                <a:latin typeface="+mn-ea"/>
              </a:rPr>
              <a:t>）、向量相似度等</a:t>
            </a:r>
          </a:p>
          <a:p>
            <a:pPr marL="257175" indent="-257175">
              <a:lnSpc>
                <a:spcPct val="150000"/>
              </a:lnSpc>
              <a:buClr>
                <a:srgbClr val="0070C0"/>
              </a:buClr>
              <a:buFont typeface="Arial" panose="020B0604020202090204" pitchFamily="34" charset="0"/>
              <a:buChar char="•"/>
            </a:pPr>
            <a:r>
              <a:rPr kumimoji="1" lang="zh-CN" altLang="en-US" sz="1500" dirty="0">
                <a:solidFill>
                  <a:srgbClr val="0070C0"/>
                </a:solidFill>
                <a:latin typeface="+mn-ea"/>
              </a:rPr>
              <a:t>实体相似度计算方法</a:t>
            </a:r>
            <a:r>
              <a:rPr kumimoji="1" lang="zh-CN" altLang="en-US" sz="1500" dirty="0">
                <a:latin typeface="+mn-ea"/>
              </a:rPr>
              <a:t>：比如聚合、聚类、表示学习等</a:t>
            </a:r>
          </a:p>
        </p:txBody>
      </p:sp>
      <p:sp>
        <p:nvSpPr>
          <p:cNvPr id="2" name="页脚占位符 1">
            <a:extLst>
              <a:ext uri="{FF2B5EF4-FFF2-40B4-BE49-F238E27FC236}">
                <a16:creationId xmlns:a16="http://schemas.microsoft.com/office/drawing/2014/main" id="{C064F718-A88F-724C-ABD5-B8A161DEA533}"/>
              </a:ext>
            </a:extLst>
          </p:cNvPr>
          <p:cNvSpPr>
            <a:spLocks noGrp="1"/>
          </p:cNvSpPr>
          <p:nvPr>
            <p:ph type="ftr" sz="quarter" idx="11"/>
          </p:nvPr>
        </p:nvSpPr>
        <p:spPr/>
        <p:txBody>
          <a:bodyPr/>
          <a:lstStyle/>
          <a:p>
            <a:r>
              <a:rPr kumimoji="1" lang="zh-CN" altLang="en-US"/>
              <a:t>知识图谱概述</a:t>
            </a:r>
          </a:p>
        </p:txBody>
      </p:sp>
      <p:sp>
        <p:nvSpPr>
          <p:cNvPr id="3" name="灯片编号占位符 2">
            <a:extLst>
              <a:ext uri="{FF2B5EF4-FFF2-40B4-BE49-F238E27FC236}">
                <a16:creationId xmlns:a16="http://schemas.microsoft.com/office/drawing/2014/main" id="{254D8425-5B1D-DF4D-97DA-FF1A441CF47D}"/>
              </a:ext>
            </a:extLst>
          </p:cNvPr>
          <p:cNvSpPr>
            <a:spLocks noGrp="1"/>
          </p:cNvSpPr>
          <p:nvPr>
            <p:ph type="sldNum" sz="quarter" idx="12"/>
          </p:nvPr>
        </p:nvSpPr>
        <p:spPr/>
        <p:txBody>
          <a:bodyPr/>
          <a:lstStyle/>
          <a:p>
            <a:fld id="{36A25BD4-2C18-3241-A107-B7FFDDC89A82}" type="slidenum">
              <a:rPr kumimoji="1" lang="zh-CN" altLang="en-US" smtClean="0"/>
              <a:t>31</a:t>
            </a:fld>
            <a:endParaRPr kumimoji="1"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67070" y="356612"/>
            <a:ext cx="1261884" cy="415498"/>
          </a:xfrm>
          <a:prstGeom prst="rect">
            <a:avLst/>
          </a:prstGeom>
          <a:noFill/>
        </p:spPr>
        <p:txBody>
          <a:bodyPr wrap="none" rtlCol="0">
            <a:spAutoFit/>
          </a:bodyPr>
          <a:lstStyle/>
          <a:p>
            <a:r>
              <a:rPr lang="zh-CN" altLang="en-US" sz="2100" b="1" dirty="0"/>
              <a:t>知识融合</a:t>
            </a:r>
          </a:p>
        </p:txBody>
      </p:sp>
      <p:graphicFrame>
        <p:nvGraphicFramePr>
          <p:cNvPr id="7" name="表格 6"/>
          <p:cNvGraphicFramePr>
            <a:graphicFrameLocks noGrp="1"/>
          </p:cNvGraphicFramePr>
          <p:nvPr>
            <p:extLst>
              <p:ext uri="{D42A27DB-BD31-4B8C-83A1-F6EECF244321}">
                <p14:modId xmlns:p14="http://schemas.microsoft.com/office/powerpoint/2010/main" val="2365922028"/>
              </p:ext>
            </p:extLst>
          </p:nvPr>
        </p:nvGraphicFramePr>
        <p:xfrm>
          <a:off x="926319" y="910465"/>
          <a:ext cx="7589031" cy="3907090"/>
        </p:xfrm>
        <a:graphic>
          <a:graphicData uri="http://schemas.openxmlformats.org/drawingml/2006/table">
            <a:tbl>
              <a:tblPr firstRow="1" bandRow="1">
                <a:tableStyleId>{5940675A-B579-460E-94D1-54222C63F5DA}</a:tableStyleId>
              </a:tblPr>
              <a:tblGrid>
                <a:gridCol w="982001">
                  <a:extLst>
                    <a:ext uri="{9D8B030D-6E8A-4147-A177-3AD203B41FA5}">
                      <a16:colId xmlns:a16="http://schemas.microsoft.com/office/drawing/2014/main" val="20000"/>
                    </a:ext>
                  </a:extLst>
                </a:gridCol>
                <a:gridCol w="1165860">
                  <a:extLst>
                    <a:ext uri="{9D8B030D-6E8A-4147-A177-3AD203B41FA5}">
                      <a16:colId xmlns:a16="http://schemas.microsoft.com/office/drawing/2014/main" val="20001"/>
                    </a:ext>
                  </a:extLst>
                </a:gridCol>
                <a:gridCol w="4480560">
                  <a:extLst>
                    <a:ext uri="{9D8B030D-6E8A-4147-A177-3AD203B41FA5}">
                      <a16:colId xmlns:a16="http://schemas.microsoft.com/office/drawing/2014/main" val="20002"/>
                    </a:ext>
                  </a:extLst>
                </a:gridCol>
                <a:gridCol w="960610">
                  <a:extLst>
                    <a:ext uri="{9D8B030D-6E8A-4147-A177-3AD203B41FA5}">
                      <a16:colId xmlns:a16="http://schemas.microsoft.com/office/drawing/2014/main" val="20003"/>
                    </a:ext>
                  </a:extLst>
                </a:gridCol>
              </a:tblGrid>
              <a:tr h="408555">
                <a:tc gridSpan="2">
                  <a:txBody>
                    <a:bodyPr/>
                    <a:lstStyle/>
                    <a:p>
                      <a:pPr algn="ctr">
                        <a:lnSpc>
                          <a:spcPts val="3000"/>
                        </a:lnSpc>
                      </a:pPr>
                      <a:r>
                        <a:rPr lang="zh-CN" altLang="en-US" sz="1400" b="1" dirty="0"/>
                        <a:t>知识融合方法分类</a:t>
                      </a:r>
                    </a:p>
                  </a:txBody>
                  <a:tcPr marL="68580" marR="68580" marT="34290" marB="34290"/>
                </a:tc>
                <a:tc hMerge="1">
                  <a:txBody>
                    <a:bodyPr/>
                    <a:lstStyle/>
                    <a:p>
                      <a:endParaRPr lang="zh-CN"/>
                    </a:p>
                  </a:txBody>
                  <a:tcPr/>
                </a:tc>
                <a:tc>
                  <a:txBody>
                    <a:bodyPr/>
                    <a:lstStyle/>
                    <a:p>
                      <a:pPr algn="ctr">
                        <a:lnSpc>
                          <a:spcPts val="3000"/>
                        </a:lnSpc>
                      </a:pPr>
                      <a:r>
                        <a:rPr lang="zh-CN" altLang="en-US" sz="1400" b="1" dirty="0"/>
                        <a:t>方法简介</a:t>
                      </a:r>
                    </a:p>
                  </a:txBody>
                  <a:tcPr marL="68580" marR="68580" marT="34290" marB="34290"/>
                </a:tc>
                <a:tc>
                  <a:txBody>
                    <a:bodyPr/>
                    <a:lstStyle/>
                    <a:p>
                      <a:pPr algn="ctr">
                        <a:lnSpc>
                          <a:spcPts val="3000"/>
                        </a:lnSpc>
                      </a:pPr>
                      <a:r>
                        <a:rPr lang="zh-CN" altLang="en-US" sz="1400" b="1" dirty="0"/>
                        <a:t>特点</a:t>
                      </a:r>
                    </a:p>
                  </a:txBody>
                  <a:tcPr marL="68580" marR="68580" marT="34290" marB="34290"/>
                </a:tc>
                <a:extLst>
                  <a:ext uri="{0D108BD9-81ED-4DB2-BD59-A6C34878D82A}">
                    <a16:rowId xmlns:a16="http://schemas.microsoft.com/office/drawing/2014/main" val="10000"/>
                  </a:ext>
                </a:extLst>
              </a:tr>
              <a:tr h="1095763">
                <a:tc rowSpan="2">
                  <a:txBody>
                    <a:bodyPr/>
                    <a:lstStyle/>
                    <a:p>
                      <a:pPr algn="l">
                        <a:lnSpc>
                          <a:spcPts val="3000"/>
                        </a:lnSpc>
                      </a:pPr>
                      <a:r>
                        <a:rPr lang="zh-CN" altLang="en-US" sz="1400" b="1" dirty="0"/>
                        <a:t>框架</a:t>
                      </a:r>
                      <a:r>
                        <a:rPr lang="en-US" altLang="zh-CN" sz="1400" b="1" dirty="0"/>
                        <a:t>/</a:t>
                      </a:r>
                      <a:r>
                        <a:rPr lang="zh-CN" altLang="en-US" sz="1400" b="1" dirty="0"/>
                        <a:t>本体</a:t>
                      </a:r>
                      <a:endParaRPr lang="en-US" altLang="zh-CN" sz="1400" b="1" dirty="0"/>
                    </a:p>
                    <a:p>
                      <a:pPr algn="l">
                        <a:lnSpc>
                          <a:spcPts val="3000"/>
                        </a:lnSpc>
                      </a:pPr>
                      <a:r>
                        <a:rPr lang="en-US" altLang="zh-CN" sz="1400" b="1" dirty="0"/>
                        <a:t>   </a:t>
                      </a:r>
                      <a:r>
                        <a:rPr lang="zh-CN" altLang="en-US" sz="1400" b="1" dirty="0"/>
                        <a:t>匹配</a:t>
                      </a:r>
                      <a:endParaRPr lang="zh-CN" altLang="en-US" sz="1000" dirty="0"/>
                    </a:p>
                  </a:txBody>
                  <a:tcPr marL="68580" marR="68580" marT="34290" marB="34290" anchor="ctr"/>
                </a:tc>
                <a:tc>
                  <a:txBody>
                    <a:bodyPr/>
                    <a:lstStyle/>
                    <a:p>
                      <a:pPr algn="l">
                        <a:lnSpc>
                          <a:spcPts val="3000"/>
                        </a:lnSpc>
                      </a:pPr>
                      <a:r>
                        <a:rPr lang="zh-CN" altLang="en-US" sz="1000" b="0" dirty="0">
                          <a:solidFill>
                            <a:prstClr val="black"/>
                          </a:solidFill>
                        </a:rPr>
                        <a:t>元素级匹配</a:t>
                      </a:r>
                      <a:endParaRPr lang="zh-CN" altLang="en-US" sz="1000" b="0" dirty="0"/>
                    </a:p>
                  </a:txBody>
                  <a:tcPr marL="68580" marR="68580" marT="34290" marB="34290" anchor="ctr"/>
                </a:tc>
                <a:tc>
                  <a:txBody>
                    <a:bodyPr/>
                    <a:lstStyle/>
                    <a:p>
                      <a:pPr marL="285750" indent="-285750">
                        <a:lnSpc>
                          <a:spcPts val="3000"/>
                        </a:lnSpc>
                        <a:buFont typeface="Arial" panose="020B0604020202090204" pitchFamily="34" charset="0"/>
                        <a:buChar char="•"/>
                      </a:pPr>
                      <a:r>
                        <a:rPr lang="zh-CN" altLang="en-US" sz="1200" dirty="0"/>
                        <a:t>基于字符串：前缀距离、后缀距离、编辑距离</a:t>
                      </a:r>
                      <a:endParaRPr lang="en-US" altLang="zh-CN" sz="1200" dirty="0"/>
                    </a:p>
                    <a:p>
                      <a:pPr marL="285750" indent="-285750">
                        <a:lnSpc>
                          <a:spcPts val="3000"/>
                        </a:lnSpc>
                        <a:buFont typeface="Arial" panose="020B0604020202090204" pitchFamily="34" charset="0"/>
                        <a:buChar char="•"/>
                      </a:pPr>
                      <a:r>
                        <a:rPr lang="zh-CN" altLang="en-US" sz="1200" dirty="0"/>
                        <a:t>基于语言学：利用元素之间的语义关联，如近义词、同根词，利用元素的约束信息，如取值范围，常利用</a:t>
                      </a:r>
                      <a:r>
                        <a:rPr lang="en-US" altLang="zh-CN" sz="1200" dirty="0"/>
                        <a:t>WordNet</a:t>
                      </a:r>
                      <a:endParaRPr lang="zh-CN" altLang="en-US" sz="1200" dirty="0"/>
                    </a:p>
                  </a:txBody>
                  <a:tcPr marL="68580" marR="68580" marT="34290" marB="34290"/>
                </a:tc>
                <a:tc>
                  <a:txBody>
                    <a:bodyPr/>
                    <a:lstStyle/>
                    <a:p>
                      <a:pPr>
                        <a:lnSpc>
                          <a:spcPts val="3000"/>
                        </a:lnSpc>
                      </a:pPr>
                      <a:r>
                        <a:rPr lang="zh-CN" altLang="en-US" sz="1200" dirty="0"/>
                        <a:t>只利用元素的直接信息</a:t>
                      </a:r>
                    </a:p>
                  </a:txBody>
                  <a:tcPr marL="68580" marR="68580" marT="34290" marB="34290"/>
                </a:tc>
                <a:extLst>
                  <a:ext uri="{0D108BD9-81ED-4DB2-BD59-A6C34878D82A}">
                    <a16:rowId xmlns:a16="http://schemas.microsoft.com/office/drawing/2014/main" val="10001"/>
                  </a:ext>
                </a:extLst>
              </a:tr>
              <a:tr h="1095763">
                <a:tc vMerge="1">
                  <a:txBody>
                    <a:bodyPr/>
                    <a:lstStyle/>
                    <a:p>
                      <a:endParaRPr lang="zh-CN"/>
                    </a:p>
                  </a:txBody>
                  <a:tcPr anchor="ctr"/>
                </a:tc>
                <a:tc>
                  <a:txBody>
                    <a:bodyPr/>
                    <a:lstStyle/>
                    <a:p>
                      <a:pPr algn="l">
                        <a:lnSpc>
                          <a:spcPts val="3000"/>
                        </a:lnSpc>
                      </a:pPr>
                      <a:r>
                        <a:rPr lang="zh-CN" altLang="en-US" sz="1000" b="0" dirty="0"/>
                        <a:t>结构级匹配</a:t>
                      </a:r>
                    </a:p>
                  </a:txBody>
                  <a:tcPr marL="68580" marR="68580" marT="34290" marB="34290" anchor="ctr"/>
                </a:tc>
                <a:tc>
                  <a:txBody>
                    <a:bodyPr/>
                    <a:lstStyle/>
                    <a:p>
                      <a:pPr marL="285750" marR="0" lvl="1" indent="-285750" algn="l" defTabSz="914400" rtl="0" eaLnBrk="1" fontAlgn="auto" latinLnBrk="0" hangingPunct="1">
                        <a:lnSpc>
                          <a:spcPts val="3000"/>
                        </a:lnSpc>
                        <a:spcBef>
                          <a:spcPts val="0"/>
                        </a:spcBef>
                        <a:spcAft>
                          <a:spcPts val="0"/>
                        </a:spcAft>
                        <a:buClrTx/>
                        <a:buSzTx/>
                        <a:buFont typeface="Arial" panose="020B0604020202090204" pitchFamily="34" charset="0"/>
                        <a:buChar char="•"/>
                        <a:defRPr/>
                      </a:pPr>
                      <a:r>
                        <a:rPr lang="zh-CN" altLang="en-US" sz="1200" dirty="0"/>
                        <a:t>基于图：转化为发现最大公共子图的问题</a:t>
                      </a:r>
                      <a:endParaRPr lang="en-US" altLang="zh-CN" sz="1200" dirty="0"/>
                    </a:p>
                    <a:p>
                      <a:pPr marL="285750" marR="0" lvl="1" indent="-285750" algn="l" defTabSz="914400" rtl="0" eaLnBrk="1" fontAlgn="auto" latinLnBrk="0" hangingPunct="1">
                        <a:lnSpc>
                          <a:spcPts val="3000"/>
                        </a:lnSpc>
                        <a:spcBef>
                          <a:spcPts val="0"/>
                        </a:spcBef>
                        <a:spcAft>
                          <a:spcPts val="0"/>
                        </a:spcAft>
                        <a:buClrTx/>
                        <a:buSzTx/>
                        <a:buFont typeface="Arial" panose="020B0604020202090204" pitchFamily="34" charset="0"/>
                        <a:buChar char="•"/>
                        <a:defRPr/>
                      </a:pPr>
                      <a:r>
                        <a:rPr lang="zh-CN" altLang="en-US" sz="1200" dirty="0"/>
                        <a:t>基于分类体系：类别体系对框架至关重要，只匹配分类关系</a:t>
                      </a:r>
                      <a:endParaRPr lang="en-US" altLang="zh-CN" sz="1200" dirty="0"/>
                    </a:p>
                    <a:p>
                      <a:pPr marL="285750" marR="0" lvl="1" indent="-285750" algn="l" defTabSz="914400" rtl="0" eaLnBrk="1" fontAlgn="auto" latinLnBrk="0" hangingPunct="1">
                        <a:lnSpc>
                          <a:spcPts val="3000"/>
                        </a:lnSpc>
                        <a:spcBef>
                          <a:spcPts val="0"/>
                        </a:spcBef>
                        <a:spcAft>
                          <a:spcPts val="0"/>
                        </a:spcAft>
                        <a:buClrTx/>
                        <a:buSzTx/>
                        <a:buFont typeface="Arial" panose="020B0604020202090204" pitchFamily="34" charset="0"/>
                        <a:buChar char="•"/>
                        <a:defRPr/>
                      </a:pPr>
                      <a:r>
                        <a:rPr lang="zh-CN" altLang="en-US" sz="1200" dirty="0"/>
                        <a:t>基于统计分析的匹配：挖掘样本中的规律，对元素进行分组</a:t>
                      </a:r>
                    </a:p>
                  </a:txBody>
                  <a:tcPr marL="68580" marR="68580" marT="34290" marB="34290"/>
                </a:tc>
                <a:tc>
                  <a:txBody>
                    <a:bodyPr/>
                    <a:lstStyle/>
                    <a:p>
                      <a:pPr>
                        <a:lnSpc>
                          <a:spcPts val="3000"/>
                        </a:lnSpc>
                      </a:pPr>
                      <a:r>
                        <a:rPr lang="zh-CN" altLang="en-US" sz="1200" dirty="0"/>
                        <a:t>利用不同元素之间的概念结构关系</a:t>
                      </a:r>
                    </a:p>
                  </a:txBody>
                  <a:tcPr marL="68580" marR="68580" marT="34290" marB="34290"/>
                </a:tc>
                <a:extLst>
                  <a:ext uri="{0D108BD9-81ED-4DB2-BD59-A6C34878D82A}">
                    <a16:rowId xmlns:a16="http://schemas.microsoft.com/office/drawing/2014/main" val="10002"/>
                  </a:ext>
                </a:extLst>
              </a:tr>
              <a:tr h="374036">
                <a:tc rowSpan="3">
                  <a:txBody>
                    <a:bodyPr/>
                    <a:lstStyle/>
                    <a:p>
                      <a:pPr marL="0" algn="l" defTabSz="685800" rtl="0" eaLnBrk="1" latinLnBrk="0" hangingPunct="1">
                        <a:lnSpc>
                          <a:spcPts val="3000"/>
                        </a:lnSpc>
                      </a:pPr>
                      <a:r>
                        <a:rPr lang="zh-CN" altLang="en-US" sz="1400" b="1" kern="1200" dirty="0">
                          <a:solidFill>
                            <a:schemeClr val="tx1"/>
                          </a:solidFill>
                          <a:latin typeface="+mn-lt"/>
                          <a:ea typeface="+mn-ea"/>
                          <a:cs typeface="+mn-cs"/>
                        </a:rPr>
                        <a:t>实体对齐</a:t>
                      </a:r>
                    </a:p>
                  </a:txBody>
                  <a:tcPr marL="68580" marR="68580" marT="34290" marB="34290" anchor="ctr"/>
                </a:tc>
                <a:tc>
                  <a:txBody>
                    <a:bodyPr/>
                    <a:lstStyle/>
                    <a:p>
                      <a:pPr algn="l">
                        <a:lnSpc>
                          <a:spcPts val="3000"/>
                        </a:lnSpc>
                      </a:pPr>
                      <a:r>
                        <a:rPr lang="zh-CN" altLang="en-US" sz="1000" b="0" dirty="0"/>
                        <a:t>成对实体对齐</a:t>
                      </a:r>
                    </a:p>
                  </a:txBody>
                  <a:tcPr marL="68580" marR="68580" marT="34290" marB="34290" anchor="ctr"/>
                </a:tc>
                <a:tc gridSpan="2">
                  <a:txBody>
                    <a:bodyPr/>
                    <a:lstStyle/>
                    <a:p>
                      <a:pPr marL="0" marR="0" lvl="1" indent="0" algn="l" defTabSz="914400" rtl="0" eaLnBrk="1" fontAlgn="auto" latinLnBrk="0" hangingPunct="1">
                        <a:lnSpc>
                          <a:spcPts val="3000"/>
                        </a:lnSpc>
                        <a:spcBef>
                          <a:spcPts val="0"/>
                        </a:spcBef>
                        <a:spcAft>
                          <a:spcPts val="0"/>
                        </a:spcAft>
                        <a:buClrTx/>
                        <a:buSzTx/>
                        <a:buFont typeface="Arial" panose="020B0604020202090204" pitchFamily="34" charset="0"/>
                        <a:buNone/>
                        <a:defRPr/>
                      </a:pPr>
                      <a:r>
                        <a:rPr lang="zh-CN" altLang="en-US" sz="1200" b="0" dirty="0"/>
                        <a:t>通过匹配实体属性等特征独立地判断两个实体能否对齐</a:t>
                      </a:r>
                    </a:p>
                  </a:txBody>
                  <a:tcPr marL="68580" marR="68580" marT="34290" marB="34290"/>
                </a:tc>
                <a:tc hMerge="1">
                  <a:txBody>
                    <a:bodyPr/>
                    <a:lstStyle/>
                    <a:p>
                      <a:endParaRPr lang="zh-CN"/>
                    </a:p>
                  </a:txBody>
                  <a:tcPr/>
                </a:tc>
                <a:extLst>
                  <a:ext uri="{0D108BD9-81ED-4DB2-BD59-A6C34878D82A}">
                    <a16:rowId xmlns:a16="http://schemas.microsoft.com/office/drawing/2014/main" val="10003"/>
                  </a:ext>
                </a:extLst>
              </a:tr>
              <a:tr h="374036">
                <a:tc vMerge="1">
                  <a:txBody>
                    <a:bodyPr/>
                    <a:lstStyle/>
                    <a:p>
                      <a:endParaRPr lang="zh-CN"/>
                    </a:p>
                  </a:txBody>
                  <a:tcPr anchor="ctr"/>
                </a:tc>
                <a:tc>
                  <a:txBody>
                    <a:bodyPr/>
                    <a:lstStyle/>
                    <a:p>
                      <a:pPr algn="l">
                        <a:lnSpc>
                          <a:spcPts val="3000"/>
                        </a:lnSpc>
                      </a:pPr>
                      <a:r>
                        <a:rPr lang="zh-CN" altLang="en-US" sz="1000" b="0" dirty="0"/>
                        <a:t>协同实体对齐</a:t>
                      </a:r>
                    </a:p>
                  </a:txBody>
                  <a:tcPr marL="68580" marR="68580" marT="34290" marB="34290" anchor="ctr"/>
                </a:tc>
                <a:tc gridSpan="2">
                  <a:txBody>
                    <a:bodyPr/>
                    <a:lstStyle/>
                    <a:p>
                      <a:pPr marL="0" marR="0" lvl="1" indent="0" algn="l" defTabSz="914400" rtl="0" eaLnBrk="1" fontAlgn="auto" latinLnBrk="0" hangingPunct="1">
                        <a:lnSpc>
                          <a:spcPts val="3000"/>
                        </a:lnSpc>
                        <a:spcBef>
                          <a:spcPts val="0"/>
                        </a:spcBef>
                        <a:spcAft>
                          <a:spcPts val="0"/>
                        </a:spcAft>
                        <a:buClrTx/>
                        <a:buSzTx/>
                        <a:buFont typeface="Arial" panose="020B0604020202090204" pitchFamily="34" charset="0"/>
                        <a:buNone/>
                        <a:defRPr/>
                      </a:pPr>
                      <a:r>
                        <a:rPr lang="zh-CN" altLang="en-US" sz="1200" b="0" dirty="0"/>
                        <a:t>不同实体间的对齐相关影响，协调不同对象间的匹配情况</a:t>
                      </a:r>
                    </a:p>
                  </a:txBody>
                  <a:tcPr marL="68580" marR="68580" marT="34290" marB="34290"/>
                </a:tc>
                <a:tc hMerge="1">
                  <a:txBody>
                    <a:bodyPr/>
                    <a:lstStyle/>
                    <a:p>
                      <a:endParaRPr lang="zh-CN"/>
                    </a:p>
                  </a:txBody>
                  <a:tcPr/>
                </a:tc>
                <a:extLst>
                  <a:ext uri="{0D108BD9-81ED-4DB2-BD59-A6C34878D82A}">
                    <a16:rowId xmlns:a16="http://schemas.microsoft.com/office/drawing/2014/main" val="10004"/>
                  </a:ext>
                </a:extLst>
              </a:tr>
              <a:tr h="374036">
                <a:tc vMerge="1">
                  <a:txBody>
                    <a:bodyPr/>
                    <a:lstStyle/>
                    <a:p>
                      <a:endParaRPr lang="zh-CN"/>
                    </a:p>
                  </a:txBody>
                  <a:tcPr anchor="ctr"/>
                </a:tc>
                <a:tc>
                  <a:txBody>
                    <a:bodyPr/>
                    <a:lstStyle/>
                    <a:p>
                      <a:pPr algn="l">
                        <a:lnSpc>
                          <a:spcPts val="3000"/>
                        </a:lnSpc>
                      </a:pPr>
                      <a:r>
                        <a:rPr lang="zh-CN" altLang="en-US" sz="1000" b="0" dirty="0"/>
                        <a:t>基于表示学习</a:t>
                      </a:r>
                    </a:p>
                  </a:txBody>
                  <a:tcPr marL="68580" marR="68580" marT="34290" marB="34290" anchor="ctr"/>
                </a:tc>
                <a:tc gridSpan="2">
                  <a:txBody>
                    <a:bodyPr/>
                    <a:lstStyle/>
                    <a:p>
                      <a:pPr marL="0" marR="0" lvl="1" indent="0" algn="l" defTabSz="914400" rtl="0" eaLnBrk="1" fontAlgn="auto" latinLnBrk="0" hangingPunct="1">
                        <a:lnSpc>
                          <a:spcPts val="3000"/>
                        </a:lnSpc>
                        <a:spcBef>
                          <a:spcPts val="0"/>
                        </a:spcBef>
                        <a:spcAft>
                          <a:spcPts val="0"/>
                        </a:spcAft>
                        <a:buClrTx/>
                        <a:buSzTx/>
                        <a:buFont typeface="Arial" panose="020B0604020202090204" pitchFamily="34" charset="0"/>
                        <a:buNone/>
                        <a:defRPr/>
                      </a:pPr>
                      <a:r>
                        <a:rPr lang="zh-CN" altLang="en-US" sz="1200" dirty="0"/>
                        <a:t>将多个知识库表示在同一语义向量空间中，计算实体相似度</a:t>
                      </a:r>
                    </a:p>
                  </a:txBody>
                  <a:tcPr marL="68580" marR="68580" marT="34290" marB="34290"/>
                </a:tc>
                <a:tc hMerge="1">
                  <a:txBody>
                    <a:bodyPr/>
                    <a:lstStyle/>
                    <a:p>
                      <a:endParaRPr lang="zh-CN"/>
                    </a:p>
                  </a:txBody>
                  <a:tcPr/>
                </a:tc>
                <a:extLst>
                  <a:ext uri="{0D108BD9-81ED-4DB2-BD59-A6C34878D82A}">
                    <a16:rowId xmlns:a16="http://schemas.microsoft.com/office/drawing/2014/main" val="10005"/>
                  </a:ext>
                </a:extLst>
              </a:tr>
            </a:tbl>
          </a:graphicData>
        </a:graphic>
      </p:graphicFrame>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9" name="矩形 8"/>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2" name="页脚占位符 1">
            <a:extLst>
              <a:ext uri="{FF2B5EF4-FFF2-40B4-BE49-F238E27FC236}">
                <a16:creationId xmlns:a16="http://schemas.microsoft.com/office/drawing/2014/main" id="{3AC63E5D-CA03-FB4E-A05A-0AE0526BD802}"/>
              </a:ext>
            </a:extLst>
          </p:cNvPr>
          <p:cNvSpPr>
            <a:spLocks noGrp="1"/>
          </p:cNvSpPr>
          <p:nvPr>
            <p:ph type="ftr" sz="quarter" idx="11"/>
          </p:nvPr>
        </p:nvSpPr>
        <p:spPr/>
        <p:txBody>
          <a:bodyPr/>
          <a:lstStyle/>
          <a:p>
            <a:r>
              <a:rPr kumimoji="1" lang="zh-CN" altLang="en-US"/>
              <a:t>知识图谱概述</a:t>
            </a:r>
          </a:p>
        </p:txBody>
      </p:sp>
      <p:sp>
        <p:nvSpPr>
          <p:cNvPr id="3" name="灯片编号占位符 2">
            <a:extLst>
              <a:ext uri="{FF2B5EF4-FFF2-40B4-BE49-F238E27FC236}">
                <a16:creationId xmlns:a16="http://schemas.microsoft.com/office/drawing/2014/main" id="{57EA7919-7AD0-C741-A4B4-D2526BAB725F}"/>
              </a:ext>
            </a:extLst>
          </p:cNvPr>
          <p:cNvSpPr>
            <a:spLocks noGrp="1"/>
          </p:cNvSpPr>
          <p:nvPr>
            <p:ph type="sldNum" sz="quarter" idx="12"/>
          </p:nvPr>
        </p:nvSpPr>
        <p:spPr/>
        <p:txBody>
          <a:bodyPr/>
          <a:lstStyle/>
          <a:p>
            <a:fld id="{36A25BD4-2C18-3241-A107-B7FFDDC89A82}" type="slidenum">
              <a:rPr kumimoji="1" lang="zh-CN" altLang="en-US" smtClean="0"/>
              <a:t>32</a:t>
            </a:fld>
            <a:endParaRPr kumimoji="1"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19696" y="266166"/>
            <a:ext cx="2031325" cy="461665"/>
          </a:xfrm>
          <a:prstGeom prst="rect">
            <a:avLst/>
          </a:prstGeom>
          <a:noFill/>
        </p:spPr>
        <p:txBody>
          <a:bodyPr wrap="none" rtlCol="0">
            <a:spAutoFit/>
          </a:bodyPr>
          <a:lstStyle/>
          <a:p>
            <a:pPr algn="l"/>
            <a:r>
              <a:rPr kumimoji="1" lang="zh-CN" altLang="en-US" sz="2400" dirty="0">
                <a:latin typeface="+mn-ea"/>
              </a:rPr>
              <a:t>关系链接举例</a:t>
            </a: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9" name="矩形 8"/>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pic>
        <p:nvPicPr>
          <p:cNvPr id="16" name="图片 15" descr="entitylinking"/>
          <p:cNvPicPr>
            <a:picLocks noChangeAspect="1"/>
          </p:cNvPicPr>
          <p:nvPr/>
        </p:nvPicPr>
        <p:blipFill>
          <a:blip r:embed="rId3"/>
          <a:stretch>
            <a:fillRect/>
          </a:stretch>
        </p:blipFill>
        <p:spPr>
          <a:xfrm>
            <a:off x="1595105" y="940119"/>
            <a:ext cx="5710901" cy="3588498"/>
          </a:xfrm>
          <a:prstGeom prst="rect">
            <a:avLst/>
          </a:prstGeom>
        </p:spPr>
      </p:pic>
      <p:sp>
        <p:nvSpPr>
          <p:cNvPr id="2" name="页脚占位符 1">
            <a:extLst>
              <a:ext uri="{FF2B5EF4-FFF2-40B4-BE49-F238E27FC236}">
                <a16:creationId xmlns:a16="http://schemas.microsoft.com/office/drawing/2014/main" id="{99C8EA3C-7422-AD4B-BD06-4EB8FE508B3B}"/>
              </a:ext>
            </a:extLst>
          </p:cNvPr>
          <p:cNvSpPr>
            <a:spLocks noGrp="1"/>
          </p:cNvSpPr>
          <p:nvPr>
            <p:ph type="ftr" sz="quarter" idx="11"/>
          </p:nvPr>
        </p:nvSpPr>
        <p:spPr/>
        <p:txBody>
          <a:bodyPr/>
          <a:lstStyle/>
          <a:p>
            <a:r>
              <a:rPr kumimoji="1" lang="zh-CN" altLang="en-US"/>
              <a:t>知识图谱概述</a:t>
            </a:r>
          </a:p>
        </p:txBody>
      </p:sp>
      <p:sp>
        <p:nvSpPr>
          <p:cNvPr id="3" name="灯片编号占位符 2">
            <a:extLst>
              <a:ext uri="{FF2B5EF4-FFF2-40B4-BE49-F238E27FC236}">
                <a16:creationId xmlns:a16="http://schemas.microsoft.com/office/drawing/2014/main" id="{EAA3087F-77BD-CE41-826E-BDDB19D227EA}"/>
              </a:ext>
            </a:extLst>
          </p:cNvPr>
          <p:cNvSpPr>
            <a:spLocks noGrp="1"/>
          </p:cNvSpPr>
          <p:nvPr>
            <p:ph type="sldNum" sz="quarter" idx="12"/>
          </p:nvPr>
        </p:nvSpPr>
        <p:spPr/>
        <p:txBody>
          <a:bodyPr/>
          <a:lstStyle/>
          <a:p>
            <a:fld id="{36A25BD4-2C18-3241-A107-B7FFDDC89A82}" type="slidenum">
              <a:rPr kumimoji="1" lang="zh-CN" altLang="en-US" smtClean="0"/>
              <a:t>33</a:t>
            </a:fld>
            <a:endParaRPr kumimoji="1"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3570208" cy="461665"/>
          </a:xfrm>
          <a:prstGeom prst="rect">
            <a:avLst/>
          </a:prstGeom>
          <a:noFill/>
        </p:spPr>
        <p:txBody>
          <a:bodyPr wrap="none" rtlCol="0">
            <a:spAutoFit/>
          </a:bodyPr>
          <a:lstStyle/>
          <a:p>
            <a:r>
              <a:rPr kumimoji="1" lang="zh-CN" altLang="en-US" sz="2400" dirty="0">
                <a:latin typeface="+mn-ea"/>
              </a:rPr>
              <a:t>知识图谱与自然语言处理</a:t>
            </a: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4" name="矩形 3"/>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graphicFrame>
        <p:nvGraphicFramePr>
          <p:cNvPr id="2" name="图示 1">
            <a:extLst>
              <a:ext uri="{FF2B5EF4-FFF2-40B4-BE49-F238E27FC236}">
                <a16:creationId xmlns:a16="http://schemas.microsoft.com/office/drawing/2014/main" id="{8355B3F7-EF6F-774D-AAB6-B557D6C1F6D9}"/>
              </a:ext>
            </a:extLst>
          </p:cNvPr>
          <p:cNvGraphicFramePr/>
          <p:nvPr>
            <p:extLst>
              <p:ext uri="{D42A27DB-BD31-4B8C-83A1-F6EECF244321}">
                <p14:modId xmlns:p14="http://schemas.microsoft.com/office/powerpoint/2010/main" val="2176710485"/>
              </p:ext>
            </p:extLst>
          </p:nvPr>
        </p:nvGraphicFramePr>
        <p:xfrm>
          <a:off x="1747630" y="1952527"/>
          <a:ext cx="5035826" cy="22437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a:extLst>
              <a:ext uri="{FF2B5EF4-FFF2-40B4-BE49-F238E27FC236}">
                <a16:creationId xmlns:a16="http://schemas.microsoft.com/office/drawing/2014/main" id="{12FBA9DD-D147-9542-8B4D-CA53750A3026}"/>
              </a:ext>
            </a:extLst>
          </p:cNvPr>
          <p:cNvSpPr txBox="1"/>
          <p:nvPr/>
        </p:nvSpPr>
        <p:spPr>
          <a:xfrm>
            <a:off x="3860110" y="1664440"/>
            <a:ext cx="1222514" cy="380873"/>
          </a:xfrm>
          <a:prstGeom prst="rect">
            <a:avLst/>
          </a:prstGeom>
          <a:noFill/>
        </p:spPr>
        <p:txBody>
          <a:bodyPr wrap="square" rtlCol="0">
            <a:spAutoFit/>
          </a:bodyPr>
          <a:lstStyle/>
          <a:p>
            <a:r>
              <a:rPr kumimoji="1" lang="zh-CN" altLang="en-US" sz="1875" dirty="0"/>
              <a:t>抽取知识</a:t>
            </a:r>
          </a:p>
        </p:txBody>
      </p:sp>
      <p:sp>
        <p:nvSpPr>
          <p:cNvPr id="7" name="页脚占位符 6">
            <a:extLst>
              <a:ext uri="{FF2B5EF4-FFF2-40B4-BE49-F238E27FC236}">
                <a16:creationId xmlns:a16="http://schemas.microsoft.com/office/drawing/2014/main" id="{6F04D312-462C-654E-843A-FB953B50EFC1}"/>
              </a:ext>
            </a:extLst>
          </p:cNvPr>
          <p:cNvSpPr>
            <a:spLocks noGrp="1"/>
          </p:cNvSpPr>
          <p:nvPr>
            <p:ph type="ftr" sz="quarter" idx="11"/>
          </p:nvPr>
        </p:nvSpPr>
        <p:spPr/>
        <p:txBody>
          <a:bodyPr/>
          <a:lstStyle/>
          <a:p>
            <a:r>
              <a:rPr kumimoji="1" lang="zh-CN" altLang="en-US"/>
              <a:t>知识图谱概述</a:t>
            </a:r>
          </a:p>
        </p:txBody>
      </p:sp>
      <p:sp>
        <p:nvSpPr>
          <p:cNvPr id="9" name="灯片编号占位符 8">
            <a:extLst>
              <a:ext uri="{FF2B5EF4-FFF2-40B4-BE49-F238E27FC236}">
                <a16:creationId xmlns:a16="http://schemas.microsoft.com/office/drawing/2014/main" id="{05145571-58E3-AB4F-93EA-B2131D2C23FE}"/>
              </a:ext>
            </a:extLst>
          </p:cNvPr>
          <p:cNvSpPr>
            <a:spLocks noGrp="1"/>
          </p:cNvSpPr>
          <p:nvPr>
            <p:ph type="sldNum" sz="quarter" idx="12"/>
          </p:nvPr>
        </p:nvSpPr>
        <p:spPr/>
        <p:txBody>
          <a:bodyPr/>
          <a:lstStyle/>
          <a:p>
            <a:fld id="{36A25BD4-2C18-3241-A107-B7FFDDC89A82}" type="slidenum">
              <a:rPr kumimoji="1" lang="zh-CN" altLang="en-US" smtClean="0"/>
              <a:t>34</a:t>
            </a:fld>
            <a:endParaRPr kumimoji="1" lang="zh-CN" altLang="en-US"/>
          </a:p>
        </p:txBody>
      </p:sp>
      <p:sp>
        <p:nvSpPr>
          <p:cNvPr id="16" name="文本框 15">
            <a:extLst>
              <a:ext uri="{FF2B5EF4-FFF2-40B4-BE49-F238E27FC236}">
                <a16:creationId xmlns:a16="http://schemas.microsoft.com/office/drawing/2014/main" id="{9B91EAFC-6B19-0F4C-B5DB-05EA4538A858}"/>
              </a:ext>
            </a:extLst>
          </p:cNvPr>
          <p:cNvSpPr txBox="1"/>
          <p:nvPr/>
        </p:nvSpPr>
        <p:spPr>
          <a:xfrm>
            <a:off x="3313275" y="4068792"/>
            <a:ext cx="2471299" cy="669414"/>
          </a:xfrm>
          <a:prstGeom prst="rect">
            <a:avLst/>
          </a:prstGeom>
          <a:noFill/>
        </p:spPr>
        <p:txBody>
          <a:bodyPr wrap="square" rtlCol="0">
            <a:spAutoFit/>
          </a:bodyPr>
          <a:lstStyle/>
          <a:p>
            <a:r>
              <a:rPr kumimoji="1" lang="zh-CN" altLang="en-US" sz="1875" dirty="0"/>
              <a:t>提升</a:t>
            </a:r>
            <a:r>
              <a:rPr kumimoji="1" lang="en-US" altLang="zh-CN" sz="1875" dirty="0"/>
              <a:t>NLP</a:t>
            </a:r>
            <a:r>
              <a:rPr kumimoji="1" lang="zh-CN" altLang="en-US" sz="1875" dirty="0"/>
              <a:t>任务的准确度</a:t>
            </a:r>
          </a:p>
        </p:txBody>
      </p:sp>
      <p:sp>
        <p:nvSpPr>
          <p:cNvPr id="10" name="文本框 9">
            <a:extLst>
              <a:ext uri="{FF2B5EF4-FFF2-40B4-BE49-F238E27FC236}">
                <a16:creationId xmlns:a16="http://schemas.microsoft.com/office/drawing/2014/main" id="{89227460-2725-2244-8F72-5071A2FBBC1C}"/>
              </a:ext>
            </a:extLst>
          </p:cNvPr>
          <p:cNvSpPr txBox="1"/>
          <p:nvPr/>
        </p:nvSpPr>
        <p:spPr>
          <a:xfrm>
            <a:off x="469240" y="1153413"/>
            <a:ext cx="4643200" cy="323165"/>
          </a:xfrm>
          <a:prstGeom prst="rect">
            <a:avLst/>
          </a:prstGeom>
          <a:noFill/>
        </p:spPr>
        <p:txBody>
          <a:bodyPr wrap="square" rtlCol="0">
            <a:spAutoFit/>
          </a:bodyPr>
          <a:lstStyle/>
          <a:p>
            <a:r>
              <a:rPr lang="zh-CN" altLang="en-US" sz="1500" b="1" dirty="0">
                <a:solidFill>
                  <a:schemeClr val="accent1">
                    <a:lumMod val="75000"/>
                  </a:schemeClr>
                </a:solidFill>
              </a:rPr>
              <a:t>自然语言处理和知识图谱研究是双向互动的关系。</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3570208" cy="461665"/>
          </a:xfrm>
          <a:prstGeom prst="rect">
            <a:avLst/>
          </a:prstGeom>
          <a:noFill/>
        </p:spPr>
        <p:txBody>
          <a:bodyPr wrap="none" rtlCol="0">
            <a:spAutoFit/>
          </a:bodyPr>
          <a:lstStyle/>
          <a:p>
            <a:r>
              <a:rPr kumimoji="1" lang="zh-CN" altLang="en-US" sz="2400" dirty="0">
                <a:latin typeface="+mn-ea"/>
              </a:rPr>
              <a:t>知识图谱与自然语言处理</a:t>
            </a: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4" name="矩形 3"/>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cxnSp>
        <p:nvCxnSpPr>
          <p:cNvPr id="21" name="直接连接符 20"/>
          <p:cNvCxnSpPr/>
          <p:nvPr/>
        </p:nvCxnSpPr>
        <p:spPr>
          <a:xfrm>
            <a:off x="4560570" y="985837"/>
            <a:ext cx="0" cy="3623867"/>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1554837" y="1029039"/>
            <a:ext cx="1107996" cy="369332"/>
          </a:xfrm>
          <a:prstGeom prst="rect">
            <a:avLst/>
          </a:prstGeom>
          <a:noFill/>
        </p:spPr>
        <p:txBody>
          <a:bodyPr wrap="none" rtlCol="0">
            <a:spAutoFit/>
          </a:bodyPr>
          <a:lstStyle/>
          <a:p>
            <a:r>
              <a:rPr lang="zh-CN" altLang="en-US" sz="1800" b="1"/>
              <a:t>信息抽取</a:t>
            </a:r>
            <a:endParaRPr lang="zh-CN" altLang="en-US" sz="1800" b="1" dirty="0"/>
          </a:p>
        </p:txBody>
      </p:sp>
      <p:sp>
        <p:nvSpPr>
          <p:cNvPr id="35" name="文本框 34"/>
          <p:cNvSpPr txBox="1"/>
          <p:nvPr/>
        </p:nvSpPr>
        <p:spPr>
          <a:xfrm>
            <a:off x="419695" y="1349308"/>
            <a:ext cx="4464219" cy="2134623"/>
          </a:xfrm>
          <a:prstGeom prst="rect">
            <a:avLst/>
          </a:prstGeom>
          <a:noFill/>
        </p:spPr>
        <p:txBody>
          <a:bodyPr wrap="square" rtlCol="0">
            <a:spAutoFit/>
          </a:bodyPr>
          <a:lstStyle/>
          <a:p>
            <a:pPr>
              <a:lnSpc>
                <a:spcPct val="150000"/>
              </a:lnSpc>
            </a:pPr>
            <a:r>
              <a:rPr lang="zh-CN" altLang="en-US" sz="1500" dirty="0"/>
              <a:t>主要技术：</a:t>
            </a:r>
            <a:endParaRPr lang="en-US" altLang="zh-CN" sz="1500" dirty="0"/>
          </a:p>
          <a:p>
            <a:pPr>
              <a:lnSpc>
                <a:spcPct val="150000"/>
              </a:lnSpc>
            </a:pPr>
            <a:r>
              <a:rPr lang="zh-CN" altLang="en-US" sz="1500" dirty="0"/>
              <a:t>实体识别与抽取、实体消歧、关系抽取</a:t>
            </a:r>
            <a:endParaRPr lang="en-US" altLang="zh-CN" sz="1500" dirty="0"/>
          </a:p>
          <a:p>
            <a:pPr>
              <a:lnSpc>
                <a:spcPct val="150000"/>
              </a:lnSpc>
            </a:pPr>
            <a:r>
              <a:rPr lang="zh-CN" altLang="en-US" sz="1500" dirty="0"/>
              <a:t>趋势及挑战：</a:t>
            </a:r>
            <a:endParaRPr lang="en-US" altLang="zh-CN" sz="1500" dirty="0"/>
          </a:p>
          <a:p>
            <a:pPr marL="214313" indent="-214313">
              <a:lnSpc>
                <a:spcPct val="150000"/>
              </a:lnSpc>
              <a:buFont typeface="Arial" panose="020B0604020202090204" pitchFamily="34" charset="0"/>
              <a:buChar char="•"/>
            </a:pPr>
            <a:r>
              <a:rPr lang="zh-CN" altLang="en-US" sz="1500" dirty="0"/>
              <a:t>从封闭走向开放</a:t>
            </a:r>
            <a:endParaRPr lang="en-US" altLang="zh-CN" sz="1500" dirty="0"/>
          </a:p>
          <a:p>
            <a:pPr marL="214313" indent="-214313">
              <a:lnSpc>
                <a:spcPct val="150000"/>
              </a:lnSpc>
              <a:buFont typeface="Arial" panose="020B0604020202090204" pitchFamily="34" charset="0"/>
              <a:buChar char="•"/>
            </a:pPr>
            <a:r>
              <a:rPr lang="zh-CN" altLang="en-US" sz="1500" dirty="0"/>
              <a:t>大规模信息抽取</a:t>
            </a:r>
            <a:endParaRPr lang="en-US" altLang="zh-CN" sz="1500" dirty="0"/>
          </a:p>
          <a:p>
            <a:pPr marL="214313" indent="-214313">
              <a:lnSpc>
                <a:spcPct val="150000"/>
              </a:lnSpc>
              <a:buFont typeface="Arial" panose="020B0604020202090204" pitchFamily="34" charset="0"/>
              <a:buChar char="•"/>
            </a:pPr>
            <a:r>
              <a:rPr lang="zh-CN" altLang="en-US" sz="1500" dirty="0"/>
              <a:t>深层次挖掘信息背后的语义（从抽取到理解）</a:t>
            </a:r>
          </a:p>
        </p:txBody>
      </p:sp>
      <p:sp>
        <p:nvSpPr>
          <p:cNvPr id="36" name="文本框 35"/>
          <p:cNvSpPr txBox="1"/>
          <p:nvPr/>
        </p:nvSpPr>
        <p:spPr>
          <a:xfrm>
            <a:off x="6358295" y="1029038"/>
            <a:ext cx="1107996" cy="369332"/>
          </a:xfrm>
          <a:prstGeom prst="rect">
            <a:avLst/>
          </a:prstGeom>
          <a:noFill/>
        </p:spPr>
        <p:txBody>
          <a:bodyPr wrap="none" rtlCol="0">
            <a:spAutoFit/>
          </a:bodyPr>
          <a:lstStyle/>
          <a:p>
            <a:r>
              <a:rPr lang="zh-CN" altLang="en-US" sz="1800" b="1" dirty="0"/>
              <a:t>语义解析</a:t>
            </a:r>
          </a:p>
        </p:txBody>
      </p:sp>
      <p:sp>
        <p:nvSpPr>
          <p:cNvPr id="40" name="文本框 39"/>
          <p:cNvSpPr txBox="1"/>
          <p:nvPr/>
        </p:nvSpPr>
        <p:spPr>
          <a:xfrm>
            <a:off x="4785203" y="1384510"/>
            <a:ext cx="3939102" cy="2480872"/>
          </a:xfrm>
          <a:prstGeom prst="rect">
            <a:avLst/>
          </a:prstGeom>
          <a:noFill/>
        </p:spPr>
        <p:txBody>
          <a:bodyPr wrap="square" rtlCol="0">
            <a:spAutoFit/>
          </a:bodyPr>
          <a:lstStyle/>
          <a:p>
            <a:pPr>
              <a:lnSpc>
                <a:spcPct val="150000"/>
              </a:lnSpc>
            </a:pPr>
            <a:r>
              <a:rPr lang="zh-CN" altLang="en-US" sz="1500" dirty="0">
                <a:latin typeface="+mj-ea"/>
              </a:rPr>
              <a:t>语义解析就是将自然语言映射成机器可以表达的形式。</a:t>
            </a:r>
            <a:endParaRPr lang="en-US" altLang="zh-CN" sz="1500" dirty="0"/>
          </a:p>
          <a:p>
            <a:pPr>
              <a:lnSpc>
                <a:spcPct val="150000"/>
              </a:lnSpc>
            </a:pPr>
            <a:r>
              <a:rPr lang="zh-CN" altLang="en-US" sz="1500" dirty="0"/>
              <a:t>主要技术：</a:t>
            </a:r>
            <a:endParaRPr lang="en-US" altLang="zh-CN" sz="1500" dirty="0"/>
          </a:p>
          <a:p>
            <a:pPr>
              <a:lnSpc>
                <a:spcPct val="150000"/>
              </a:lnSpc>
            </a:pPr>
            <a:r>
              <a:rPr lang="zh-CN" altLang="en-US" sz="1500" dirty="0"/>
              <a:t>词义消歧、语义角色标注、指代消解等。</a:t>
            </a:r>
            <a:endParaRPr lang="en-US" altLang="zh-CN" sz="1500" dirty="0"/>
          </a:p>
          <a:p>
            <a:pPr>
              <a:lnSpc>
                <a:spcPct val="150000"/>
              </a:lnSpc>
            </a:pPr>
            <a:r>
              <a:rPr lang="zh-CN" altLang="en-US" sz="1500" dirty="0"/>
              <a:t>应用：</a:t>
            </a:r>
          </a:p>
          <a:p>
            <a:pPr marL="214313" indent="-214313">
              <a:lnSpc>
                <a:spcPct val="150000"/>
              </a:lnSpc>
              <a:buFont typeface="Arial" panose="020B0604020202090204" pitchFamily="34" charset="0"/>
              <a:buChar char="•"/>
            </a:pPr>
            <a:r>
              <a:rPr lang="zh-CN" altLang="en-US" sz="1500" dirty="0"/>
              <a:t>面向知识图谱的自然语言问答</a:t>
            </a:r>
            <a:endParaRPr lang="en-US" altLang="zh-CN" sz="1500" dirty="0"/>
          </a:p>
          <a:p>
            <a:pPr marL="214313" indent="-214313">
              <a:lnSpc>
                <a:spcPct val="150000"/>
              </a:lnSpc>
              <a:buFont typeface="Arial" panose="020B0604020202090204" pitchFamily="34" charset="0"/>
              <a:buChar char="•"/>
            </a:pPr>
            <a:r>
              <a:rPr lang="zh-CN" altLang="en-US" sz="1500" dirty="0"/>
              <a:t>聊天机器人等</a:t>
            </a:r>
          </a:p>
        </p:txBody>
      </p:sp>
      <p:pic>
        <p:nvPicPr>
          <p:cNvPr id="3" name="图片 2"/>
          <p:cNvPicPr>
            <a:picLocks noChangeAspect="1"/>
          </p:cNvPicPr>
          <p:nvPr/>
        </p:nvPicPr>
        <p:blipFill>
          <a:blip r:embed="rId3"/>
          <a:stretch>
            <a:fillRect/>
          </a:stretch>
        </p:blipFill>
        <p:spPr>
          <a:xfrm>
            <a:off x="419696" y="3537220"/>
            <a:ext cx="2728876" cy="1072484"/>
          </a:xfrm>
          <a:prstGeom prst="rect">
            <a:avLst/>
          </a:prstGeom>
        </p:spPr>
      </p:pic>
    </p:spTree>
    <p:extLst>
      <p:ext uri="{BB962C8B-B14F-4D97-AF65-F5344CB8AC3E}">
        <p14:creationId xmlns:p14="http://schemas.microsoft.com/office/powerpoint/2010/main" val="11323535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19696" y="266166"/>
            <a:ext cx="1415772" cy="461665"/>
          </a:xfrm>
          <a:prstGeom prst="rect">
            <a:avLst/>
          </a:prstGeom>
          <a:noFill/>
        </p:spPr>
        <p:txBody>
          <a:bodyPr wrap="none" rtlCol="0">
            <a:spAutoFit/>
          </a:bodyPr>
          <a:lstStyle/>
          <a:p>
            <a:r>
              <a:rPr kumimoji="1" lang="zh-CN" altLang="en-US" sz="2400" dirty="0">
                <a:latin typeface="+mn-ea"/>
              </a:rPr>
              <a:t>信息抽取</a:t>
            </a: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9" name="矩形 8"/>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6" name="文本框 5"/>
          <p:cNvSpPr txBox="1"/>
          <p:nvPr/>
        </p:nvSpPr>
        <p:spPr>
          <a:xfrm>
            <a:off x="431025" y="1079655"/>
            <a:ext cx="8385573" cy="3588868"/>
          </a:xfrm>
          <a:prstGeom prst="rect">
            <a:avLst/>
          </a:prstGeom>
          <a:noFill/>
        </p:spPr>
        <p:txBody>
          <a:bodyPr wrap="square" rtlCol="0">
            <a:spAutoFit/>
          </a:bodyPr>
          <a:lstStyle/>
          <a:p>
            <a:pPr>
              <a:lnSpc>
                <a:spcPct val="150000"/>
              </a:lnSpc>
            </a:pPr>
            <a:r>
              <a:rPr kumimoji="1" lang="zh-CN" altLang="en-US" sz="1500" b="1" dirty="0">
                <a:solidFill>
                  <a:srgbClr val="FF0000"/>
                </a:solidFill>
                <a:latin typeface="+mn-ea"/>
              </a:rPr>
              <a:t>实体识别：从文本中识别出实体的命名性指称项，并标明其类别</a:t>
            </a:r>
            <a:endParaRPr kumimoji="1" lang="en-US" altLang="zh-CN" sz="1500" b="1" dirty="0">
              <a:solidFill>
                <a:srgbClr val="FF0000"/>
              </a:solidFill>
              <a:latin typeface="+mn-ea"/>
            </a:endParaRPr>
          </a:p>
          <a:p>
            <a:pPr marL="257175" indent="-257175">
              <a:lnSpc>
                <a:spcPct val="150000"/>
              </a:lnSpc>
              <a:buClr>
                <a:srgbClr val="0070C0"/>
              </a:buClr>
              <a:buFont typeface="Wingdings" panose="05000000000000000000" pitchFamily="2" charset="2"/>
              <a:buChar char="Ø"/>
            </a:pPr>
            <a:r>
              <a:rPr kumimoji="1" lang="zh-CN" altLang="en-US" sz="1500" dirty="0">
                <a:latin typeface="+mn-ea"/>
              </a:rPr>
              <a:t>三大类：实体类、时间类、数字类</a:t>
            </a:r>
            <a:endParaRPr kumimoji="1" lang="en-US" altLang="zh-CN" sz="1500" dirty="0">
              <a:latin typeface="+mn-ea"/>
            </a:endParaRPr>
          </a:p>
          <a:p>
            <a:pPr marL="257175" indent="-257175">
              <a:lnSpc>
                <a:spcPct val="150000"/>
              </a:lnSpc>
              <a:buClr>
                <a:srgbClr val="0070C0"/>
              </a:buClr>
              <a:buFont typeface="Wingdings" panose="05000000000000000000" pitchFamily="2" charset="2"/>
              <a:buChar char="Ø"/>
            </a:pPr>
            <a:r>
              <a:rPr kumimoji="1" lang="zh-CN" altLang="en-US" sz="1500" dirty="0">
                <a:latin typeface="+mn-ea"/>
              </a:rPr>
              <a:t>七小类：人名、机构名、地名、时间、日期、货币和百分比</a:t>
            </a:r>
            <a:endParaRPr kumimoji="1" lang="en-US" altLang="zh-CN" sz="1500" dirty="0">
              <a:latin typeface="+mn-ea"/>
            </a:endParaRPr>
          </a:p>
          <a:p>
            <a:pPr>
              <a:lnSpc>
                <a:spcPct val="150000"/>
              </a:lnSpc>
            </a:pPr>
            <a:endParaRPr kumimoji="1" lang="en-US" altLang="zh-CN" sz="1500" dirty="0">
              <a:latin typeface="+mn-ea"/>
            </a:endParaRPr>
          </a:p>
          <a:p>
            <a:pPr marL="214313" indent="-214313">
              <a:lnSpc>
                <a:spcPct val="90000"/>
              </a:lnSpc>
              <a:buClr>
                <a:srgbClr val="FF0000"/>
              </a:buClr>
              <a:buFont typeface="Wingdings" panose="05000000000000000000" pitchFamily="2" charset="2"/>
              <a:buChar char="p"/>
            </a:pPr>
            <a:r>
              <a:rPr lang="zh-CN" altLang="en-US" sz="1500" dirty="0">
                <a:solidFill>
                  <a:srgbClr val="0070C0"/>
                </a:solidFill>
              </a:rPr>
              <a:t>实体识别任务的产生：</a:t>
            </a:r>
            <a:endParaRPr lang="en-US" altLang="zh-CN" sz="1500" dirty="0">
              <a:solidFill>
                <a:srgbClr val="0070C0"/>
              </a:solidFill>
            </a:endParaRPr>
          </a:p>
          <a:p>
            <a:pPr>
              <a:lnSpc>
                <a:spcPct val="150000"/>
              </a:lnSpc>
              <a:buClr>
                <a:srgbClr val="0070C0"/>
              </a:buClr>
            </a:pPr>
            <a:r>
              <a:rPr kumimoji="1" lang="en-US" altLang="zh-CN" sz="1500" dirty="0">
                <a:latin typeface="+mn-ea"/>
              </a:rPr>
              <a:t>-</a:t>
            </a:r>
            <a:r>
              <a:rPr kumimoji="1" lang="zh-CN" altLang="en-US" sz="1500" dirty="0">
                <a:latin typeface="+mn-ea"/>
              </a:rPr>
              <a:t>命名实体形式多变：如</a:t>
            </a:r>
            <a:r>
              <a:rPr kumimoji="1" lang="zh-CN" altLang="en-US" sz="1500" dirty="0">
                <a:solidFill>
                  <a:schemeClr val="accent2">
                    <a:lumMod val="75000"/>
                  </a:schemeClr>
                </a:solidFill>
                <a:latin typeface="+mn-ea"/>
              </a:rPr>
              <a:t>姚明、小巨人、姚主席、明王都是指同一个人</a:t>
            </a:r>
            <a:endParaRPr kumimoji="1" lang="en-US" altLang="zh-CN" sz="1500" dirty="0">
              <a:solidFill>
                <a:schemeClr val="accent2">
                  <a:lumMod val="75000"/>
                </a:schemeClr>
              </a:solidFill>
              <a:latin typeface="+mn-ea"/>
            </a:endParaRPr>
          </a:p>
          <a:p>
            <a:pPr>
              <a:lnSpc>
                <a:spcPct val="150000"/>
              </a:lnSpc>
              <a:buClr>
                <a:srgbClr val="0070C0"/>
              </a:buClr>
            </a:pPr>
            <a:r>
              <a:rPr kumimoji="1" lang="en-US" altLang="zh-CN" sz="1500" dirty="0">
                <a:latin typeface="+mn-ea"/>
              </a:rPr>
              <a:t>-</a:t>
            </a:r>
            <a:r>
              <a:rPr kumimoji="1" lang="zh-CN" altLang="en-US" sz="1500" dirty="0">
                <a:latin typeface="+mn-ea"/>
              </a:rPr>
              <a:t>命名实体的语言环境复杂：如</a:t>
            </a:r>
            <a:r>
              <a:rPr kumimoji="1" lang="zh-CN" altLang="en-US" sz="1500" dirty="0">
                <a:solidFill>
                  <a:schemeClr val="accent2">
                    <a:lumMod val="75000"/>
                  </a:schemeClr>
                </a:solidFill>
                <a:latin typeface="+mn-ea"/>
              </a:rPr>
              <a:t>彩霞在某些条件下是人名，在另外的条件下可能是自然现象</a:t>
            </a:r>
            <a:endParaRPr kumimoji="1" lang="en-US" altLang="zh-CN" sz="1500" dirty="0">
              <a:solidFill>
                <a:schemeClr val="accent2">
                  <a:lumMod val="75000"/>
                </a:schemeClr>
              </a:solidFill>
              <a:latin typeface="+mn-ea"/>
            </a:endParaRPr>
          </a:p>
          <a:p>
            <a:pPr>
              <a:lnSpc>
                <a:spcPct val="150000"/>
              </a:lnSpc>
              <a:buClr>
                <a:srgbClr val="0070C0"/>
              </a:buClr>
            </a:pPr>
            <a:endParaRPr kumimoji="1" lang="en-US" altLang="zh-CN" sz="1500" dirty="0">
              <a:latin typeface="+mn-ea"/>
            </a:endParaRPr>
          </a:p>
          <a:p>
            <a:pPr marL="214313" indent="-214313">
              <a:lnSpc>
                <a:spcPct val="90000"/>
              </a:lnSpc>
              <a:buClr>
                <a:srgbClr val="FF0000"/>
              </a:buClr>
              <a:buFont typeface="Wingdings" panose="05000000000000000000" pitchFamily="2" charset="2"/>
              <a:buChar char="p"/>
            </a:pPr>
            <a:r>
              <a:rPr lang="zh-CN" altLang="en-US" sz="1500" dirty="0">
                <a:solidFill>
                  <a:srgbClr val="0070C0"/>
                </a:solidFill>
              </a:rPr>
              <a:t>命名实体识别的方法：</a:t>
            </a:r>
            <a:endParaRPr lang="en-US" altLang="zh-CN" sz="1500" dirty="0">
              <a:solidFill>
                <a:srgbClr val="0070C0"/>
              </a:solidFill>
            </a:endParaRPr>
          </a:p>
          <a:p>
            <a:pPr>
              <a:lnSpc>
                <a:spcPct val="150000"/>
              </a:lnSpc>
            </a:pPr>
            <a:r>
              <a:rPr kumimoji="1" lang="en-US" altLang="zh-CN" sz="1500" dirty="0">
                <a:latin typeface="+mn-ea"/>
              </a:rPr>
              <a:t>-</a:t>
            </a:r>
            <a:r>
              <a:rPr kumimoji="1" lang="zh-CN" altLang="en-US" sz="1500" dirty="0">
                <a:latin typeface="+mn-ea"/>
              </a:rPr>
              <a:t>基于规则的实体识别方法</a:t>
            </a:r>
            <a:endParaRPr kumimoji="1" lang="en-US" altLang="zh-CN" sz="1500" dirty="0">
              <a:latin typeface="+mn-ea"/>
            </a:endParaRPr>
          </a:p>
          <a:p>
            <a:pPr>
              <a:lnSpc>
                <a:spcPct val="150000"/>
              </a:lnSpc>
            </a:pPr>
            <a:r>
              <a:rPr kumimoji="1" lang="en-US" altLang="zh-CN" sz="1500" dirty="0">
                <a:latin typeface="+mn-ea"/>
              </a:rPr>
              <a:t>-</a:t>
            </a:r>
            <a:r>
              <a:rPr kumimoji="1" lang="zh-CN" altLang="en-US" sz="1500" dirty="0">
                <a:latin typeface="+mn-ea"/>
              </a:rPr>
              <a:t>基于机器学习的实体识别方法</a:t>
            </a:r>
            <a:endParaRPr kumimoji="1" lang="en-US" altLang="zh-CN" sz="1500" dirty="0">
              <a:latin typeface="+mn-ea"/>
            </a:endParaRPr>
          </a:p>
        </p:txBody>
      </p:sp>
      <p:sp>
        <p:nvSpPr>
          <p:cNvPr id="2" name="页脚占位符 1">
            <a:extLst>
              <a:ext uri="{FF2B5EF4-FFF2-40B4-BE49-F238E27FC236}">
                <a16:creationId xmlns:a16="http://schemas.microsoft.com/office/drawing/2014/main" id="{2E55FE80-77CB-B04D-9985-C9286BE72E12}"/>
              </a:ext>
            </a:extLst>
          </p:cNvPr>
          <p:cNvSpPr>
            <a:spLocks noGrp="1"/>
          </p:cNvSpPr>
          <p:nvPr>
            <p:ph type="ftr" sz="quarter" idx="11"/>
          </p:nvPr>
        </p:nvSpPr>
        <p:spPr/>
        <p:txBody>
          <a:bodyPr/>
          <a:lstStyle/>
          <a:p>
            <a:r>
              <a:rPr kumimoji="1" lang="zh-CN" altLang="en-US"/>
              <a:t>知识图谱概述</a:t>
            </a:r>
          </a:p>
        </p:txBody>
      </p:sp>
      <p:sp>
        <p:nvSpPr>
          <p:cNvPr id="3" name="灯片编号占位符 2">
            <a:extLst>
              <a:ext uri="{FF2B5EF4-FFF2-40B4-BE49-F238E27FC236}">
                <a16:creationId xmlns:a16="http://schemas.microsoft.com/office/drawing/2014/main" id="{3A53EC0E-1E67-C449-99A7-6F16CE8C162C}"/>
              </a:ext>
            </a:extLst>
          </p:cNvPr>
          <p:cNvSpPr>
            <a:spLocks noGrp="1"/>
          </p:cNvSpPr>
          <p:nvPr>
            <p:ph type="sldNum" sz="quarter" idx="12"/>
          </p:nvPr>
        </p:nvSpPr>
        <p:spPr/>
        <p:txBody>
          <a:bodyPr/>
          <a:lstStyle/>
          <a:p>
            <a:fld id="{36A25BD4-2C18-3241-A107-B7FFDDC89A82}" type="slidenum">
              <a:rPr kumimoji="1" lang="zh-CN" altLang="en-US" smtClean="0"/>
              <a:t>36</a:t>
            </a:fld>
            <a:endParaRPr kumimoji="1"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9" name="矩形 8"/>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6" name="文本框 5"/>
          <p:cNvSpPr txBox="1"/>
          <p:nvPr/>
        </p:nvSpPr>
        <p:spPr>
          <a:xfrm>
            <a:off x="444549" y="1008977"/>
            <a:ext cx="8070801" cy="3381118"/>
          </a:xfrm>
          <a:prstGeom prst="rect">
            <a:avLst/>
          </a:prstGeom>
          <a:noFill/>
        </p:spPr>
        <p:txBody>
          <a:bodyPr wrap="square" rtlCol="0">
            <a:spAutoFit/>
          </a:bodyPr>
          <a:lstStyle/>
          <a:p>
            <a:pPr>
              <a:lnSpc>
                <a:spcPct val="150000"/>
              </a:lnSpc>
            </a:pPr>
            <a:r>
              <a:rPr kumimoji="1" lang="zh-CN" altLang="en-US" sz="1500" b="1" dirty="0">
                <a:solidFill>
                  <a:srgbClr val="FF0000"/>
                </a:solidFill>
                <a:latin typeface="+mn-ea"/>
              </a:rPr>
              <a:t>实体识别：</a:t>
            </a:r>
            <a:endParaRPr kumimoji="1" lang="en-US" altLang="zh-CN" sz="1500" b="1" dirty="0">
              <a:solidFill>
                <a:srgbClr val="FF0000"/>
              </a:solidFill>
              <a:latin typeface="+mn-ea"/>
            </a:endParaRPr>
          </a:p>
          <a:p>
            <a:pPr>
              <a:lnSpc>
                <a:spcPct val="150000"/>
              </a:lnSpc>
            </a:pPr>
            <a:endParaRPr kumimoji="1" lang="en-US" altLang="zh-CN" sz="1500" dirty="0">
              <a:latin typeface="+mn-ea"/>
            </a:endParaRPr>
          </a:p>
          <a:p>
            <a:pPr marL="214313" indent="-214313">
              <a:lnSpc>
                <a:spcPct val="90000"/>
              </a:lnSpc>
              <a:buClr>
                <a:srgbClr val="FF0000"/>
              </a:buClr>
              <a:buFont typeface="Wingdings" panose="05000000000000000000" pitchFamily="2" charset="2"/>
              <a:buChar char="p"/>
            </a:pPr>
            <a:r>
              <a:rPr lang="zh-CN" altLang="en-US" sz="1500" dirty="0">
                <a:solidFill>
                  <a:srgbClr val="0070C0"/>
                </a:solidFill>
              </a:rPr>
              <a:t>命名实体识别的方法：</a:t>
            </a:r>
            <a:endParaRPr lang="en-US" altLang="zh-CN" sz="1500" dirty="0">
              <a:solidFill>
                <a:srgbClr val="0070C0"/>
              </a:solidFill>
            </a:endParaRPr>
          </a:p>
          <a:p>
            <a:pPr marL="257175" indent="-257175">
              <a:lnSpc>
                <a:spcPct val="150000"/>
              </a:lnSpc>
              <a:buClr>
                <a:srgbClr val="0070C0"/>
              </a:buClr>
              <a:buFont typeface="Wingdings" panose="05000000000000000000" pitchFamily="2" charset="2"/>
              <a:buChar char="Ø"/>
            </a:pPr>
            <a:r>
              <a:rPr kumimoji="1" lang="zh-CN" altLang="en-US" sz="1500" dirty="0">
                <a:solidFill>
                  <a:srgbClr val="0070C0"/>
                </a:solidFill>
                <a:latin typeface="+mn-ea"/>
              </a:rPr>
              <a:t>基于规则的实体识别方法</a:t>
            </a:r>
            <a:endParaRPr kumimoji="1" lang="en-US" altLang="zh-CN" sz="1500" dirty="0">
              <a:solidFill>
                <a:srgbClr val="0070C0"/>
              </a:solidFill>
              <a:latin typeface="+mn-ea"/>
            </a:endParaRPr>
          </a:p>
          <a:p>
            <a:pPr>
              <a:lnSpc>
                <a:spcPct val="150000"/>
              </a:lnSpc>
            </a:pPr>
            <a:r>
              <a:rPr kumimoji="1" lang="zh-CN" altLang="en-US" sz="1500" dirty="0">
                <a:latin typeface="+mn-ea"/>
              </a:rPr>
              <a:t>基于命名实体词典的方法：采用字符串完全匹配或部分匹配的方式，从文本中找出与词典最相似的短语完成实体识别</a:t>
            </a:r>
            <a:endParaRPr kumimoji="1" lang="en-US" altLang="zh-CN" sz="1500" dirty="0">
              <a:latin typeface="+mn-ea"/>
            </a:endParaRPr>
          </a:p>
          <a:p>
            <a:pPr>
              <a:lnSpc>
                <a:spcPct val="150000"/>
              </a:lnSpc>
            </a:pPr>
            <a:r>
              <a:rPr kumimoji="1" lang="zh-CN" altLang="en-US" sz="1500" dirty="0">
                <a:latin typeface="+mn-ea"/>
              </a:rPr>
              <a:t>例：中文人名的识别规则示例：</a:t>
            </a:r>
            <a:r>
              <a:rPr kumimoji="1" lang="en-US" altLang="zh-CN" sz="1500" dirty="0">
                <a:solidFill>
                  <a:schemeClr val="accent2">
                    <a:lumMod val="75000"/>
                  </a:schemeClr>
                </a:solidFill>
                <a:latin typeface="+mn-ea"/>
              </a:rPr>
              <a:t>&lt;</a:t>
            </a:r>
            <a:r>
              <a:rPr kumimoji="1" lang="zh-CN" altLang="en-US" sz="1500" dirty="0">
                <a:solidFill>
                  <a:schemeClr val="accent2">
                    <a:lumMod val="75000"/>
                  </a:schemeClr>
                </a:solidFill>
                <a:latin typeface="+mn-ea"/>
              </a:rPr>
              <a:t>姓氏</a:t>
            </a:r>
            <a:r>
              <a:rPr kumimoji="1" lang="en-US" altLang="zh-CN" sz="1500" dirty="0">
                <a:solidFill>
                  <a:schemeClr val="accent2">
                    <a:lumMod val="75000"/>
                  </a:schemeClr>
                </a:solidFill>
                <a:latin typeface="+mn-ea"/>
              </a:rPr>
              <a:t>&gt;&lt;</a:t>
            </a:r>
            <a:r>
              <a:rPr kumimoji="1" lang="zh-CN" altLang="en-US" sz="1500" dirty="0">
                <a:solidFill>
                  <a:schemeClr val="accent2">
                    <a:lumMod val="75000"/>
                  </a:schemeClr>
                </a:solidFill>
                <a:latin typeface="+mn-ea"/>
              </a:rPr>
              <a:t>名字</a:t>
            </a:r>
            <a:r>
              <a:rPr kumimoji="1" lang="en-US" altLang="zh-CN" sz="1500" dirty="0">
                <a:solidFill>
                  <a:schemeClr val="accent2">
                    <a:lumMod val="75000"/>
                  </a:schemeClr>
                </a:solidFill>
                <a:latin typeface="+mn-ea"/>
              </a:rPr>
              <a:t>&gt;</a:t>
            </a:r>
            <a:r>
              <a:rPr kumimoji="1" lang="zh-CN" altLang="en-US" sz="1500" dirty="0">
                <a:solidFill>
                  <a:schemeClr val="accent2">
                    <a:lumMod val="75000"/>
                  </a:schemeClr>
                </a:solidFill>
                <a:latin typeface="+mn-ea"/>
              </a:rPr>
              <a:t>，例如：姚明</a:t>
            </a:r>
            <a:endParaRPr kumimoji="1" lang="en-US" altLang="zh-CN" sz="1500" dirty="0">
              <a:solidFill>
                <a:schemeClr val="accent2">
                  <a:lumMod val="75000"/>
                </a:schemeClr>
              </a:solidFill>
              <a:latin typeface="+mn-ea"/>
            </a:endParaRPr>
          </a:p>
          <a:p>
            <a:pPr>
              <a:lnSpc>
                <a:spcPct val="150000"/>
              </a:lnSpc>
            </a:pPr>
            <a:r>
              <a:rPr kumimoji="1" lang="en-US" altLang="zh-CN" sz="1500" dirty="0">
                <a:latin typeface="+mn-ea"/>
              </a:rPr>
              <a:t>       </a:t>
            </a:r>
            <a:r>
              <a:rPr kumimoji="1" lang="zh-CN" altLang="en-US" sz="1500" dirty="0">
                <a:latin typeface="+mn-ea"/>
              </a:rPr>
              <a:t>中文地名的识别规则示例：</a:t>
            </a:r>
            <a:r>
              <a:rPr kumimoji="1" lang="en-US" altLang="zh-CN" sz="1500" dirty="0">
                <a:solidFill>
                  <a:schemeClr val="accent2">
                    <a:lumMod val="75000"/>
                  </a:schemeClr>
                </a:solidFill>
                <a:latin typeface="+mn-ea"/>
              </a:rPr>
              <a:t>&lt;</a:t>
            </a:r>
            <a:r>
              <a:rPr kumimoji="1" lang="zh-CN" altLang="en-US" sz="1500" dirty="0">
                <a:solidFill>
                  <a:schemeClr val="accent2">
                    <a:lumMod val="75000"/>
                  </a:schemeClr>
                </a:solidFill>
                <a:latin typeface="+mn-ea"/>
              </a:rPr>
              <a:t>名字部分</a:t>
            </a:r>
            <a:r>
              <a:rPr kumimoji="1" lang="en-US" altLang="zh-CN" sz="1500" dirty="0">
                <a:solidFill>
                  <a:schemeClr val="accent2">
                    <a:lumMod val="75000"/>
                  </a:schemeClr>
                </a:solidFill>
                <a:latin typeface="+mn-ea"/>
              </a:rPr>
              <a:t>&gt;&lt;</a:t>
            </a:r>
            <a:r>
              <a:rPr kumimoji="1" lang="zh-CN" altLang="en-US" sz="1500" dirty="0">
                <a:solidFill>
                  <a:schemeClr val="accent2">
                    <a:lumMod val="75000"/>
                  </a:schemeClr>
                </a:solidFill>
                <a:latin typeface="+mn-ea"/>
              </a:rPr>
              <a:t>指示部分</a:t>
            </a:r>
            <a:r>
              <a:rPr kumimoji="1" lang="en-US" altLang="zh-CN" sz="1500" dirty="0">
                <a:solidFill>
                  <a:schemeClr val="accent2">
                    <a:lumMod val="75000"/>
                  </a:schemeClr>
                </a:solidFill>
                <a:latin typeface="+mn-ea"/>
              </a:rPr>
              <a:t>&gt;</a:t>
            </a:r>
            <a:r>
              <a:rPr kumimoji="1" lang="zh-CN" altLang="en-US" sz="1500" dirty="0">
                <a:solidFill>
                  <a:schemeClr val="accent2">
                    <a:lumMod val="75000"/>
                  </a:schemeClr>
                </a:solidFill>
                <a:latin typeface="+mn-ea"/>
              </a:rPr>
              <a:t>，例如：北京市</a:t>
            </a:r>
            <a:endParaRPr kumimoji="1" lang="en-US" altLang="zh-CN" sz="1500" dirty="0">
              <a:latin typeface="+mn-ea"/>
            </a:endParaRPr>
          </a:p>
          <a:p>
            <a:pPr>
              <a:lnSpc>
                <a:spcPct val="150000"/>
              </a:lnSpc>
            </a:pPr>
            <a:r>
              <a:rPr kumimoji="1" lang="zh-CN" altLang="en-US" sz="1500" dirty="0">
                <a:latin typeface="+mn-ea"/>
              </a:rPr>
              <a:t>优点：规则简单</a:t>
            </a:r>
            <a:endParaRPr kumimoji="1" lang="en-US" altLang="zh-CN" sz="1500" dirty="0">
              <a:latin typeface="+mn-ea"/>
            </a:endParaRPr>
          </a:p>
          <a:p>
            <a:pPr>
              <a:lnSpc>
                <a:spcPct val="150000"/>
              </a:lnSpc>
            </a:pPr>
            <a:r>
              <a:rPr kumimoji="1" lang="zh-CN" altLang="en-US" sz="1500" dirty="0">
                <a:latin typeface="+mn-ea"/>
              </a:rPr>
              <a:t>缺点：需要构建词典和规则；性能受词典规模和质量的影响</a:t>
            </a:r>
            <a:endParaRPr kumimoji="1" lang="en-US" altLang="zh-CN" sz="1500" dirty="0">
              <a:latin typeface="+mn-ea"/>
            </a:endParaRPr>
          </a:p>
        </p:txBody>
      </p:sp>
      <p:sp>
        <p:nvSpPr>
          <p:cNvPr id="2" name="文本框 1"/>
          <p:cNvSpPr txBox="1"/>
          <p:nvPr/>
        </p:nvSpPr>
        <p:spPr>
          <a:xfrm>
            <a:off x="419696" y="266166"/>
            <a:ext cx="1415772" cy="461665"/>
          </a:xfrm>
          <a:prstGeom prst="rect">
            <a:avLst/>
          </a:prstGeom>
          <a:noFill/>
        </p:spPr>
        <p:txBody>
          <a:bodyPr wrap="none" rtlCol="0">
            <a:spAutoFit/>
          </a:bodyPr>
          <a:lstStyle/>
          <a:p>
            <a:r>
              <a:rPr kumimoji="1" lang="zh-CN" altLang="en-US" sz="2400" dirty="0">
                <a:latin typeface="+mn-ea"/>
              </a:rPr>
              <a:t>信息抽取</a:t>
            </a:r>
          </a:p>
        </p:txBody>
      </p:sp>
      <p:sp>
        <p:nvSpPr>
          <p:cNvPr id="3" name="页脚占位符 2">
            <a:extLst>
              <a:ext uri="{FF2B5EF4-FFF2-40B4-BE49-F238E27FC236}">
                <a16:creationId xmlns:a16="http://schemas.microsoft.com/office/drawing/2014/main" id="{D04A6848-6431-D245-B43E-203C3E360491}"/>
              </a:ext>
            </a:extLst>
          </p:cNvPr>
          <p:cNvSpPr>
            <a:spLocks noGrp="1"/>
          </p:cNvSpPr>
          <p:nvPr>
            <p:ph type="ftr" sz="quarter" idx="11"/>
          </p:nvPr>
        </p:nvSpPr>
        <p:spPr/>
        <p:txBody>
          <a:bodyPr/>
          <a:lstStyle/>
          <a:p>
            <a:r>
              <a:rPr kumimoji="1" lang="zh-CN" altLang="en-US"/>
              <a:t>知识图谱概述</a:t>
            </a:r>
          </a:p>
        </p:txBody>
      </p:sp>
      <p:sp>
        <p:nvSpPr>
          <p:cNvPr id="4" name="灯片编号占位符 3">
            <a:extLst>
              <a:ext uri="{FF2B5EF4-FFF2-40B4-BE49-F238E27FC236}">
                <a16:creationId xmlns:a16="http://schemas.microsoft.com/office/drawing/2014/main" id="{5AB0237B-D79A-8B49-BA76-BF43A12D649A}"/>
              </a:ext>
            </a:extLst>
          </p:cNvPr>
          <p:cNvSpPr>
            <a:spLocks noGrp="1"/>
          </p:cNvSpPr>
          <p:nvPr>
            <p:ph type="sldNum" sz="quarter" idx="12"/>
          </p:nvPr>
        </p:nvSpPr>
        <p:spPr/>
        <p:txBody>
          <a:bodyPr/>
          <a:lstStyle/>
          <a:p>
            <a:fld id="{36A25BD4-2C18-3241-A107-B7FFDDC89A82}" type="slidenum">
              <a:rPr kumimoji="1" lang="zh-CN" altLang="en-US" smtClean="0"/>
              <a:t>37</a:t>
            </a:fld>
            <a:endParaRPr kumimoji="1" lang="zh-CN" altLang="en-US"/>
          </a:p>
        </p:txBody>
      </p:sp>
    </p:spTree>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9" name="矩形 8"/>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6" name="文本框 5"/>
          <p:cNvSpPr txBox="1"/>
          <p:nvPr/>
        </p:nvSpPr>
        <p:spPr>
          <a:xfrm>
            <a:off x="431025" y="1079655"/>
            <a:ext cx="8070801" cy="2827121"/>
          </a:xfrm>
          <a:prstGeom prst="rect">
            <a:avLst/>
          </a:prstGeom>
          <a:noFill/>
        </p:spPr>
        <p:txBody>
          <a:bodyPr wrap="square" rtlCol="0">
            <a:spAutoFit/>
          </a:bodyPr>
          <a:lstStyle/>
          <a:p>
            <a:pPr>
              <a:lnSpc>
                <a:spcPct val="150000"/>
              </a:lnSpc>
            </a:pPr>
            <a:r>
              <a:rPr kumimoji="1" lang="zh-CN" altLang="en-US" sz="1500" b="1" dirty="0">
                <a:solidFill>
                  <a:srgbClr val="FF0000"/>
                </a:solidFill>
                <a:latin typeface="+mn-ea"/>
              </a:rPr>
              <a:t>实体识别：</a:t>
            </a:r>
            <a:endParaRPr kumimoji="1" lang="en-US" altLang="zh-CN" sz="1500" dirty="0">
              <a:latin typeface="+mn-ea"/>
            </a:endParaRPr>
          </a:p>
          <a:p>
            <a:pPr marL="214313" indent="-214313">
              <a:lnSpc>
                <a:spcPct val="150000"/>
              </a:lnSpc>
              <a:buClr>
                <a:srgbClr val="FF0000"/>
              </a:buClr>
              <a:buFont typeface="Wingdings" panose="05000000000000000000" pitchFamily="2" charset="2"/>
              <a:buChar char="p"/>
            </a:pPr>
            <a:r>
              <a:rPr lang="zh-CN" altLang="en-US" sz="1500" dirty="0">
                <a:solidFill>
                  <a:srgbClr val="0070C0"/>
                </a:solidFill>
              </a:rPr>
              <a:t>命名实体识别的方法：</a:t>
            </a:r>
            <a:endParaRPr lang="en-US" altLang="zh-CN" sz="1500" dirty="0">
              <a:solidFill>
                <a:srgbClr val="0070C0"/>
              </a:solidFill>
            </a:endParaRPr>
          </a:p>
          <a:p>
            <a:pPr marL="257175" indent="-257175">
              <a:lnSpc>
                <a:spcPct val="150000"/>
              </a:lnSpc>
              <a:buClr>
                <a:srgbClr val="0070C0"/>
              </a:buClr>
              <a:buFont typeface="Wingdings" panose="05000000000000000000" pitchFamily="2" charset="2"/>
              <a:buChar char="Ø"/>
            </a:pPr>
            <a:r>
              <a:rPr kumimoji="1" lang="zh-CN" altLang="en-US" sz="1500" dirty="0">
                <a:solidFill>
                  <a:srgbClr val="0070C0"/>
                </a:solidFill>
                <a:latin typeface="+mn-ea"/>
              </a:rPr>
              <a:t>基于机器学习的实体识别方法</a:t>
            </a:r>
            <a:endParaRPr kumimoji="1" lang="en-US" altLang="zh-CN" sz="1500" dirty="0">
              <a:solidFill>
                <a:srgbClr val="0070C0"/>
              </a:solidFill>
              <a:latin typeface="+mn-ea"/>
            </a:endParaRPr>
          </a:p>
          <a:p>
            <a:pPr>
              <a:lnSpc>
                <a:spcPct val="150000"/>
              </a:lnSpc>
            </a:pPr>
            <a:r>
              <a:rPr kumimoji="1" lang="zh-CN" altLang="en-US" sz="1500" dirty="0">
                <a:latin typeface="+mn-ea"/>
              </a:rPr>
              <a:t>利用预先标注好的语料训练模型，使模型学习到某个字或词作为命名实体组成部分的概率，进而计算一个候选字段作为命名实体的概率值。若大于某一阈值，则识别为命名实体。</a:t>
            </a:r>
            <a:endParaRPr kumimoji="1" lang="en-US" altLang="zh-CN" sz="1500" dirty="0">
              <a:latin typeface="+mn-ea"/>
            </a:endParaRPr>
          </a:p>
          <a:p>
            <a:pPr>
              <a:lnSpc>
                <a:spcPct val="150000"/>
              </a:lnSpc>
            </a:pPr>
            <a:r>
              <a:rPr kumimoji="1" lang="zh-CN" altLang="en-US" sz="1500" dirty="0">
                <a:latin typeface="+mn-ea"/>
              </a:rPr>
              <a:t>分为：最大熵模型</a:t>
            </a:r>
            <a:r>
              <a:rPr kumimoji="1" lang="en-US" altLang="zh-CN" sz="1500" dirty="0">
                <a:latin typeface="+mn-ea"/>
              </a:rPr>
              <a:t>(Maximum Entropy Model) </a:t>
            </a:r>
            <a:r>
              <a:rPr kumimoji="1" lang="zh-CN" altLang="en-US" sz="1500" dirty="0">
                <a:latin typeface="+mn-ea"/>
              </a:rPr>
              <a:t>和条件随机场模型</a:t>
            </a:r>
            <a:r>
              <a:rPr kumimoji="1" lang="en-US" altLang="zh-CN" sz="1500" dirty="0">
                <a:latin typeface="+mn-ea"/>
              </a:rPr>
              <a:t>(Conditional Markov Random Field)</a:t>
            </a:r>
          </a:p>
          <a:p>
            <a:pPr>
              <a:lnSpc>
                <a:spcPct val="150000"/>
              </a:lnSpc>
            </a:pPr>
            <a:endParaRPr kumimoji="1" lang="en-US" altLang="zh-CN" sz="1500" dirty="0">
              <a:latin typeface="+mn-ea"/>
            </a:endParaRPr>
          </a:p>
        </p:txBody>
      </p:sp>
      <p:sp>
        <p:nvSpPr>
          <p:cNvPr id="2" name="文本框 1"/>
          <p:cNvSpPr txBox="1"/>
          <p:nvPr/>
        </p:nvSpPr>
        <p:spPr>
          <a:xfrm>
            <a:off x="419696" y="266166"/>
            <a:ext cx="1415772" cy="461665"/>
          </a:xfrm>
          <a:prstGeom prst="rect">
            <a:avLst/>
          </a:prstGeom>
          <a:noFill/>
        </p:spPr>
        <p:txBody>
          <a:bodyPr wrap="none" rtlCol="0">
            <a:spAutoFit/>
          </a:bodyPr>
          <a:lstStyle/>
          <a:p>
            <a:r>
              <a:rPr kumimoji="1" lang="zh-CN" altLang="en-US" sz="2400" dirty="0">
                <a:latin typeface="+mn-ea"/>
              </a:rPr>
              <a:t>信息抽取</a:t>
            </a:r>
          </a:p>
        </p:txBody>
      </p:sp>
      <p:graphicFrame>
        <p:nvGraphicFramePr>
          <p:cNvPr id="3" name="表格 2">
            <a:extLst>
              <a:ext uri="{FF2B5EF4-FFF2-40B4-BE49-F238E27FC236}">
                <a16:creationId xmlns:a16="http://schemas.microsoft.com/office/drawing/2014/main" id="{DBAEE279-DF3D-E249-92C5-AAC8813475D4}"/>
              </a:ext>
            </a:extLst>
          </p:cNvPr>
          <p:cNvGraphicFramePr>
            <a:graphicFrameLocks noGrp="1"/>
          </p:cNvGraphicFramePr>
          <p:nvPr>
            <p:extLst>
              <p:ext uri="{D42A27DB-BD31-4B8C-83A1-F6EECF244321}">
                <p14:modId xmlns:p14="http://schemas.microsoft.com/office/powerpoint/2010/main" val="594199928"/>
              </p:ext>
            </p:extLst>
          </p:nvPr>
        </p:nvGraphicFramePr>
        <p:xfrm>
          <a:off x="1246963" y="3846326"/>
          <a:ext cx="6096002" cy="501015"/>
        </p:xfrm>
        <a:graphic>
          <a:graphicData uri="http://schemas.openxmlformats.org/drawingml/2006/table">
            <a:tbl>
              <a:tblPr firstRow="1" bandRow="1">
                <a:tableStyleId>{5C22544A-7EE6-4342-B048-85BDC9FD1C3A}</a:tableStyleId>
              </a:tblPr>
              <a:tblGrid>
                <a:gridCol w="554182">
                  <a:extLst>
                    <a:ext uri="{9D8B030D-6E8A-4147-A177-3AD203B41FA5}">
                      <a16:colId xmlns:a16="http://schemas.microsoft.com/office/drawing/2014/main" val="3494639596"/>
                    </a:ext>
                  </a:extLst>
                </a:gridCol>
                <a:gridCol w="554182">
                  <a:extLst>
                    <a:ext uri="{9D8B030D-6E8A-4147-A177-3AD203B41FA5}">
                      <a16:colId xmlns:a16="http://schemas.microsoft.com/office/drawing/2014/main" val="1607437494"/>
                    </a:ext>
                  </a:extLst>
                </a:gridCol>
                <a:gridCol w="554182">
                  <a:extLst>
                    <a:ext uri="{9D8B030D-6E8A-4147-A177-3AD203B41FA5}">
                      <a16:colId xmlns:a16="http://schemas.microsoft.com/office/drawing/2014/main" val="1508877072"/>
                    </a:ext>
                  </a:extLst>
                </a:gridCol>
                <a:gridCol w="554182">
                  <a:extLst>
                    <a:ext uri="{9D8B030D-6E8A-4147-A177-3AD203B41FA5}">
                      <a16:colId xmlns:a16="http://schemas.microsoft.com/office/drawing/2014/main" val="1595398608"/>
                    </a:ext>
                  </a:extLst>
                </a:gridCol>
                <a:gridCol w="554182">
                  <a:extLst>
                    <a:ext uri="{9D8B030D-6E8A-4147-A177-3AD203B41FA5}">
                      <a16:colId xmlns:a16="http://schemas.microsoft.com/office/drawing/2014/main" val="1197184364"/>
                    </a:ext>
                  </a:extLst>
                </a:gridCol>
                <a:gridCol w="554182">
                  <a:extLst>
                    <a:ext uri="{9D8B030D-6E8A-4147-A177-3AD203B41FA5}">
                      <a16:colId xmlns:a16="http://schemas.microsoft.com/office/drawing/2014/main" val="3971784700"/>
                    </a:ext>
                  </a:extLst>
                </a:gridCol>
                <a:gridCol w="554182">
                  <a:extLst>
                    <a:ext uri="{9D8B030D-6E8A-4147-A177-3AD203B41FA5}">
                      <a16:colId xmlns:a16="http://schemas.microsoft.com/office/drawing/2014/main" val="286140501"/>
                    </a:ext>
                  </a:extLst>
                </a:gridCol>
                <a:gridCol w="554182">
                  <a:extLst>
                    <a:ext uri="{9D8B030D-6E8A-4147-A177-3AD203B41FA5}">
                      <a16:colId xmlns:a16="http://schemas.microsoft.com/office/drawing/2014/main" val="3157464069"/>
                    </a:ext>
                  </a:extLst>
                </a:gridCol>
                <a:gridCol w="554182">
                  <a:extLst>
                    <a:ext uri="{9D8B030D-6E8A-4147-A177-3AD203B41FA5}">
                      <a16:colId xmlns:a16="http://schemas.microsoft.com/office/drawing/2014/main" val="3688033935"/>
                    </a:ext>
                  </a:extLst>
                </a:gridCol>
                <a:gridCol w="554182">
                  <a:extLst>
                    <a:ext uri="{9D8B030D-6E8A-4147-A177-3AD203B41FA5}">
                      <a16:colId xmlns:a16="http://schemas.microsoft.com/office/drawing/2014/main" val="3958001646"/>
                    </a:ext>
                  </a:extLst>
                </a:gridCol>
                <a:gridCol w="554182">
                  <a:extLst>
                    <a:ext uri="{9D8B030D-6E8A-4147-A177-3AD203B41FA5}">
                      <a16:colId xmlns:a16="http://schemas.microsoft.com/office/drawing/2014/main" val="184041497"/>
                    </a:ext>
                  </a:extLst>
                </a:gridCol>
              </a:tblGrid>
              <a:tr h="222885">
                <a:tc>
                  <a:txBody>
                    <a:bodyPr/>
                    <a:lstStyle/>
                    <a:p>
                      <a:pPr algn="ctr"/>
                      <a:r>
                        <a:rPr lang="zh-CN" altLang="en-US" sz="1000" dirty="0"/>
                        <a:t>格</a:t>
                      </a:r>
                    </a:p>
                  </a:txBody>
                  <a:tcPr marL="68580" marR="68580" marT="34290" marB="34290"/>
                </a:tc>
                <a:tc>
                  <a:txBody>
                    <a:bodyPr/>
                    <a:lstStyle/>
                    <a:p>
                      <a:pPr algn="ctr"/>
                      <a:r>
                        <a:rPr lang="zh-CN" altLang="en-US" sz="1000" dirty="0"/>
                        <a:t>拉</a:t>
                      </a:r>
                    </a:p>
                  </a:txBody>
                  <a:tcPr marL="68580" marR="68580" marT="34290" marB="34290"/>
                </a:tc>
                <a:tc>
                  <a:txBody>
                    <a:bodyPr/>
                    <a:lstStyle/>
                    <a:p>
                      <a:pPr algn="ctr"/>
                      <a:r>
                        <a:rPr lang="zh-CN" altLang="en-US" sz="1000" dirty="0"/>
                        <a:t>斯</a:t>
                      </a:r>
                    </a:p>
                  </a:txBody>
                  <a:tcPr marL="68580" marR="68580" marT="34290" marB="34290"/>
                </a:tc>
                <a:tc>
                  <a:txBody>
                    <a:bodyPr/>
                    <a:lstStyle/>
                    <a:p>
                      <a:pPr algn="ctr"/>
                      <a:r>
                        <a:rPr lang="zh-CN" altLang="en-US" sz="1000" dirty="0"/>
                        <a:t>哥</a:t>
                      </a:r>
                    </a:p>
                  </a:txBody>
                  <a:tcPr marL="68580" marR="68580" marT="34290" marB="34290"/>
                </a:tc>
                <a:tc>
                  <a:txBody>
                    <a:bodyPr/>
                    <a:lstStyle/>
                    <a:p>
                      <a:pPr algn="ctr"/>
                      <a:r>
                        <a:rPr lang="zh-CN" altLang="en-US" sz="1000" dirty="0"/>
                        <a:t>大</a:t>
                      </a:r>
                    </a:p>
                  </a:txBody>
                  <a:tcPr marL="68580" marR="68580" marT="34290" marB="34290"/>
                </a:tc>
                <a:tc>
                  <a:txBody>
                    <a:bodyPr/>
                    <a:lstStyle/>
                    <a:p>
                      <a:pPr algn="ctr"/>
                      <a:r>
                        <a:rPr lang="zh-CN" altLang="en-US" sz="1000" dirty="0"/>
                        <a:t>学</a:t>
                      </a:r>
                    </a:p>
                  </a:txBody>
                  <a:tcPr marL="68580" marR="68580" marT="34290" marB="34290"/>
                </a:tc>
                <a:tc>
                  <a:txBody>
                    <a:bodyPr/>
                    <a:lstStyle/>
                    <a:p>
                      <a:pPr algn="ctr"/>
                      <a:r>
                        <a:rPr lang="zh-CN" altLang="en-US" sz="1000" dirty="0"/>
                        <a:t>位</a:t>
                      </a:r>
                    </a:p>
                  </a:txBody>
                  <a:tcPr marL="68580" marR="68580" marT="34290" marB="34290"/>
                </a:tc>
                <a:tc>
                  <a:txBody>
                    <a:bodyPr/>
                    <a:lstStyle/>
                    <a:p>
                      <a:pPr algn="ctr"/>
                      <a:r>
                        <a:rPr lang="zh-CN" altLang="en-US" sz="1000" dirty="0"/>
                        <a:t>于</a:t>
                      </a:r>
                    </a:p>
                  </a:txBody>
                  <a:tcPr marL="68580" marR="68580" marT="34290" marB="34290"/>
                </a:tc>
                <a:tc>
                  <a:txBody>
                    <a:bodyPr/>
                    <a:lstStyle/>
                    <a:p>
                      <a:pPr algn="ctr"/>
                      <a:r>
                        <a:rPr lang="zh-CN" altLang="en-US" sz="1000" dirty="0"/>
                        <a:t>苏</a:t>
                      </a:r>
                    </a:p>
                  </a:txBody>
                  <a:tcPr marL="68580" marR="68580" marT="34290" marB="34290"/>
                </a:tc>
                <a:tc>
                  <a:txBody>
                    <a:bodyPr/>
                    <a:lstStyle/>
                    <a:p>
                      <a:pPr algn="ctr"/>
                      <a:r>
                        <a:rPr lang="zh-CN" altLang="en-US" sz="1000" dirty="0"/>
                        <a:t>格</a:t>
                      </a:r>
                    </a:p>
                  </a:txBody>
                  <a:tcPr marL="68580" marR="68580" marT="34290" marB="34290"/>
                </a:tc>
                <a:tc>
                  <a:txBody>
                    <a:bodyPr/>
                    <a:lstStyle/>
                    <a:p>
                      <a:pPr algn="ctr"/>
                      <a:r>
                        <a:rPr lang="zh-CN" altLang="en-US" sz="1000" dirty="0"/>
                        <a:t>兰</a:t>
                      </a:r>
                    </a:p>
                  </a:txBody>
                  <a:tcPr marL="68580" marR="68580" marT="34290" marB="34290"/>
                </a:tc>
                <a:extLst>
                  <a:ext uri="{0D108BD9-81ED-4DB2-BD59-A6C34878D82A}">
                    <a16:rowId xmlns:a16="http://schemas.microsoft.com/office/drawing/2014/main" val="274704310"/>
                  </a:ext>
                </a:extLst>
              </a:tr>
              <a:tr h="278130">
                <a:tc>
                  <a:txBody>
                    <a:bodyPr/>
                    <a:lstStyle/>
                    <a:p>
                      <a:pPr algn="ctr"/>
                      <a:r>
                        <a:rPr lang="en-US" altLang="zh-CN" sz="1000" dirty="0"/>
                        <a:t>B</a:t>
                      </a:r>
                      <a:endParaRPr lang="zh-CN" altLang="en-US" sz="1000" dirty="0"/>
                    </a:p>
                  </a:txBody>
                  <a:tcPr marL="68580" marR="68580" marT="34290" marB="34290"/>
                </a:tc>
                <a:tc>
                  <a:txBody>
                    <a:bodyPr/>
                    <a:lstStyle/>
                    <a:p>
                      <a:pPr algn="ctr"/>
                      <a:r>
                        <a:rPr lang="en-US" altLang="zh-CN" sz="1000" dirty="0"/>
                        <a:t>I</a:t>
                      </a:r>
                      <a:endParaRPr lang="zh-CN" altLang="en-US" sz="1000" dirty="0"/>
                    </a:p>
                  </a:txBody>
                  <a:tcPr marL="68580" marR="68580" marT="34290" marB="34290"/>
                </a:tc>
                <a:tc>
                  <a:txBody>
                    <a:bodyPr/>
                    <a:lstStyle/>
                    <a:p>
                      <a:pPr algn="ctr"/>
                      <a:r>
                        <a:rPr lang="en-US" altLang="zh-CN" sz="1000" dirty="0"/>
                        <a:t>I</a:t>
                      </a:r>
                      <a:endParaRPr lang="zh-CN" altLang="en-US" sz="1000" dirty="0"/>
                    </a:p>
                  </a:txBody>
                  <a:tcPr marL="68580" marR="68580" marT="34290" marB="34290"/>
                </a:tc>
                <a:tc>
                  <a:txBody>
                    <a:bodyPr/>
                    <a:lstStyle/>
                    <a:p>
                      <a:pPr algn="ctr"/>
                      <a:r>
                        <a:rPr lang="en-US" altLang="zh-CN" sz="1000" dirty="0"/>
                        <a:t>I</a:t>
                      </a:r>
                      <a:endParaRPr lang="zh-CN" altLang="en-US" sz="1000" dirty="0"/>
                    </a:p>
                  </a:txBody>
                  <a:tcPr marL="68580" marR="68580" marT="34290" marB="34290"/>
                </a:tc>
                <a:tc>
                  <a:txBody>
                    <a:bodyPr/>
                    <a:lstStyle/>
                    <a:p>
                      <a:pPr algn="ctr"/>
                      <a:r>
                        <a:rPr lang="en-US" altLang="zh-CN" sz="1000" dirty="0"/>
                        <a:t>I</a:t>
                      </a:r>
                      <a:endParaRPr lang="zh-CN" altLang="en-US" sz="1000" dirty="0"/>
                    </a:p>
                  </a:txBody>
                  <a:tcPr marL="68580" marR="68580" marT="34290" marB="34290"/>
                </a:tc>
                <a:tc>
                  <a:txBody>
                    <a:bodyPr/>
                    <a:lstStyle/>
                    <a:p>
                      <a:pPr algn="ctr"/>
                      <a:r>
                        <a:rPr lang="en-US" altLang="zh-CN" sz="1000" dirty="0"/>
                        <a:t>I</a:t>
                      </a:r>
                      <a:endParaRPr lang="zh-CN" altLang="en-US" sz="1000" dirty="0"/>
                    </a:p>
                  </a:txBody>
                  <a:tcPr marL="68580" marR="68580" marT="34290" marB="34290"/>
                </a:tc>
                <a:tc>
                  <a:txBody>
                    <a:bodyPr/>
                    <a:lstStyle/>
                    <a:p>
                      <a:pPr algn="ctr"/>
                      <a:r>
                        <a:rPr lang="en-US" altLang="zh-CN" sz="1000" dirty="0"/>
                        <a:t>O</a:t>
                      </a:r>
                      <a:endParaRPr lang="zh-CN" altLang="en-US" sz="1000" dirty="0"/>
                    </a:p>
                  </a:txBody>
                  <a:tcPr marL="68580" marR="68580" marT="34290" marB="34290"/>
                </a:tc>
                <a:tc>
                  <a:txBody>
                    <a:bodyPr/>
                    <a:lstStyle/>
                    <a:p>
                      <a:pPr algn="ctr"/>
                      <a:r>
                        <a:rPr lang="en-US" altLang="zh-CN" sz="1000" dirty="0"/>
                        <a:t>O</a:t>
                      </a:r>
                      <a:endParaRPr lang="zh-CN" altLang="en-US" sz="1000" dirty="0"/>
                    </a:p>
                  </a:txBody>
                  <a:tcPr marL="68580" marR="68580" marT="34290" marB="34290"/>
                </a:tc>
                <a:tc>
                  <a:txBody>
                    <a:bodyPr/>
                    <a:lstStyle/>
                    <a:p>
                      <a:pPr algn="ctr"/>
                      <a:r>
                        <a:rPr lang="en-US" altLang="zh-CN" sz="1000" dirty="0"/>
                        <a:t>B</a:t>
                      </a:r>
                      <a:endParaRPr lang="zh-CN" altLang="en-US" sz="1000" dirty="0"/>
                    </a:p>
                  </a:txBody>
                  <a:tcPr marL="68580" marR="68580" marT="34290" marB="34290"/>
                </a:tc>
                <a:tc>
                  <a:txBody>
                    <a:bodyPr/>
                    <a:lstStyle/>
                    <a:p>
                      <a:pPr algn="ctr"/>
                      <a:r>
                        <a:rPr lang="en-US" altLang="zh-CN" sz="1000" dirty="0"/>
                        <a:t>I</a:t>
                      </a:r>
                      <a:endParaRPr lang="zh-CN" altLang="en-US" sz="1000" dirty="0"/>
                    </a:p>
                  </a:txBody>
                  <a:tcPr marL="68580" marR="68580" marT="34290" marB="34290"/>
                </a:tc>
                <a:tc>
                  <a:txBody>
                    <a:bodyPr/>
                    <a:lstStyle/>
                    <a:p>
                      <a:pPr algn="ctr"/>
                      <a:r>
                        <a:rPr lang="en-US" altLang="zh-CN" sz="1000" dirty="0"/>
                        <a:t>I</a:t>
                      </a:r>
                      <a:endParaRPr lang="zh-CN" altLang="en-US" sz="1000" dirty="0"/>
                    </a:p>
                  </a:txBody>
                  <a:tcPr marL="68580" marR="68580" marT="34290" marB="34290"/>
                </a:tc>
                <a:extLst>
                  <a:ext uri="{0D108BD9-81ED-4DB2-BD59-A6C34878D82A}">
                    <a16:rowId xmlns:a16="http://schemas.microsoft.com/office/drawing/2014/main" val="2950457604"/>
                  </a:ext>
                </a:extLst>
              </a:tr>
            </a:tbl>
          </a:graphicData>
        </a:graphic>
      </p:graphicFrame>
      <p:sp>
        <p:nvSpPr>
          <p:cNvPr id="4" name="页脚占位符 3">
            <a:extLst>
              <a:ext uri="{FF2B5EF4-FFF2-40B4-BE49-F238E27FC236}">
                <a16:creationId xmlns:a16="http://schemas.microsoft.com/office/drawing/2014/main" id="{01048FFB-20D3-4045-AE6F-26116B0F532C}"/>
              </a:ext>
            </a:extLst>
          </p:cNvPr>
          <p:cNvSpPr>
            <a:spLocks noGrp="1"/>
          </p:cNvSpPr>
          <p:nvPr>
            <p:ph type="ftr" sz="quarter" idx="11"/>
          </p:nvPr>
        </p:nvSpPr>
        <p:spPr/>
        <p:txBody>
          <a:bodyPr/>
          <a:lstStyle/>
          <a:p>
            <a:r>
              <a:rPr kumimoji="1" lang="zh-CN" altLang="en-US"/>
              <a:t>知识图谱概述</a:t>
            </a:r>
          </a:p>
        </p:txBody>
      </p:sp>
      <p:sp>
        <p:nvSpPr>
          <p:cNvPr id="5" name="灯片编号占位符 4">
            <a:extLst>
              <a:ext uri="{FF2B5EF4-FFF2-40B4-BE49-F238E27FC236}">
                <a16:creationId xmlns:a16="http://schemas.microsoft.com/office/drawing/2014/main" id="{98E29986-2815-F348-8F2A-A2BA97B80574}"/>
              </a:ext>
            </a:extLst>
          </p:cNvPr>
          <p:cNvSpPr>
            <a:spLocks noGrp="1"/>
          </p:cNvSpPr>
          <p:nvPr>
            <p:ph type="sldNum" sz="quarter" idx="12"/>
          </p:nvPr>
        </p:nvSpPr>
        <p:spPr/>
        <p:txBody>
          <a:bodyPr/>
          <a:lstStyle/>
          <a:p>
            <a:fld id="{36A25BD4-2C18-3241-A107-B7FFDDC89A82}" type="slidenum">
              <a:rPr kumimoji="1" lang="zh-CN" altLang="en-US" smtClean="0"/>
              <a:t>38</a:t>
            </a:fld>
            <a:endParaRPr kumimoji="1"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9" name="矩形 8"/>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6" name="文本框 5"/>
          <p:cNvSpPr txBox="1"/>
          <p:nvPr/>
        </p:nvSpPr>
        <p:spPr>
          <a:xfrm>
            <a:off x="431025" y="1079656"/>
            <a:ext cx="8070801" cy="3554819"/>
          </a:xfrm>
          <a:prstGeom prst="rect">
            <a:avLst/>
          </a:prstGeom>
          <a:noFill/>
        </p:spPr>
        <p:txBody>
          <a:bodyPr wrap="square" rtlCol="0">
            <a:spAutoFit/>
          </a:bodyPr>
          <a:lstStyle/>
          <a:p>
            <a:pPr>
              <a:lnSpc>
                <a:spcPct val="150000"/>
              </a:lnSpc>
            </a:pPr>
            <a:r>
              <a:rPr kumimoji="1" lang="zh-CN" altLang="en-US" sz="1500" b="1" dirty="0">
                <a:solidFill>
                  <a:srgbClr val="FF0000"/>
                </a:solidFill>
                <a:latin typeface="+mn-ea"/>
              </a:rPr>
              <a:t>关系抽取：自动识别实体之间具有的某种语义关系</a:t>
            </a:r>
            <a:endParaRPr kumimoji="1" lang="en-US" altLang="zh-CN" sz="1500" b="1" dirty="0">
              <a:solidFill>
                <a:srgbClr val="FF0000"/>
              </a:solidFill>
              <a:latin typeface="+mn-ea"/>
            </a:endParaRPr>
          </a:p>
          <a:p>
            <a:pPr>
              <a:lnSpc>
                <a:spcPct val="150000"/>
              </a:lnSpc>
            </a:pPr>
            <a:r>
              <a:rPr kumimoji="1" lang="zh-CN" altLang="en-US" sz="1500" dirty="0">
                <a:latin typeface="+mn-ea"/>
              </a:rPr>
              <a:t>根据抽取文本的范围不同，分为</a:t>
            </a:r>
            <a:endParaRPr kumimoji="1" lang="en-US" altLang="zh-CN" sz="1500" dirty="0">
              <a:latin typeface="+mn-ea"/>
            </a:endParaRPr>
          </a:p>
          <a:p>
            <a:pPr marL="257175" indent="-257175">
              <a:lnSpc>
                <a:spcPct val="150000"/>
              </a:lnSpc>
              <a:buClr>
                <a:srgbClr val="0070C0"/>
              </a:buClr>
              <a:buFont typeface="Wingdings" panose="05000000000000000000" pitchFamily="2" charset="2"/>
              <a:buChar char="Ø"/>
            </a:pPr>
            <a:r>
              <a:rPr kumimoji="1" lang="zh-CN" altLang="en-US" sz="1500" dirty="0">
                <a:latin typeface="+mn-ea"/>
              </a:rPr>
              <a:t>句子级关系抽取</a:t>
            </a:r>
            <a:endParaRPr kumimoji="1" lang="en-US" altLang="zh-CN" sz="1500" dirty="0">
              <a:latin typeface="+mn-ea"/>
            </a:endParaRPr>
          </a:p>
          <a:p>
            <a:pPr marL="257175" indent="-257175">
              <a:lnSpc>
                <a:spcPct val="150000"/>
              </a:lnSpc>
              <a:buClr>
                <a:srgbClr val="0070C0"/>
              </a:buClr>
              <a:buFont typeface="Wingdings" panose="05000000000000000000" pitchFamily="2" charset="2"/>
              <a:buChar char="Ø"/>
            </a:pPr>
            <a:r>
              <a:rPr kumimoji="1" lang="zh-CN" altLang="en-US" sz="1500" dirty="0">
                <a:latin typeface="+mn-ea"/>
              </a:rPr>
              <a:t>语料（篇级）关系抽取</a:t>
            </a:r>
            <a:endParaRPr kumimoji="1" lang="en-US" altLang="zh-CN" sz="1500" dirty="0">
              <a:latin typeface="+mn-ea"/>
            </a:endParaRPr>
          </a:p>
          <a:p>
            <a:pPr>
              <a:lnSpc>
                <a:spcPct val="150000"/>
              </a:lnSpc>
            </a:pPr>
            <a:endParaRPr kumimoji="1" lang="en-US" altLang="zh-CN" sz="1500" dirty="0">
              <a:latin typeface="+mn-ea"/>
            </a:endParaRPr>
          </a:p>
          <a:p>
            <a:pPr marL="214313" indent="-214313">
              <a:lnSpc>
                <a:spcPct val="150000"/>
              </a:lnSpc>
              <a:buClr>
                <a:srgbClr val="FF0000"/>
              </a:buClr>
              <a:buFont typeface="Wingdings" panose="05000000000000000000" pitchFamily="2" charset="2"/>
              <a:buChar char="p"/>
            </a:pPr>
            <a:r>
              <a:rPr lang="zh-CN" altLang="en-US" sz="1500" dirty="0">
                <a:solidFill>
                  <a:srgbClr val="0070C0"/>
                </a:solidFill>
              </a:rPr>
              <a:t>关系抽取任务的难点：</a:t>
            </a:r>
            <a:endParaRPr lang="en-US" altLang="zh-CN" sz="1500" dirty="0">
              <a:solidFill>
                <a:srgbClr val="0070C0"/>
              </a:solidFill>
            </a:endParaRPr>
          </a:p>
          <a:p>
            <a:pPr marL="257175" indent="-257175">
              <a:buClr>
                <a:srgbClr val="0070C0"/>
              </a:buClr>
              <a:buFont typeface="Wingdings" panose="05000000000000000000" pitchFamily="2" charset="2"/>
              <a:buChar char="Ø"/>
            </a:pPr>
            <a:r>
              <a:rPr kumimoji="1" lang="zh-CN" altLang="en-US" sz="1500" dirty="0">
                <a:latin typeface="+mn-ea"/>
              </a:rPr>
              <a:t>同一个关系可以具有多种不同的词汇表示方式</a:t>
            </a:r>
            <a:endParaRPr kumimoji="1" lang="en-US" altLang="zh-CN" sz="1500" dirty="0">
              <a:latin typeface="+mn-ea"/>
            </a:endParaRPr>
          </a:p>
          <a:p>
            <a:pPr marL="257175" indent="-257175">
              <a:buClr>
                <a:srgbClr val="0070C0"/>
              </a:buClr>
              <a:buFont typeface="Wingdings" panose="05000000000000000000" pitchFamily="2" charset="2"/>
              <a:buChar char="Ø"/>
            </a:pPr>
            <a:r>
              <a:rPr kumimoji="1" lang="zh-CN" altLang="en-US" sz="1500" dirty="0">
                <a:latin typeface="+mn-ea"/>
              </a:rPr>
              <a:t>同一个短语或词可能表达不同的关系</a:t>
            </a:r>
            <a:endParaRPr kumimoji="1" lang="en-US" altLang="zh-CN" sz="1500" dirty="0">
              <a:latin typeface="+mn-ea"/>
            </a:endParaRPr>
          </a:p>
          <a:p>
            <a:pPr marL="257175" indent="-257175">
              <a:buClr>
                <a:srgbClr val="0070C0"/>
              </a:buClr>
              <a:buFont typeface="Wingdings" panose="05000000000000000000" pitchFamily="2" charset="2"/>
              <a:buChar char="Ø"/>
            </a:pPr>
            <a:r>
              <a:rPr kumimoji="1" lang="zh-CN" altLang="en-US" sz="1500" dirty="0">
                <a:latin typeface="+mn-ea"/>
              </a:rPr>
              <a:t>同一对实体之间可能存在不止一种关系</a:t>
            </a:r>
            <a:endParaRPr kumimoji="1" lang="en-US" altLang="zh-CN" sz="1500" dirty="0">
              <a:latin typeface="+mn-ea"/>
            </a:endParaRPr>
          </a:p>
          <a:p>
            <a:pPr marL="257175" indent="-257175">
              <a:buClr>
                <a:srgbClr val="0070C0"/>
              </a:buClr>
              <a:buFont typeface="Wingdings" panose="05000000000000000000" pitchFamily="2" charset="2"/>
              <a:buChar char="Ø"/>
            </a:pPr>
            <a:r>
              <a:rPr kumimoji="1" lang="zh-CN" altLang="en-US" sz="1500" dirty="0">
                <a:latin typeface="+mn-ea"/>
              </a:rPr>
              <a:t>需要结合上下文</a:t>
            </a:r>
            <a:endParaRPr kumimoji="1" lang="en-US" altLang="zh-CN" sz="1500" dirty="0">
              <a:latin typeface="+mn-ea"/>
            </a:endParaRPr>
          </a:p>
          <a:p>
            <a:pPr marL="257175" indent="-257175">
              <a:buClr>
                <a:srgbClr val="0070C0"/>
              </a:buClr>
              <a:buFont typeface="Wingdings" panose="05000000000000000000" pitchFamily="2" charset="2"/>
              <a:buChar char="Ø"/>
            </a:pPr>
            <a:r>
              <a:rPr kumimoji="1" lang="zh-CN" altLang="en-US" sz="1500" dirty="0">
                <a:latin typeface="+mn-ea"/>
              </a:rPr>
              <a:t>关系有时在文本中找不到任何明确表示，隐含在文本中</a:t>
            </a:r>
            <a:endParaRPr kumimoji="1" lang="en-US" altLang="zh-CN" sz="1500" dirty="0">
              <a:latin typeface="+mn-ea"/>
            </a:endParaRPr>
          </a:p>
          <a:p>
            <a:pPr marL="257175" indent="-257175">
              <a:buClr>
                <a:srgbClr val="0070C0"/>
              </a:buClr>
              <a:buFont typeface="Wingdings" panose="05000000000000000000" pitchFamily="2" charset="2"/>
              <a:buChar char="Ø"/>
            </a:pPr>
            <a:r>
              <a:rPr kumimoji="1" lang="zh-CN" altLang="en-US" sz="1500" dirty="0">
                <a:latin typeface="+mn-ea"/>
              </a:rPr>
              <a:t>关系抽取依赖词法、句法分析等基本的自然语言处理工具，但该工具性能并不高</a:t>
            </a:r>
            <a:endParaRPr kumimoji="1" lang="en-US" altLang="zh-CN" sz="1500" dirty="0">
              <a:latin typeface="+mn-ea"/>
            </a:endParaRPr>
          </a:p>
        </p:txBody>
      </p:sp>
      <p:pic>
        <p:nvPicPr>
          <p:cNvPr id="2050" name="Picture 2" descr="Image result for å³ç³»æ½å"/>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4620" y="1387067"/>
            <a:ext cx="4343400" cy="2002834"/>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19696" y="266166"/>
            <a:ext cx="1415772" cy="461665"/>
          </a:xfrm>
          <a:prstGeom prst="rect">
            <a:avLst/>
          </a:prstGeom>
          <a:noFill/>
        </p:spPr>
        <p:txBody>
          <a:bodyPr wrap="none" rtlCol="0">
            <a:spAutoFit/>
          </a:bodyPr>
          <a:lstStyle/>
          <a:p>
            <a:r>
              <a:rPr kumimoji="1" lang="zh-CN" altLang="en-US" sz="2400" dirty="0">
                <a:latin typeface="+mn-ea"/>
              </a:rPr>
              <a:t>信息抽取</a:t>
            </a:r>
          </a:p>
        </p:txBody>
      </p:sp>
      <p:sp>
        <p:nvSpPr>
          <p:cNvPr id="2" name="页脚占位符 1">
            <a:extLst>
              <a:ext uri="{FF2B5EF4-FFF2-40B4-BE49-F238E27FC236}">
                <a16:creationId xmlns:a16="http://schemas.microsoft.com/office/drawing/2014/main" id="{201EEDD2-CF1B-FF4D-B35E-67DE55FF34EA}"/>
              </a:ext>
            </a:extLst>
          </p:cNvPr>
          <p:cNvSpPr>
            <a:spLocks noGrp="1"/>
          </p:cNvSpPr>
          <p:nvPr>
            <p:ph type="ftr" sz="quarter" idx="11"/>
          </p:nvPr>
        </p:nvSpPr>
        <p:spPr/>
        <p:txBody>
          <a:bodyPr/>
          <a:lstStyle/>
          <a:p>
            <a:r>
              <a:rPr kumimoji="1" lang="zh-CN" altLang="en-US"/>
              <a:t>知识图谱概述</a:t>
            </a:r>
          </a:p>
        </p:txBody>
      </p:sp>
      <p:sp>
        <p:nvSpPr>
          <p:cNvPr id="4" name="灯片编号占位符 3">
            <a:extLst>
              <a:ext uri="{FF2B5EF4-FFF2-40B4-BE49-F238E27FC236}">
                <a16:creationId xmlns:a16="http://schemas.microsoft.com/office/drawing/2014/main" id="{D99A2EF1-97FB-044C-B311-B481D0494F6F}"/>
              </a:ext>
            </a:extLst>
          </p:cNvPr>
          <p:cNvSpPr>
            <a:spLocks noGrp="1"/>
          </p:cNvSpPr>
          <p:nvPr>
            <p:ph type="sldNum" sz="quarter" idx="12"/>
          </p:nvPr>
        </p:nvSpPr>
        <p:spPr/>
        <p:txBody>
          <a:bodyPr/>
          <a:lstStyle/>
          <a:p>
            <a:fld id="{36A25BD4-2C18-3241-A107-B7FFDDC89A82}" type="slidenum">
              <a:rPr kumimoji="1" lang="zh-CN" altLang="en-US" smtClean="0"/>
              <a:t>39</a:t>
            </a:fld>
            <a:endParaRPr kumimoji="1"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4047903" cy="461665"/>
          </a:xfrm>
          <a:prstGeom prst="rect">
            <a:avLst/>
          </a:prstGeom>
          <a:noFill/>
        </p:spPr>
        <p:txBody>
          <a:bodyPr wrap="none" rtlCol="0">
            <a:spAutoFit/>
          </a:bodyPr>
          <a:lstStyle/>
          <a:p>
            <a:pPr algn="l"/>
            <a:r>
              <a:rPr kumimoji="1" lang="zh-CN" altLang="en-US" sz="2400" dirty="0">
                <a:latin typeface="+mn-ea"/>
              </a:rPr>
              <a:t>知识图谱 (Knowledge Graph)</a:t>
            </a: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21" name="矩形 20"/>
          <p:cNvSpPr/>
          <p:nvPr/>
        </p:nvSpPr>
        <p:spPr>
          <a:xfrm>
            <a:off x="419577" y="840123"/>
            <a:ext cx="7269956" cy="403380"/>
          </a:xfrm>
          <a:prstGeom prst="rect">
            <a:avLst/>
          </a:prstGeom>
        </p:spPr>
        <p:txBody>
          <a:bodyPr wrap="square">
            <a:spAutoFit/>
          </a:bodyPr>
          <a:lstStyle/>
          <a:p>
            <a:pPr algn="l">
              <a:lnSpc>
                <a:spcPct val="150000"/>
              </a:lnSpc>
            </a:pPr>
            <a:r>
              <a:rPr lang="zh-CN" altLang="en-US" sz="1500" dirty="0">
                <a:latin typeface="+mn-ea"/>
                <a:sym typeface="+mn-ea"/>
              </a:rPr>
              <a:t>2012年5月16日, Google发布“知识图谱”的新一代“智能”搜索功能。 </a:t>
            </a:r>
            <a:endParaRPr lang="zh-CN" altLang="en-US" sz="1500" dirty="0">
              <a:latin typeface="+mn-ea"/>
            </a:endParaRPr>
          </a:p>
        </p:txBody>
      </p:sp>
      <p:sp>
        <p:nvSpPr>
          <p:cNvPr id="4" name="页脚占位符 3">
            <a:extLst>
              <a:ext uri="{FF2B5EF4-FFF2-40B4-BE49-F238E27FC236}">
                <a16:creationId xmlns:a16="http://schemas.microsoft.com/office/drawing/2014/main" id="{90D9A5F7-4C11-2545-AC8B-89665550075E}"/>
              </a:ext>
            </a:extLst>
          </p:cNvPr>
          <p:cNvSpPr>
            <a:spLocks noGrp="1"/>
          </p:cNvSpPr>
          <p:nvPr>
            <p:ph type="ftr" sz="quarter" idx="11"/>
          </p:nvPr>
        </p:nvSpPr>
        <p:spPr/>
        <p:txBody>
          <a:bodyPr/>
          <a:lstStyle/>
          <a:p>
            <a:r>
              <a:rPr kumimoji="1" lang="zh-CN" altLang="en-US"/>
              <a:t>知识图谱概述</a:t>
            </a: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4</a:t>
            </a:fld>
            <a:endParaRPr kumimoji="1" lang="zh-CN" altLang="en-US"/>
          </a:p>
        </p:txBody>
      </p:sp>
      <p:pic>
        <p:nvPicPr>
          <p:cNvPr id="9" name="图片 8">
            <a:extLst>
              <a:ext uri="{FF2B5EF4-FFF2-40B4-BE49-F238E27FC236}">
                <a16:creationId xmlns:a16="http://schemas.microsoft.com/office/drawing/2014/main" id="{09ACED0B-9C2B-7F4B-93A8-639715A27400}"/>
              </a:ext>
            </a:extLst>
          </p:cNvPr>
          <p:cNvPicPr>
            <a:picLocks noChangeAspect="1"/>
          </p:cNvPicPr>
          <p:nvPr/>
        </p:nvPicPr>
        <p:blipFill>
          <a:blip r:embed="rId3"/>
          <a:stretch>
            <a:fillRect/>
          </a:stretch>
        </p:blipFill>
        <p:spPr>
          <a:xfrm>
            <a:off x="1619656" y="1315191"/>
            <a:ext cx="5733238" cy="3452072"/>
          </a:xfrm>
          <a:prstGeom prst="rect">
            <a:avLst/>
          </a:prstGeom>
        </p:spPr>
      </p:pic>
    </p:spTree>
    <p:extLst>
      <p:ext uri="{BB962C8B-B14F-4D97-AF65-F5344CB8AC3E}">
        <p14:creationId xmlns:p14="http://schemas.microsoft.com/office/powerpoint/2010/main" val="31998039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9" name="矩形 8"/>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6" name="文本框 5"/>
          <p:cNvSpPr txBox="1"/>
          <p:nvPr/>
        </p:nvSpPr>
        <p:spPr>
          <a:xfrm>
            <a:off x="431025" y="1079656"/>
            <a:ext cx="8070801" cy="3560783"/>
          </a:xfrm>
          <a:prstGeom prst="rect">
            <a:avLst/>
          </a:prstGeom>
          <a:noFill/>
        </p:spPr>
        <p:txBody>
          <a:bodyPr wrap="square" rtlCol="0">
            <a:spAutoFit/>
          </a:bodyPr>
          <a:lstStyle/>
          <a:p>
            <a:pPr>
              <a:lnSpc>
                <a:spcPct val="150000"/>
              </a:lnSpc>
            </a:pPr>
            <a:r>
              <a:rPr kumimoji="1" lang="zh-CN" altLang="en-US" sz="1500" b="1" dirty="0">
                <a:solidFill>
                  <a:srgbClr val="FF0000"/>
                </a:solidFill>
                <a:latin typeface="+mn-ea"/>
              </a:rPr>
              <a:t>关系抽取</a:t>
            </a:r>
            <a:endParaRPr kumimoji="1" lang="en-US" altLang="zh-CN" sz="1500" dirty="0">
              <a:latin typeface="+mn-ea"/>
            </a:endParaRPr>
          </a:p>
          <a:p>
            <a:pPr marL="214313" indent="-214313">
              <a:lnSpc>
                <a:spcPct val="150000"/>
              </a:lnSpc>
              <a:buClr>
                <a:srgbClr val="FF0000"/>
              </a:buClr>
              <a:buFont typeface="Wingdings" panose="05000000000000000000" pitchFamily="2" charset="2"/>
              <a:buChar char="p"/>
            </a:pPr>
            <a:r>
              <a:rPr lang="zh-CN" altLang="en-US" sz="1500" dirty="0">
                <a:solidFill>
                  <a:srgbClr val="0070C0"/>
                </a:solidFill>
              </a:rPr>
              <a:t>关系抽取的方法</a:t>
            </a:r>
            <a:endParaRPr lang="en-US" altLang="zh-CN" sz="1500" dirty="0">
              <a:solidFill>
                <a:srgbClr val="0070C0"/>
              </a:solidFill>
            </a:endParaRPr>
          </a:p>
          <a:p>
            <a:pPr marL="257175" indent="-257175">
              <a:buClr>
                <a:srgbClr val="0070C0"/>
              </a:buClr>
              <a:buFont typeface="Wingdings" panose="05000000000000000000" pitchFamily="2" charset="2"/>
              <a:buChar char="Ø"/>
            </a:pPr>
            <a:r>
              <a:rPr kumimoji="1" lang="zh-CN" altLang="en-US" sz="1500" dirty="0">
                <a:latin typeface="+mn-ea"/>
              </a:rPr>
              <a:t>基于模板的方法</a:t>
            </a:r>
            <a:endParaRPr kumimoji="1" lang="en-US" altLang="zh-CN" sz="1500" dirty="0">
              <a:latin typeface="+mn-ea"/>
            </a:endParaRPr>
          </a:p>
          <a:p>
            <a:pPr marL="257175" indent="-257175">
              <a:buClr>
                <a:srgbClr val="0070C0"/>
              </a:buClr>
              <a:buFont typeface="Wingdings" panose="05000000000000000000" pitchFamily="2" charset="2"/>
              <a:buChar char="Ø"/>
            </a:pPr>
            <a:endParaRPr kumimoji="1" lang="en-US" altLang="zh-CN" sz="1500" dirty="0">
              <a:latin typeface="+mn-ea"/>
            </a:endParaRPr>
          </a:p>
          <a:p>
            <a:pPr marL="257175" indent="-257175">
              <a:buClr>
                <a:srgbClr val="0070C0"/>
              </a:buClr>
              <a:buFont typeface="Wingdings" panose="05000000000000000000" pitchFamily="2" charset="2"/>
              <a:buChar char="Ø"/>
            </a:pPr>
            <a:endParaRPr kumimoji="1" lang="en-US" altLang="zh-CN" sz="1500" dirty="0">
              <a:latin typeface="+mn-ea"/>
            </a:endParaRPr>
          </a:p>
          <a:p>
            <a:pPr marL="257175" indent="-257175">
              <a:buClr>
                <a:srgbClr val="0070C0"/>
              </a:buClr>
              <a:buFont typeface="Wingdings" panose="05000000000000000000" pitchFamily="2" charset="2"/>
              <a:buChar char="Ø"/>
            </a:pPr>
            <a:endParaRPr kumimoji="1" lang="en-US" altLang="zh-CN" sz="1500" dirty="0">
              <a:latin typeface="+mn-ea"/>
            </a:endParaRPr>
          </a:p>
          <a:p>
            <a:pPr marL="257175" indent="-257175">
              <a:buClr>
                <a:srgbClr val="0070C0"/>
              </a:buClr>
              <a:buFont typeface="Wingdings" panose="05000000000000000000" pitchFamily="2" charset="2"/>
              <a:buChar char="Ø"/>
            </a:pPr>
            <a:endParaRPr kumimoji="1" lang="en-US" altLang="zh-CN" sz="1500" dirty="0">
              <a:latin typeface="+mn-ea"/>
            </a:endParaRPr>
          </a:p>
          <a:p>
            <a:pPr marL="257175" indent="-257175">
              <a:buClr>
                <a:srgbClr val="0070C0"/>
              </a:buClr>
              <a:buFont typeface="Wingdings" panose="05000000000000000000" pitchFamily="2" charset="2"/>
              <a:buChar char="Ø"/>
            </a:pPr>
            <a:endParaRPr kumimoji="1" lang="en-US" altLang="zh-CN" sz="1500" dirty="0">
              <a:latin typeface="+mn-ea"/>
            </a:endParaRPr>
          </a:p>
          <a:p>
            <a:pPr marL="257175" indent="-257175">
              <a:buClr>
                <a:srgbClr val="0070C0"/>
              </a:buClr>
              <a:buFont typeface="Wingdings" panose="05000000000000000000" pitchFamily="2" charset="2"/>
              <a:buChar char="Ø"/>
            </a:pPr>
            <a:endParaRPr kumimoji="1" lang="en-US" altLang="zh-CN" sz="1500" dirty="0">
              <a:latin typeface="+mn-ea"/>
            </a:endParaRPr>
          </a:p>
          <a:p>
            <a:pPr marL="257175" indent="-257175">
              <a:buClr>
                <a:srgbClr val="0070C0"/>
              </a:buClr>
              <a:buFont typeface="Wingdings" panose="05000000000000000000" pitchFamily="2" charset="2"/>
              <a:buChar char="Ø"/>
            </a:pPr>
            <a:endParaRPr kumimoji="1" lang="en-US" altLang="zh-CN" sz="1500" dirty="0">
              <a:latin typeface="+mn-ea"/>
            </a:endParaRPr>
          </a:p>
          <a:p>
            <a:pPr>
              <a:buClr>
                <a:srgbClr val="0070C0"/>
              </a:buClr>
            </a:pPr>
            <a:r>
              <a:rPr kumimoji="1" lang="en-US" altLang="zh-CN" sz="1500" dirty="0">
                <a:latin typeface="+mn-ea"/>
              </a:rPr>
              <a:t> </a:t>
            </a:r>
          </a:p>
          <a:p>
            <a:pPr>
              <a:buClr>
                <a:srgbClr val="0070C0"/>
              </a:buClr>
            </a:pPr>
            <a:r>
              <a:rPr kumimoji="1" lang="zh-CN" altLang="en-US" sz="1013" dirty="0">
                <a:latin typeface="+mn-ea"/>
              </a:rPr>
              <a:t>                                基于触发词</a:t>
            </a:r>
            <a:r>
              <a:rPr kumimoji="1" lang="en-US" altLang="zh-CN" sz="1013" dirty="0">
                <a:latin typeface="+mn-ea"/>
              </a:rPr>
              <a:t>/</a:t>
            </a:r>
            <a:r>
              <a:rPr kumimoji="1" lang="zh-CN" altLang="en-US" sz="1013" dirty="0">
                <a:latin typeface="+mn-ea"/>
              </a:rPr>
              <a:t>字符串                                                                      基于依存句法</a:t>
            </a:r>
            <a:endParaRPr kumimoji="1" lang="en-US" altLang="zh-CN" sz="1013" dirty="0">
              <a:latin typeface="+mn-ea"/>
            </a:endParaRPr>
          </a:p>
          <a:p>
            <a:pPr>
              <a:buClr>
                <a:srgbClr val="0070C0"/>
              </a:buClr>
            </a:pPr>
            <a:endParaRPr kumimoji="1" lang="en-US" altLang="zh-CN" sz="1013" dirty="0">
              <a:latin typeface="+mn-ea"/>
            </a:endParaRPr>
          </a:p>
          <a:p>
            <a:pPr marL="257175" indent="-257175">
              <a:buClr>
                <a:srgbClr val="0070C0"/>
              </a:buClr>
              <a:buFont typeface="Wingdings" panose="05000000000000000000" pitchFamily="2" charset="2"/>
              <a:buChar char="Ø"/>
            </a:pPr>
            <a:r>
              <a:rPr kumimoji="1" lang="zh-CN" altLang="en-US" sz="1500" dirty="0">
                <a:latin typeface="+mn-ea"/>
              </a:rPr>
              <a:t>基于机器学习的方法</a:t>
            </a:r>
            <a:endParaRPr kumimoji="1" lang="en-US" altLang="zh-CN" sz="1500" dirty="0">
              <a:latin typeface="+mn-ea"/>
            </a:endParaRPr>
          </a:p>
          <a:p>
            <a:pPr>
              <a:buClr>
                <a:srgbClr val="0070C0"/>
              </a:buClr>
            </a:pPr>
            <a:endParaRPr kumimoji="1" lang="en-US" altLang="zh-CN" sz="1013" dirty="0">
              <a:latin typeface="+mn-ea"/>
            </a:endParaRPr>
          </a:p>
        </p:txBody>
      </p:sp>
      <p:pic>
        <p:nvPicPr>
          <p:cNvPr id="3" name="图片 2"/>
          <p:cNvPicPr>
            <a:picLocks noChangeAspect="1"/>
          </p:cNvPicPr>
          <p:nvPr/>
        </p:nvPicPr>
        <p:blipFill>
          <a:blip r:embed="rId3"/>
          <a:stretch>
            <a:fillRect/>
          </a:stretch>
        </p:blipFill>
        <p:spPr>
          <a:xfrm>
            <a:off x="5282467" y="1556432"/>
            <a:ext cx="3613056" cy="2278258"/>
          </a:xfrm>
          <a:prstGeom prst="rect">
            <a:avLst/>
          </a:prstGeom>
        </p:spPr>
      </p:pic>
      <p:sp>
        <p:nvSpPr>
          <p:cNvPr id="4" name="矩形 3"/>
          <p:cNvSpPr/>
          <p:nvPr/>
        </p:nvSpPr>
        <p:spPr>
          <a:xfrm>
            <a:off x="-312096" y="2286369"/>
            <a:ext cx="2908490" cy="1027589"/>
          </a:xfrm>
          <a:prstGeom prst="rect">
            <a:avLst/>
          </a:prstGeom>
        </p:spPr>
        <p:txBody>
          <a:bodyPr wrap="square">
            <a:spAutoFit/>
          </a:bodyPr>
          <a:lstStyle/>
          <a:p>
            <a:pPr lvl="3">
              <a:buClr>
                <a:srgbClr val="0070C0"/>
              </a:buClr>
            </a:pPr>
            <a:r>
              <a:rPr kumimoji="1" lang="zh-CN" altLang="en-US" sz="1013" dirty="0">
                <a:latin typeface="+mn-ea"/>
              </a:rPr>
              <a:t>姚明  </a:t>
            </a:r>
            <a:r>
              <a:rPr kumimoji="1" lang="zh-CN" altLang="en-US" sz="1013" dirty="0">
                <a:solidFill>
                  <a:srgbClr val="FF0000"/>
                </a:solidFill>
                <a:latin typeface="+mn-ea"/>
              </a:rPr>
              <a:t>老婆</a:t>
            </a:r>
            <a:r>
              <a:rPr kumimoji="1" lang="zh-CN" altLang="en-US" sz="1013" dirty="0">
                <a:latin typeface="+mn-ea"/>
              </a:rPr>
              <a:t>  叶莉</a:t>
            </a:r>
            <a:endParaRPr kumimoji="1" lang="en-US" altLang="zh-CN" sz="1013" dirty="0">
              <a:latin typeface="+mn-ea"/>
            </a:endParaRPr>
          </a:p>
          <a:p>
            <a:pPr lvl="3">
              <a:buClr>
                <a:srgbClr val="0070C0"/>
              </a:buClr>
            </a:pPr>
            <a:r>
              <a:rPr kumimoji="1" lang="zh-CN" altLang="en-US" sz="1013" dirty="0">
                <a:latin typeface="+mn-ea"/>
              </a:rPr>
              <a:t>徐峥  </a:t>
            </a:r>
            <a:r>
              <a:rPr kumimoji="1" lang="zh-CN" altLang="en-US" sz="1013" dirty="0">
                <a:solidFill>
                  <a:srgbClr val="FF0000"/>
                </a:solidFill>
                <a:latin typeface="+mn-ea"/>
              </a:rPr>
              <a:t>老婆</a:t>
            </a:r>
            <a:r>
              <a:rPr kumimoji="1" lang="zh-CN" altLang="en-US" sz="1013" dirty="0">
                <a:latin typeface="+mn-ea"/>
              </a:rPr>
              <a:t>  陶虹</a:t>
            </a:r>
            <a:endParaRPr kumimoji="1" lang="en-US" altLang="zh-CN" sz="1013" dirty="0">
              <a:latin typeface="+mn-ea"/>
            </a:endParaRPr>
          </a:p>
          <a:p>
            <a:pPr lvl="3">
              <a:buClr>
                <a:srgbClr val="0070C0"/>
              </a:buClr>
            </a:pPr>
            <a:endParaRPr kumimoji="1" lang="en-US" altLang="zh-CN" sz="1013" dirty="0">
              <a:latin typeface="+mn-ea"/>
            </a:endParaRPr>
          </a:p>
          <a:p>
            <a:pPr lvl="3">
              <a:buClr>
                <a:srgbClr val="0070C0"/>
              </a:buClr>
            </a:pPr>
            <a:r>
              <a:rPr kumimoji="1" lang="zh-CN" altLang="en-US" sz="1013" dirty="0">
                <a:latin typeface="+mn-ea"/>
              </a:rPr>
              <a:t>黄晓明  </a:t>
            </a:r>
            <a:r>
              <a:rPr kumimoji="1" lang="zh-CN" altLang="en-US" sz="1013" dirty="0">
                <a:solidFill>
                  <a:srgbClr val="FF0000"/>
                </a:solidFill>
                <a:latin typeface="+mn-ea"/>
              </a:rPr>
              <a:t>妻子 </a:t>
            </a:r>
            <a:r>
              <a:rPr kumimoji="1" lang="zh-CN" altLang="en-US" sz="1013" dirty="0">
                <a:latin typeface="+mn-ea"/>
              </a:rPr>
              <a:t>杨颖</a:t>
            </a:r>
            <a:endParaRPr kumimoji="1" lang="en-US" altLang="zh-CN" sz="1013" dirty="0">
              <a:latin typeface="+mn-ea"/>
            </a:endParaRPr>
          </a:p>
          <a:p>
            <a:pPr lvl="3">
              <a:buClr>
                <a:srgbClr val="0070C0"/>
              </a:buClr>
            </a:pPr>
            <a:endParaRPr kumimoji="1" lang="en-US" altLang="zh-CN" sz="1013" dirty="0">
              <a:latin typeface="+mn-ea"/>
            </a:endParaRPr>
          </a:p>
          <a:p>
            <a:pPr lvl="3">
              <a:buClr>
                <a:srgbClr val="0070C0"/>
              </a:buClr>
            </a:pPr>
            <a:r>
              <a:rPr kumimoji="1" lang="zh-CN" altLang="en-US" sz="1013" dirty="0">
                <a:latin typeface="+mn-ea"/>
              </a:rPr>
              <a:t>刘德华  </a:t>
            </a:r>
            <a:r>
              <a:rPr kumimoji="1" lang="zh-CN" altLang="en-US" sz="1013" dirty="0">
                <a:solidFill>
                  <a:srgbClr val="FF0000"/>
                </a:solidFill>
                <a:latin typeface="+mn-ea"/>
              </a:rPr>
              <a:t>配偶</a:t>
            </a:r>
            <a:r>
              <a:rPr kumimoji="1" lang="zh-CN" altLang="en-US" sz="1013" dirty="0">
                <a:latin typeface="+mn-ea"/>
              </a:rPr>
              <a:t>  朱丽倩</a:t>
            </a:r>
            <a:endParaRPr kumimoji="1" lang="en-US" altLang="zh-CN" sz="1013" dirty="0">
              <a:latin typeface="+mn-ea"/>
            </a:endParaRPr>
          </a:p>
        </p:txBody>
      </p:sp>
      <p:sp>
        <p:nvSpPr>
          <p:cNvPr id="5" name="矩形 4"/>
          <p:cNvSpPr/>
          <p:nvPr/>
        </p:nvSpPr>
        <p:spPr>
          <a:xfrm>
            <a:off x="2719555" y="2303195"/>
            <a:ext cx="788999" cy="276999"/>
          </a:xfrm>
          <a:prstGeom prst="rect">
            <a:avLst/>
          </a:prstGeom>
        </p:spPr>
        <p:txBody>
          <a:bodyPr wrap="none">
            <a:spAutoFit/>
          </a:bodyPr>
          <a:lstStyle/>
          <a:p>
            <a:r>
              <a:rPr kumimoji="1" lang="en-US" altLang="zh-CN" sz="1200" dirty="0">
                <a:latin typeface="+mn-ea"/>
              </a:rPr>
              <a:t>X </a:t>
            </a:r>
            <a:r>
              <a:rPr kumimoji="1" lang="zh-CN" altLang="en-US" sz="1200" dirty="0">
                <a:solidFill>
                  <a:srgbClr val="FF0000"/>
                </a:solidFill>
                <a:latin typeface="+mn-ea"/>
              </a:rPr>
              <a:t>老婆</a:t>
            </a:r>
            <a:r>
              <a:rPr kumimoji="1" lang="zh-CN" altLang="en-US" sz="1200" dirty="0">
                <a:latin typeface="+mn-ea"/>
              </a:rPr>
              <a:t> </a:t>
            </a:r>
            <a:r>
              <a:rPr kumimoji="1" lang="en-US" altLang="zh-CN" sz="1200" dirty="0">
                <a:latin typeface="+mn-ea"/>
              </a:rPr>
              <a:t>Y</a:t>
            </a:r>
            <a:r>
              <a:rPr kumimoji="1" lang="zh-CN" altLang="en-US" sz="1200" dirty="0">
                <a:latin typeface="+mn-ea"/>
              </a:rPr>
              <a:t> </a:t>
            </a:r>
            <a:endParaRPr lang="zh-CN" altLang="en-US" sz="1200" dirty="0"/>
          </a:p>
        </p:txBody>
      </p:sp>
      <p:sp>
        <p:nvSpPr>
          <p:cNvPr id="11" name="矩形 10"/>
          <p:cNvSpPr/>
          <p:nvPr/>
        </p:nvSpPr>
        <p:spPr>
          <a:xfrm>
            <a:off x="2719555" y="2862964"/>
            <a:ext cx="788999" cy="276999"/>
          </a:xfrm>
          <a:prstGeom prst="rect">
            <a:avLst/>
          </a:prstGeom>
        </p:spPr>
        <p:txBody>
          <a:bodyPr wrap="none">
            <a:spAutoFit/>
          </a:bodyPr>
          <a:lstStyle/>
          <a:p>
            <a:r>
              <a:rPr kumimoji="1" lang="en-US" altLang="zh-CN" sz="1200" dirty="0">
                <a:latin typeface="+mn-ea"/>
              </a:rPr>
              <a:t>X </a:t>
            </a:r>
            <a:r>
              <a:rPr kumimoji="1" lang="zh-CN" altLang="en-US" sz="1200" dirty="0">
                <a:solidFill>
                  <a:srgbClr val="FF0000"/>
                </a:solidFill>
                <a:latin typeface="+mn-ea"/>
              </a:rPr>
              <a:t>妻子</a:t>
            </a:r>
            <a:r>
              <a:rPr kumimoji="1" lang="zh-CN" altLang="en-US" sz="1200" dirty="0">
                <a:latin typeface="+mn-ea"/>
              </a:rPr>
              <a:t> </a:t>
            </a:r>
            <a:r>
              <a:rPr kumimoji="1" lang="en-US" altLang="zh-CN" sz="1200" dirty="0">
                <a:latin typeface="+mn-ea"/>
              </a:rPr>
              <a:t>Y</a:t>
            </a:r>
            <a:r>
              <a:rPr kumimoji="1" lang="zh-CN" altLang="en-US" sz="1200" dirty="0">
                <a:latin typeface="+mn-ea"/>
              </a:rPr>
              <a:t> </a:t>
            </a:r>
            <a:endParaRPr lang="zh-CN" altLang="en-US" sz="1200" dirty="0"/>
          </a:p>
        </p:txBody>
      </p:sp>
      <p:sp>
        <p:nvSpPr>
          <p:cNvPr id="12" name="矩形 11"/>
          <p:cNvSpPr/>
          <p:nvPr/>
        </p:nvSpPr>
        <p:spPr>
          <a:xfrm>
            <a:off x="2709504" y="3297804"/>
            <a:ext cx="840279" cy="276999"/>
          </a:xfrm>
          <a:prstGeom prst="rect">
            <a:avLst/>
          </a:prstGeom>
        </p:spPr>
        <p:txBody>
          <a:bodyPr wrap="square">
            <a:spAutoFit/>
          </a:bodyPr>
          <a:lstStyle/>
          <a:p>
            <a:r>
              <a:rPr kumimoji="1" lang="en-US" altLang="zh-CN" sz="1200" dirty="0">
                <a:latin typeface="+mn-ea"/>
              </a:rPr>
              <a:t>X </a:t>
            </a:r>
            <a:r>
              <a:rPr kumimoji="1" lang="zh-CN" altLang="en-US" sz="1200" dirty="0">
                <a:solidFill>
                  <a:srgbClr val="FF0000"/>
                </a:solidFill>
                <a:latin typeface="+mn-ea"/>
              </a:rPr>
              <a:t>配偶</a:t>
            </a:r>
            <a:r>
              <a:rPr kumimoji="1" lang="zh-CN" altLang="en-US" sz="1200" dirty="0">
                <a:latin typeface="+mn-ea"/>
              </a:rPr>
              <a:t> </a:t>
            </a:r>
            <a:r>
              <a:rPr kumimoji="1" lang="en-US" altLang="zh-CN" sz="1200" dirty="0">
                <a:latin typeface="+mn-ea"/>
              </a:rPr>
              <a:t>Y</a:t>
            </a:r>
            <a:r>
              <a:rPr kumimoji="1" lang="zh-CN" altLang="en-US" sz="1200" dirty="0">
                <a:latin typeface="+mn-ea"/>
              </a:rPr>
              <a:t> </a:t>
            </a:r>
            <a:endParaRPr lang="zh-CN" altLang="en-US" sz="1200" dirty="0"/>
          </a:p>
        </p:txBody>
      </p:sp>
      <p:sp>
        <p:nvSpPr>
          <p:cNvPr id="13" name="矩形 12"/>
          <p:cNvSpPr/>
          <p:nvPr/>
        </p:nvSpPr>
        <p:spPr>
          <a:xfrm>
            <a:off x="3943480" y="2862964"/>
            <a:ext cx="1497790" cy="276999"/>
          </a:xfrm>
          <a:prstGeom prst="rect">
            <a:avLst/>
          </a:prstGeom>
        </p:spPr>
        <p:txBody>
          <a:bodyPr wrap="square">
            <a:spAutoFit/>
          </a:bodyPr>
          <a:lstStyle/>
          <a:p>
            <a:r>
              <a:rPr kumimoji="1" lang="zh-CN" altLang="en-US" sz="1200" dirty="0">
                <a:solidFill>
                  <a:srgbClr val="FF0000"/>
                </a:solidFill>
                <a:latin typeface="+mn-ea"/>
              </a:rPr>
              <a:t>夫妻关系</a:t>
            </a:r>
            <a:r>
              <a:rPr kumimoji="1" lang="zh-CN" altLang="en-US" sz="1200" dirty="0">
                <a:latin typeface="+mn-ea"/>
              </a:rPr>
              <a:t>（</a:t>
            </a:r>
            <a:r>
              <a:rPr kumimoji="1" lang="en-US" altLang="zh-CN" sz="1200" dirty="0">
                <a:latin typeface="+mn-ea"/>
              </a:rPr>
              <a:t>X </a:t>
            </a:r>
            <a:r>
              <a:rPr kumimoji="1" lang="zh-CN" altLang="en-US" sz="1200" dirty="0">
                <a:latin typeface="+mn-ea"/>
              </a:rPr>
              <a:t>，</a:t>
            </a:r>
            <a:r>
              <a:rPr kumimoji="1" lang="en-US" altLang="zh-CN" sz="1200" dirty="0">
                <a:latin typeface="+mn-ea"/>
              </a:rPr>
              <a:t>Y</a:t>
            </a:r>
            <a:r>
              <a:rPr kumimoji="1" lang="zh-CN" altLang="en-US" sz="1200" dirty="0">
                <a:latin typeface="+mn-ea"/>
              </a:rPr>
              <a:t>） </a:t>
            </a:r>
            <a:endParaRPr lang="zh-CN" altLang="en-US" sz="1200" dirty="0"/>
          </a:p>
        </p:txBody>
      </p:sp>
      <p:sp>
        <p:nvSpPr>
          <p:cNvPr id="14" name="箭头: 右 13"/>
          <p:cNvSpPr/>
          <p:nvPr/>
        </p:nvSpPr>
        <p:spPr>
          <a:xfrm>
            <a:off x="2260815" y="2493289"/>
            <a:ext cx="393697" cy="78461"/>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 name="箭头: 右 14"/>
          <p:cNvSpPr/>
          <p:nvPr/>
        </p:nvSpPr>
        <p:spPr>
          <a:xfrm>
            <a:off x="2254293" y="2962232"/>
            <a:ext cx="393697" cy="78461"/>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 name="箭头: 右 15"/>
          <p:cNvSpPr/>
          <p:nvPr/>
        </p:nvSpPr>
        <p:spPr>
          <a:xfrm>
            <a:off x="2417736" y="3431175"/>
            <a:ext cx="303871" cy="78461"/>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 name="箭头: 右 16"/>
          <p:cNvSpPr/>
          <p:nvPr/>
        </p:nvSpPr>
        <p:spPr>
          <a:xfrm>
            <a:off x="3549783" y="2962232"/>
            <a:ext cx="393697" cy="78461"/>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0" name="矩形 9"/>
          <p:cNvSpPr/>
          <p:nvPr/>
        </p:nvSpPr>
        <p:spPr>
          <a:xfrm>
            <a:off x="534056" y="2169019"/>
            <a:ext cx="4773461" cy="151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noFill/>
            </a:endParaRPr>
          </a:p>
        </p:txBody>
      </p:sp>
      <p:sp>
        <p:nvSpPr>
          <p:cNvPr id="2" name="文本框 1"/>
          <p:cNvSpPr txBox="1"/>
          <p:nvPr/>
        </p:nvSpPr>
        <p:spPr>
          <a:xfrm>
            <a:off x="419696" y="266166"/>
            <a:ext cx="1415772" cy="461665"/>
          </a:xfrm>
          <a:prstGeom prst="rect">
            <a:avLst/>
          </a:prstGeom>
          <a:noFill/>
        </p:spPr>
        <p:txBody>
          <a:bodyPr wrap="none" rtlCol="0">
            <a:spAutoFit/>
          </a:bodyPr>
          <a:lstStyle/>
          <a:p>
            <a:r>
              <a:rPr kumimoji="1" lang="zh-CN" altLang="en-US" sz="2400" dirty="0">
                <a:latin typeface="+mn-ea"/>
              </a:rPr>
              <a:t>信息抽取</a:t>
            </a:r>
          </a:p>
        </p:txBody>
      </p:sp>
      <p:sp>
        <p:nvSpPr>
          <p:cNvPr id="7" name="页脚占位符 6">
            <a:extLst>
              <a:ext uri="{FF2B5EF4-FFF2-40B4-BE49-F238E27FC236}">
                <a16:creationId xmlns:a16="http://schemas.microsoft.com/office/drawing/2014/main" id="{832A3178-1B5B-EF49-9BB0-00E9A5B55F40}"/>
              </a:ext>
            </a:extLst>
          </p:cNvPr>
          <p:cNvSpPr>
            <a:spLocks noGrp="1"/>
          </p:cNvSpPr>
          <p:nvPr>
            <p:ph type="ftr" sz="quarter" idx="11"/>
          </p:nvPr>
        </p:nvSpPr>
        <p:spPr/>
        <p:txBody>
          <a:bodyPr/>
          <a:lstStyle/>
          <a:p>
            <a:r>
              <a:rPr kumimoji="1" lang="zh-CN" altLang="en-US"/>
              <a:t>知识图谱概述</a:t>
            </a:r>
          </a:p>
        </p:txBody>
      </p:sp>
      <p:sp>
        <p:nvSpPr>
          <p:cNvPr id="18" name="灯片编号占位符 17">
            <a:extLst>
              <a:ext uri="{FF2B5EF4-FFF2-40B4-BE49-F238E27FC236}">
                <a16:creationId xmlns:a16="http://schemas.microsoft.com/office/drawing/2014/main" id="{996C7AD5-DD21-5448-B9FA-DF722C1FD64A}"/>
              </a:ext>
            </a:extLst>
          </p:cNvPr>
          <p:cNvSpPr>
            <a:spLocks noGrp="1"/>
          </p:cNvSpPr>
          <p:nvPr>
            <p:ph type="sldNum" sz="quarter" idx="12"/>
          </p:nvPr>
        </p:nvSpPr>
        <p:spPr/>
        <p:txBody>
          <a:bodyPr/>
          <a:lstStyle/>
          <a:p>
            <a:fld id="{36A25BD4-2C18-3241-A107-B7FFDDC89A82}" type="slidenum">
              <a:rPr kumimoji="1" lang="zh-CN" altLang="en-US" smtClean="0"/>
              <a:t>40</a:t>
            </a:fld>
            <a:endParaRPr kumimoji="1"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9" name="矩形 8"/>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6" name="文本框 5"/>
          <p:cNvSpPr txBox="1"/>
          <p:nvPr/>
        </p:nvSpPr>
        <p:spPr>
          <a:xfrm>
            <a:off x="431025" y="1079655"/>
            <a:ext cx="8070801" cy="2480872"/>
          </a:xfrm>
          <a:prstGeom prst="rect">
            <a:avLst/>
          </a:prstGeom>
          <a:noFill/>
        </p:spPr>
        <p:txBody>
          <a:bodyPr wrap="square" rtlCol="0">
            <a:spAutoFit/>
          </a:bodyPr>
          <a:lstStyle/>
          <a:p>
            <a:pPr>
              <a:lnSpc>
                <a:spcPct val="150000"/>
              </a:lnSpc>
            </a:pPr>
            <a:r>
              <a:rPr kumimoji="1" lang="zh-CN" altLang="en-US" sz="1500" b="1" dirty="0">
                <a:solidFill>
                  <a:srgbClr val="FF0000"/>
                </a:solidFill>
                <a:latin typeface="+mn-ea"/>
              </a:rPr>
              <a:t>事件抽取</a:t>
            </a:r>
            <a:endParaRPr kumimoji="1" lang="en-US" altLang="zh-CN" sz="1500" b="1" dirty="0">
              <a:solidFill>
                <a:srgbClr val="FF0000"/>
              </a:solidFill>
              <a:latin typeface="+mn-ea"/>
            </a:endParaRPr>
          </a:p>
          <a:p>
            <a:pPr marL="214313" indent="-214313">
              <a:lnSpc>
                <a:spcPct val="150000"/>
              </a:lnSpc>
              <a:buClr>
                <a:srgbClr val="FF0000"/>
              </a:buClr>
              <a:buFont typeface="Wingdings" panose="05000000000000000000" pitchFamily="2" charset="2"/>
              <a:buChar char="p"/>
            </a:pPr>
            <a:r>
              <a:rPr lang="zh-CN" altLang="en-US" sz="1500" dirty="0">
                <a:solidFill>
                  <a:srgbClr val="0070C0"/>
                </a:solidFill>
                <a:latin typeface="+mn-ea"/>
              </a:rPr>
              <a:t>事件</a:t>
            </a:r>
            <a:r>
              <a:rPr lang="zh-CN" altLang="en-US" sz="1500" dirty="0">
                <a:latin typeface="+mn-ea"/>
              </a:rPr>
              <a:t>：发生在某个特定的时间点或时间段、某个特定的地域范围内，由一个或多个角色参与的一个或多个动作组成的事情或者状态的改变。</a:t>
            </a:r>
            <a:endParaRPr lang="en-US" altLang="zh-CN" sz="1500" dirty="0">
              <a:latin typeface="+mn-ea"/>
            </a:endParaRPr>
          </a:p>
          <a:p>
            <a:pPr marL="214313" indent="-214313">
              <a:lnSpc>
                <a:spcPct val="150000"/>
              </a:lnSpc>
              <a:buClr>
                <a:srgbClr val="FF0000"/>
              </a:buClr>
              <a:buFont typeface="Wingdings" panose="05000000000000000000" pitchFamily="2" charset="2"/>
              <a:buChar char="p"/>
            </a:pPr>
            <a:r>
              <a:rPr lang="zh-CN" altLang="en-US" sz="1500" dirty="0">
                <a:solidFill>
                  <a:srgbClr val="0070C0"/>
                </a:solidFill>
                <a:latin typeface="+mn-ea"/>
              </a:rPr>
              <a:t>要素</a:t>
            </a:r>
            <a:r>
              <a:rPr lang="zh-CN" altLang="en-US" sz="1500" dirty="0">
                <a:latin typeface="+mn-ea"/>
              </a:rPr>
              <a:t>：事件发生的时间、地点、参与事件的角色、与之相关的动作或状态的改变</a:t>
            </a:r>
            <a:endParaRPr lang="en-US" altLang="zh-CN" sz="1500" dirty="0">
              <a:latin typeface="+mn-ea"/>
            </a:endParaRPr>
          </a:p>
          <a:p>
            <a:pPr>
              <a:lnSpc>
                <a:spcPct val="150000"/>
              </a:lnSpc>
            </a:pPr>
            <a:endParaRPr lang="en-US" altLang="zh-CN" sz="1500" dirty="0">
              <a:latin typeface="+mn-ea"/>
            </a:endParaRPr>
          </a:p>
          <a:p>
            <a:pPr marL="214313" indent="-214313">
              <a:lnSpc>
                <a:spcPct val="150000"/>
              </a:lnSpc>
              <a:buClr>
                <a:srgbClr val="FF0000"/>
              </a:buClr>
              <a:buFont typeface="Wingdings" panose="05000000000000000000" pitchFamily="2" charset="2"/>
              <a:buChar char="p"/>
            </a:pPr>
            <a:r>
              <a:rPr lang="zh-CN" altLang="en-US" sz="1500" dirty="0">
                <a:solidFill>
                  <a:srgbClr val="0070C0"/>
                </a:solidFill>
                <a:latin typeface="+mn-ea"/>
              </a:rPr>
              <a:t>事件抽取</a:t>
            </a:r>
            <a:r>
              <a:rPr lang="zh-CN" altLang="en-US" sz="1500" dirty="0">
                <a:latin typeface="+mn-ea"/>
              </a:rPr>
              <a:t>：从描述事件的文本中抽取出用户感兴趣的事件信息并以结构化的形式呈现出来</a:t>
            </a:r>
            <a:endParaRPr lang="en-US" altLang="zh-CN" sz="1500" dirty="0">
              <a:latin typeface="+mn-ea"/>
            </a:endParaRPr>
          </a:p>
          <a:p>
            <a:pPr marL="214313" indent="-214313">
              <a:lnSpc>
                <a:spcPct val="150000"/>
              </a:lnSpc>
              <a:buClr>
                <a:srgbClr val="FF0000"/>
              </a:buClr>
              <a:buFont typeface="Wingdings" panose="05000000000000000000" pitchFamily="2" charset="2"/>
              <a:buChar char="p"/>
            </a:pPr>
            <a:r>
              <a:rPr lang="zh-CN" altLang="en-US" sz="1500" dirty="0">
                <a:solidFill>
                  <a:srgbClr val="0070C0"/>
                </a:solidFill>
                <a:latin typeface="+mn-ea"/>
              </a:rPr>
              <a:t>相关概念</a:t>
            </a:r>
            <a:r>
              <a:rPr lang="zh-CN" altLang="en-US" sz="1500" dirty="0">
                <a:latin typeface="+mn-ea"/>
              </a:rPr>
              <a:t>：事件指称、事件触发词、事件元素、元素角色、事件类别</a:t>
            </a:r>
            <a:endParaRPr lang="en-US" altLang="zh-CN" sz="1500" dirty="0">
              <a:latin typeface="+mn-ea"/>
            </a:endParaRPr>
          </a:p>
        </p:txBody>
      </p:sp>
      <p:sp>
        <p:nvSpPr>
          <p:cNvPr id="2" name="文本框 1"/>
          <p:cNvSpPr txBox="1"/>
          <p:nvPr/>
        </p:nvSpPr>
        <p:spPr>
          <a:xfrm>
            <a:off x="419696" y="266166"/>
            <a:ext cx="1415772" cy="461665"/>
          </a:xfrm>
          <a:prstGeom prst="rect">
            <a:avLst/>
          </a:prstGeom>
          <a:noFill/>
        </p:spPr>
        <p:txBody>
          <a:bodyPr wrap="none" rtlCol="0">
            <a:spAutoFit/>
          </a:bodyPr>
          <a:lstStyle/>
          <a:p>
            <a:r>
              <a:rPr kumimoji="1" lang="zh-CN" altLang="en-US" sz="2400" dirty="0">
                <a:latin typeface="+mn-ea"/>
              </a:rPr>
              <a:t>信息抽取</a:t>
            </a:r>
          </a:p>
        </p:txBody>
      </p:sp>
      <p:sp>
        <p:nvSpPr>
          <p:cNvPr id="3" name="页脚占位符 2">
            <a:extLst>
              <a:ext uri="{FF2B5EF4-FFF2-40B4-BE49-F238E27FC236}">
                <a16:creationId xmlns:a16="http://schemas.microsoft.com/office/drawing/2014/main" id="{2037850A-35B2-2C4D-BC4A-A812B8D7B50B}"/>
              </a:ext>
            </a:extLst>
          </p:cNvPr>
          <p:cNvSpPr>
            <a:spLocks noGrp="1"/>
          </p:cNvSpPr>
          <p:nvPr>
            <p:ph type="ftr" sz="quarter" idx="11"/>
          </p:nvPr>
        </p:nvSpPr>
        <p:spPr/>
        <p:txBody>
          <a:bodyPr/>
          <a:lstStyle/>
          <a:p>
            <a:r>
              <a:rPr kumimoji="1" lang="zh-CN" altLang="en-US"/>
              <a:t>知识图谱概述</a:t>
            </a:r>
          </a:p>
        </p:txBody>
      </p:sp>
      <p:sp>
        <p:nvSpPr>
          <p:cNvPr id="4" name="灯片编号占位符 3">
            <a:extLst>
              <a:ext uri="{FF2B5EF4-FFF2-40B4-BE49-F238E27FC236}">
                <a16:creationId xmlns:a16="http://schemas.microsoft.com/office/drawing/2014/main" id="{FF6B0A36-EA68-564D-A514-AB24421F5351}"/>
              </a:ext>
            </a:extLst>
          </p:cNvPr>
          <p:cNvSpPr>
            <a:spLocks noGrp="1"/>
          </p:cNvSpPr>
          <p:nvPr>
            <p:ph type="sldNum" sz="quarter" idx="12"/>
          </p:nvPr>
        </p:nvSpPr>
        <p:spPr/>
        <p:txBody>
          <a:bodyPr/>
          <a:lstStyle/>
          <a:p>
            <a:fld id="{36A25BD4-2C18-3241-A107-B7FFDDC89A82}" type="slidenum">
              <a:rPr kumimoji="1" lang="zh-CN" altLang="en-US" smtClean="0"/>
              <a:t>41</a:t>
            </a:fld>
            <a:endParaRPr kumimoji="1"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9" name="矩形 8"/>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6" name="文本框 5"/>
          <p:cNvSpPr txBox="1"/>
          <p:nvPr/>
        </p:nvSpPr>
        <p:spPr>
          <a:xfrm>
            <a:off x="431025" y="1079655"/>
            <a:ext cx="8070801" cy="2480872"/>
          </a:xfrm>
          <a:prstGeom prst="rect">
            <a:avLst/>
          </a:prstGeom>
          <a:noFill/>
        </p:spPr>
        <p:txBody>
          <a:bodyPr wrap="square" rtlCol="0">
            <a:spAutoFit/>
          </a:bodyPr>
          <a:lstStyle/>
          <a:p>
            <a:pPr>
              <a:lnSpc>
                <a:spcPct val="150000"/>
              </a:lnSpc>
            </a:pPr>
            <a:r>
              <a:rPr kumimoji="1" lang="zh-CN" altLang="en-US" sz="1500" b="1" dirty="0">
                <a:solidFill>
                  <a:srgbClr val="FF0000"/>
                </a:solidFill>
                <a:latin typeface="+mn-ea"/>
              </a:rPr>
              <a:t>事件抽取</a:t>
            </a:r>
            <a:endParaRPr kumimoji="1" lang="en-US" altLang="zh-CN" sz="1500" b="1" dirty="0">
              <a:solidFill>
                <a:srgbClr val="FF0000"/>
              </a:solidFill>
              <a:latin typeface="+mn-ea"/>
            </a:endParaRPr>
          </a:p>
          <a:p>
            <a:pPr>
              <a:lnSpc>
                <a:spcPct val="150000"/>
              </a:lnSpc>
            </a:pPr>
            <a:r>
              <a:rPr lang="zh-CN" altLang="en-US" sz="1500" dirty="0">
                <a:solidFill>
                  <a:srgbClr val="0070C0"/>
                </a:solidFill>
                <a:latin typeface="+mn-ea"/>
              </a:rPr>
              <a:t>事件抽取任务的基础工作：</a:t>
            </a:r>
            <a:endParaRPr lang="en-US" altLang="zh-CN" sz="1500" dirty="0">
              <a:solidFill>
                <a:srgbClr val="0070C0"/>
              </a:solidFill>
              <a:latin typeface="+mn-ea"/>
            </a:endParaRPr>
          </a:p>
          <a:p>
            <a:pPr marL="257175" indent="-257175">
              <a:lnSpc>
                <a:spcPct val="150000"/>
              </a:lnSpc>
              <a:buClr>
                <a:srgbClr val="0070C0"/>
              </a:buClr>
              <a:buFont typeface="Wingdings" panose="05000000000000000000" pitchFamily="2" charset="2"/>
              <a:buChar char="Ø"/>
            </a:pPr>
            <a:r>
              <a:rPr kumimoji="1" lang="zh-CN" altLang="en-US" sz="1500" dirty="0">
                <a:latin typeface="+mn-ea"/>
              </a:rPr>
              <a:t>识别事件触发词及事件类型</a:t>
            </a:r>
          </a:p>
          <a:p>
            <a:pPr marL="257175" indent="-257175">
              <a:lnSpc>
                <a:spcPct val="150000"/>
              </a:lnSpc>
              <a:buClr>
                <a:srgbClr val="0070C0"/>
              </a:buClr>
              <a:buFont typeface="Wingdings" panose="05000000000000000000" pitchFamily="2" charset="2"/>
              <a:buChar char="Ø"/>
            </a:pPr>
            <a:r>
              <a:rPr kumimoji="1" lang="zh-CN" altLang="en-US" sz="1500" dirty="0">
                <a:latin typeface="+mn-ea"/>
              </a:rPr>
              <a:t>抽取事件元素（</a:t>
            </a:r>
            <a:r>
              <a:rPr kumimoji="1" lang="en-US" altLang="zh-CN" sz="1500" dirty="0">
                <a:latin typeface="+mn-ea"/>
              </a:rPr>
              <a:t>Event Argument</a:t>
            </a:r>
            <a:r>
              <a:rPr kumimoji="1" lang="zh-CN" altLang="en-US" sz="1500" dirty="0">
                <a:latin typeface="+mn-ea"/>
              </a:rPr>
              <a:t>）</a:t>
            </a:r>
            <a:endParaRPr kumimoji="1" lang="en-US" altLang="zh-CN" sz="1500" dirty="0">
              <a:latin typeface="+mn-ea"/>
            </a:endParaRPr>
          </a:p>
          <a:p>
            <a:pPr>
              <a:lnSpc>
                <a:spcPct val="150000"/>
              </a:lnSpc>
              <a:buClr>
                <a:srgbClr val="0070C0"/>
              </a:buClr>
            </a:pPr>
            <a:r>
              <a:rPr kumimoji="1" lang="en-US" altLang="zh-CN" sz="1500" dirty="0">
                <a:latin typeface="+mn-ea"/>
              </a:rPr>
              <a:t>	</a:t>
            </a:r>
            <a:r>
              <a:rPr kumimoji="1" lang="zh-CN" altLang="en-US" sz="1500" dirty="0">
                <a:latin typeface="+mn-ea"/>
              </a:rPr>
              <a:t>同时判断其角色（</a:t>
            </a:r>
            <a:r>
              <a:rPr kumimoji="1" lang="en-US" altLang="zh-CN" sz="1500" dirty="0">
                <a:latin typeface="+mn-ea"/>
              </a:rPr>
              <a:t>Argument Role</a:t>
            </a:r>
            <a:r>
              <a:rPr kumimoji="1" lang="zh-CN" altLang="en-US" sz="1500" dirty="0">
                <a:latin typeface="+mn-ea"/>
              </a:rPr>
              <a:t>）</a:t>
            </a:r>
          </a:p>
          <a:p>
            <a:pPr marL="257175" indent="-257175">
              <a:lnSpc>
                <a:spcPct val="150000"/>
              </a:lnSpc>
              <a:buClr>
                <a:srgbClr val="0070C0"/>
              </a:buClr>
              <a:buFont typeface="Wingdings" panose="05000000000000000000" pitchFamily="2" charset="2"/>
              <a:buChar char="Ø"/>
            </a:pPr>
            <a:r>
              <a:rPr kumimoji="1" lang="zh-CN" altLang="en-US" sz="1500" dirty="0">
                <a:latin typeface="+mn-ea"/>
              </a:rPr>
              <a:t>抽出描述事件的词组或句子</a:t>
            </a:r>
          </a:p>
          <a:p>
            <a:pPr>
              <a:lnSpc>
                <a:spcPct val="150000"/>
              </a:lnSpc>
              <a:buClr>
                <a:srgbClr val="FF0000"/>
              </a:buClr>
            </a:pPr>
            <a:endParaRPr lang="en-US" altLang="zh-CN" sz="1500" dirty="0">
              <a:latin typeface="+mn-ea"/>
            </a:endParaRPr>
          </a:p>
        </p:txBody>
      </p:sp>
      <p:pic>
        <p:nvPicPr>
          <p:cNvPr id="1028" name="Picture 4" descr="Image result for äºä»¶æ½å"/>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7068" y="1387406"/>
            <a:ext cx="4907885" cy="250251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419696" y="266166"/>
            <a:ext cx="1415772" cy="461665"/>
          </a:xfrm>
          <a:prstGeom prst="rect">
            <a:avLst/>
          </a:prstGeom>
          <a:noFill/>
        </p:spPr>
        <p:txBody>
          <a:bodyPr wrap="none" rtlCol="0">
            <a:spAutoFit/>
          </a:bodyPr>
          <a:lstStyle/>
          <a:p>
            <a:r>
              <a:rPr kumimoji="1" lang="zh-CN" altLang="en-US" sz="2400" dirty="0">
                <a:latin typeface="+mn-ea"/>
              </a:rPr>
              <a:t>信息抽取</a:t>
            </a:r>
          </a:p>
        </p:txBody>
      </p:sp>
      <p:sp>
        <p:nvSpPr>
          <p:cNvPr id="3" name="页脚占位符 2">
            <a:extLst>
              <a:ext uri="{FF2B5EF4-FFF2-40B4-BE49-F238E27FC236}">
                <a16:creationId xmlns:a16="http://schemas.microsoft.com/office/drawing/2014/main" id="{67CF7444-F1D6-7B4A-87C3-B00CE308B361}"/>
              </a:ext>
            </a:extLst>
          </p:cNvPr>
          <p:cNvSpPr>
            <a:spLocks noGrp="1"/>
          </p:cNvSpPr>
          <p:nvPr>
            <p:ph type="ftr" sz="quarter" idx="11"/>
          </p:nvPr>
        </p:nvSpPr>
        <p:spPr/>
        <p:txBody>
          <a:bodyPr/>
          <a:lstStyle/>
          <a:p>
            <a:r>
              <a:rPr kumimoji="1" lang="zh-CN" altLang="en-US"/>
              <a:t>知识图谱概述</a:t>
            </a:r>
          </a:p>
        </p:txBody>
      </p:sp>
      <p:sp>
        <p:nvSpPr>
          <p:cNvPr id="4" name="灯片编号占位符 3">
            <a:extLst>
              <a:ext uri="{FF2B5EF4-FFF2-40B4-BE49-F238E27FC236}">
                <a16:creationId xmlns:a16="http://schemas.microsoft.com/office/drawing/2014/main" id="{DF4B772D-FD8E-124B-AD80-350BCD825957}"/>
              </a:ext>
            </a:extLst>
          </p:cNvPr>
          <p:cNvSpPr>
            <a:spLocks noGrp="1"/>
          </p:cNvSpPr>
          <p:nvPr>
            <p:ph type="sldNum" sz="quarter" idx="12"/>
          </p:nvPr>
        </p:nvSpPr>
        <p:spPr/>
        <p:txBody>
          <a:bodyPr/>
          <a:lstStyle/>
          <a:p>
            <a:fld id="{36A25BD4-2C18-3241-A107-B7FFDDC89A82}" type="slidenum">
              <a:rPr kumimoji="1" lang="zh-CN" altLang="en-US" smtClean="0"/>
              <a:t>42</a:t>
            </a:fld>
            <a:endParaRPr kumimoji="1"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4" name="矩形 3"/>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12" name="文本框 11"/>
          <p:cNvSpPr txBox="1"/>
          <p:nvPr/>
        </p:nvSpPr>
        <p:spPr>
          <a:xfrm>
            <a:off x="419696" y="266166"/>
            <a:ext cx="2954655" cy="461665"/>
          </a:xfrm>
          <a:prstGeom prst="rect">
            <a:avLst/>
          </a:prstGeom>
          <a:noFill/>
        </p:spPr>
        <p:txBody>
          <a:bodyPr wrap="none" rtlCol="0">
            <a:spAutoFit/>
          </a:bodyPr>
          <a:lstStyle/>
          <a:p>
            <a:r>
              <a:rPr kumimoji="1" lang="zh-CN" altLang="en-US" sz="2400" dirty="0">
                <a:latin typeface="Heiti SC Medium" pitchFamily="2" charset="-128"/>
                <a:ea typeface="Heiti SC Medium" pitchFamily="2" charset="-128"/>
              </a:rPr>
              <a:t>语义解析之语义搜索</a:t>
            </a:r>
          </a:p>
        </p:txBody>
      </p:sp>
      <p:sp>
        <p:nvSpPr>
          <p:cNvPr id="3" name="文本框 2"/>
          <p:cNvSpPr txBox="1"/>
          <p:nvPr/>
        </p:nvSpPr>
        <p:spPr>
          <a:xfrm>
            <a:off x="425053" y="913708"/>
            <a:ext cx="8293894" cy="865750"/>
          </a:xfrm>
          <a:prstGeom prst="rect">
            <a:avLst/>
          </a:prstGeom>
          <a:noFill/>
        </p:spPr>
        <p:txBody>
          <a:bodyPr wrap="square" rtlCol="0">
            <a:spAutoFit/>
          </a:bodyPr>
          <a:lstStyle/>
          <a:p>
            <a:r>
              <a:rPr lang="zh-CN" altLang="en-US" sz="1500" dirty="0"/>
              <a:t>语义搜索</a:t>
            </a:r>
            <a:endParaRPr lang="en-US" altLang="zh-CN" sz="1500" dirty="0"/>
          </a:p>
          <a:p>
            <a:pPr marL="214313" indent="-214313">
              <a:buFont typeface="Arial" panose="020B0604020202090204" pitchFamily="34" charset="0"/>
              <a:buChar char="•"/>
            </a:pPr>
            <a:r>
              <a:rPr lang="zh-CN" altLang="en-US" sz="1013" dirty="0"/>
              <a:t>是指搜索引擎的工作不再拘泥于用户所输入请求语句的字面本身，而是透过现象看本质，准确地捕捉到用户所输入语句后面的真正意图，并以此来进行搜索，从而更准确地向用户返回最符合其需求的搜索结果。</a:t>
            </a:r>
            <a:endParaRPr lang="en-US" altLang="zh-CN" sz="1013" dirty="0"/>
          </a:p>
          <a:p>
            <a:pPr marL="214313" indent="-214313">
              <a:buFont typeface="Arial" panose="020B0604020202090204" pitchFamily="34" charset="0"/>
              <a:buChar char="•"/>
            </a:pPr>
            <a:endParaRPr lang="en-US" altLang="zh-CN" sz="1500" dirty="0"/>
          </a:p>
        </p:txBody>
      </p:sp>
      <p:pic>
        <p:nvPicPr>
          <p:cNvPr id="21" name="图片 20"/>
          <p:cNvPicPr>
            <a:picLocks noChangeAspect="1"/>
          </p:cNvPicPr>
          <p:nvPr/>
        </p:nvPicPr>
        <p:blipFill>
          <a:blip r:embed="rId3"/>
          <a:stretch>
            <a:fillRect/>
          </a:stretch>
        </p:blipFill>
        <p:spPr>
          <a:xfrm>
            <a:off x="2809079" y="1860122"/>
            <a:ext cx="6027940" cy="2909884"/>
          </a:xfrm>
          <a:prstGeom prst="rect">
            <a:avLst/>
          </a:prstGeom>
        </p:spPr>
      </p:pic>
      <p:sp>
        <p:nvSpPr>
          <p:cNvPr id="22" name="文本框 21"/>
          <p:cNvSpPr txBox="1"/>
          <p:nvPr/>
        </p:nvSpPr>
        <p:spPr>
          <a:xfrm>
            <a:off x="419695" y="1838651"/>
            <a:ext cx="2507456" cy="709874"/>
          </a:xfrm>
          <a:prstGeom prst="rect">
            <a:avLst/>
          </a:prstGeom>
          <a:noFill/>
        </p:spPr>
        <p:txBody>
          <a:bodyPr wrap="square" rtlCol="0">
            <a:spAutoFit/>
          </a:bodyPr>
          <a:lstStyle/>
          <a:p>
            <a:r>
              <a:rPr lang="zh-CN" altLang="en-US" sz="1500" dirty="0"/>
              <a:t>语义搜索过程</a:t>
            </a:r>
            <a:br>
              <a:rPr lang="zh-CN" altLang="en-US" sz="1500" dirty="0"/>
            </a:br>
            <a:endParaRPr kumimoji="1" lang="zh-CN" altLang="en-US" sz="1500" dirty="0"/>
          </a:p>
          <a:p>
            <a:endParaRPr kumimoji="1" lang="zh-CN" altLang="en-US" sz="1013" dirty="0"/>
          </a:p>
        </p:txBody>
      </p:sp>
      <p:sp>
        <p:nvSpPr>
          <p:cNvPr id="23" name="圆角矩形 22"/>
          <p:cNvSpPr/>
          <p:nvPr/>
        </p:nvSpPr>
        <p:spPr>
          <a:xfrm>
            <a:off x="1027924" y="2160286"/>
            <a:ext cx="2078831" cy="80683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24" name="文本框 23"/>
          <p:cNvSpPr txBox="1"/>
          <p:nvPr/>
        </p:nvSpPr>
        <p:spPr>
          <a:xfrm>
            <a:off x="1097921" y="2225273"/>
            <a:ext cx="2057601" cy="715837"/>
          </a:xfrm>
          <a:prstGeom prst="rect">
            <a:avLst/>
          </a:prstGeom>
          <a:noFill/>
        </p:spPr>
        <p:txBody>
          <a:bodyPr wrap="square" rtlCol="0">
            <a:spAutoFit/>
          </a:bodyPr>
          <a:lstStyle/>
          <a:p>
            <a:r>
              <a:rPr lang="zh-CN" altLang="en-US" sz="1013" dirty="0"/>
              <a:t>输入的问句进行解析，找出问句中的实体和关系，理解用户问句的含义，</a:t>
            </a:r>
            <a:endParaRPr lang="en-US" altLang="zh-CN" sz="1013" dirty="0"/>
          </a:p>
          <a:p>
            <a:endParaRPr kumimoji="1" lang="zh-CN" altLang="en-US" sz="1013" dirty="0"/>
          </a:p>
        </p:txBody>
      </p:sp>
      <p:sp>
        <p:nvSpPr>
          <p:cNvPr id="25" name="圆角矩形 24"/>
          <p:cNvSpPr/>
          <p:nvPr/>
        </p:nvSpPr>
        <p:spPr>
          <a:xfrm>
            <a:off x="1027923" y="3172225"/>
            <a:ext cx="2078831" cy="80683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26" name="文本框 25"/>
          <p:cNvSpPr txBox="1"/>
          <p:nvPr/>
        </p:nvSpPr>
        <p:spPr>
          <a:xfrm>
            <a:off x="1113647" y="3363261"/>
            <a:ext cx="1907382" cy="404085"/>
          </a:xfrm>
          <a:prstGeom prst="rect">
            <a:avLst/>
          </a:prstGeom>
          <a:noFill/>
        </p:spPr>
        <p:txBody>
          <a:bodyPr wrap="square" rtlCol="0">
            <a:spAutoFit/>
          </a:bodyPr>
          <a:lstStyle/>
          <a:p>
            <a:r>
              <a:rPr lang="zh-CN" altLang="en-US" sz="1013" dirty="0"/>
              <a:t>将用户在知识图谱中匹配查询语句，找出答案</a:t>
            </a:r>
            <a:endParaRPr kumimoji="1" lang="zh-CN" altLang="en-US" sz="1013" dirty="0"/>
          </a:p>
        </p:txBody>
      </p:sp>
      <p:sp>
        <p:nvSpPr>
          <p:cNvPr id="27" name="圆角矩形 26"/>
          <p:cNvSpPr/>
          <p:nvPr/>
        </p:nvSpPr>
        <p:spPr>
          <a:xfrm>
            <a:off x="1027922" y="4184164"/>
            <a:ext cx="2078831" cy="71029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28" name="文本框 27"/>
          <p:cNvSpPr txBox="1"/>
          <p:nvPr/>
        </p:nvSpPr>
        <p:spPr>
          <a:xfrm>
            <a:off x="1232414" y="4307808"/>
            <a:ext cx="1788615" cy="404085"/>
          </a:xfrm>
          <a:prstGeom prst="rect">
            <a:avLst/>
          </a:prstGeom>
          <a:noFill/>
        </p:spPr>
        <p:txBody>
          <a:bodyPr wrap="square" rtlCol="0">
            <a:spAutoFit/>
          </a:bodyPr>
          <a:lstStyle/>
          <a:p>
            <a:r>
              <a:rPr lang="zh-CN" altLang="en-US" sz="1013" dirty="0"/>
              <a:t>通过一定的形式将结果呈现到用户面前</a:t>
            </a:r>
            <a:endParaRPr kumimoji="1" lang="zh-CN" altLang="en-US" sz="1013" dirty="0"/>
          </a:p>
        </p:txBody>
      </p:sp>
      <p:sp>
        <p:nvSpPr>
          <p:cNvPr id="29" name="燕尾形 28"/>
          <p:cNvSpPr/>
          <p:nvPr/>
        </p:nvSpPr>
        <p:spPr>
          <a:xfrm rot="5400000">
            <a:off x="1922760" y="2920024"/>
            <a:ext cx="183960" cy="28160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solidFill>
                <a:schemeClr val="tx1"/>
              </a:solidFill>
            </a:endParaRPr>
          </a:p>
        </p:txBody>
      </p:sp>
      <p:sp>
        <p:nvSpPr>
          <p:cNvPr id="30" name="燕尾形 29"/>
          <p:cNvSpPr/>
          <p:nvPr/>
        </p:nvSpPr>
        <p:spPr>
          <a:xfrm rot="5400000">
            <a:off x="1921091" y="3923637"/>
            <a:ext cx="183960" cy="28160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solidFill>
                <a:schemeClr val="tx1"/>
              </a:solidFill>
            </a:endParaRPr>
          </a:p>
        </p:txBody>
      </p:sp>
      <p:sp>
        <p:nvSpPr>
          <p:cNvPr id="31" name="矩形 30"/>
          <p:cNvSpPr/>
          <p:nvPr/>
        </p:nvSpPr>
        <p:spPr>
          <a:xfrm>
            <a:off x="3504010" y="1860121"/>
            <a:ext cx="2839640" cy="30016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32" name="矩形 31"/>
          <p:cNvSpPr/>
          <p:nvPr/>
        </p:nvSpPr>
        <p:spPr>
          <a:xfrm>
            <a:off x="3468090" y="2652665"/>
            <a:ext cx="2875561" cy="90024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2" name="页脚占位符 1">
            <a:extLst>
              <a:ext uri="{FF2B5EF4-FFF2-40B4-BE49-F238E27FC236}">
                <a16:creationId xmlns:a16="http://schemas.microsoft.com/office/drawing/2014/main" id="{A2A5E70D-703A-214C-8110-4932B670B34B}"/>
              </a:ext>
            </a:extLst>
          </p:cNvPr>
          <p:cNvSpPr>
            <a:spLocks noGrp="1"/>
          </p:cNvSpPr>
          <p:nvPr>
            <p:ph type="ftr" sz="quarter" idx="11"/>
          </p:nvPr>
        </p:nvSpPr>
        <p:spPr/>
        <p:txBody>
          <a:bodyPr/>
          <a:lstStyle/>
          <a:p>
            <a:r>
              <a:rPr kumimoji="1" lang="zh-CN" altLang="en-US"/>
              <a:t>知识图谱概述</a:t>
            </a:r>
          </a:p>
        </p:txBody>
      </p:sp>
      <p:sp>
        <p:nvSpPr>
          <p:cNvPr id="5" name="灯片编号占位符 4">
            <a:extLst>
              <a:ext uri="{FF2B5EF4-FFF2-40B4-BE49-F238E27FC236}">
                <a16:creationId xmlns:a16="http://schemas.microsoft.com/office/drawing/2014/main" id="{8B2826A2-A46D-0748-BAD9-587DE3909C9C}"/>
              </a:ext>
            </a:extLst>
          </p:cNvPr>
          <p:cNvSpPr>
            <a:spLocks noGrp="1"/>
          </p:cNvSpPr>
          <p:nvPr>
            <p:ph type="sldNum" sz="quarter" idx="12"/>
          </p:nvPr>
        </p:nvSpPr>
        <p:spPr/>
        <p:txBody>
          <a:bodyPr/>
          <a:lstStyle/>
          <a:p>
            <a:fld id="{36A25BD4-2C18-3241-A107-B7FFDDC89A82}" type="slidenum">
              <a:rPr kumimoji="1" lang="zh-CN" altLang="en-US" smtClean="0"/>
              <a:t>43</a:t>
            </a:fld>
            <a:endParaRPr kumimoji="1"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4" name="矩形 3"/>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12" name="文本框 11"/>
          <p:cNvSpPr txBox="1"/>
          <p:nvPr/>
        </p:nvSpPr>
        <p:spPr>
          <a:xfrm>
            <a:off x="419696" y="266166"/>
            <a:ext cx="2954655" cy="461665"/>
          </a:xfrm>
          <a:prstGeom prst="rect">
            <a:avLst/>
          </a:prstGeom>
          <a:noFill/>
        </p:spPr>
        <p:txBody>
          <a:bodyPr wrap="none" rtlCol="0">
            <a:spAutoFit/>
          </a:bodyPr>
          <a:lstStyle/>
          <a:p>
            <a:r>
              <a:rPr kumimoji="1" lang="zh-CN" altLang="en-US" sz="2400" dirty="0">
                <a:latin typeface="Heiti SC Medium" pitchFamily="2" charset="-128"/>
                <a:ea typeface="Heiti SC Medium" pitchFamily="2" charset="-128"/>
              </a:rPr>
              <a:t>语义解析之知识问答</a:t>
            </a:r>
          </a:p>
        </p:txBody>
      </p:sp>
      <p:sp>
        <p:nvSpPr>
          <p:cNvPr id="2" name="文本框 1"/>
          <p:cNvSpPr txBox="1"/>
          <p:nvPr/>
        </p:nvSpPr>
        <p:spPr>
          <a:xfrm>
            <a:off x="578644" y="961105"/>
            <a:ext cx="1890261" cy="384721"/>
          </a:xfrm>
          <a:prstGeom prst="rect">
            <a:avLst/>
          </a:prstGeom>
          <a:noFill/>
        </p:spPr>
        <p:txBody>
          <a:bodyPr wrap="none" rtlCol="0">
            <a:spAutoFit/>
          </a:bodyPr>
          <a:lstStyle/>
          <a:p>
            <a:r>
              <a:rPr kumimoji="1" lang="zh-CN" altLang="en-US" sz="1900" dirty="0">
                <a:latin typeface="Heiti SC Medium" pitchFamily="2" charset="-128"/>
                <a:ea typeface="Heiti SC Medium" pitchFamily="2" charset="-128"/>
              </a:rPr>
              <a:t>智能问答的方法</a:t>
            </a:r>
          </a:p>
        </p:txBody>
      </p:sp>
      <p:sp>
        <p:nvSpPr>
          <p:cNvPr id="3" name="文本框 2"/>
          <p:cNvSpPr txBox="1"/>
          <p:nvPr/>
        </p:nvSpPr>
        <p:spPr>
          <a:xfrm>
            <a:off x="578644" y="1696843"/>
            <a:ext cx="8047434" cy="2377830"/>
          </a:xfrm>
          <a:prstGeom prst="rect">
            <a:avLst/>
          </a:prstGeom>
          <a:noFill/>
        </p:spPr>
        <p:txBody>
          <a:bodyPr wrap="square" rtlCol="0">
            <a:spAutoFit/>
          </a:bodyPr>
          <a:lstStyle/>
          <a:p>
            <a:r>
              <a:rPr lang="en-US" altLang="zh-CN" sz="1800" dirty="0">
                <a:latin typeface="Heiti SC Medium" pitchFamily="2" charset="-128"/>
                <a:ea typeface="Heiti SC Medium" pitchFamily="2" charset="-128"/>
              </a:rPr>
              <a:t>1.</a:t>
            </a:r>
            <a:r>
              <a:rPr lang="zh-CN" altLang="en-US" sz="1800" dirty="0">
                <a:latin typeface="Heiti SC Medium" pitchFamily="2" charset="-128"/>
                <a:ea typeface="Heiti SC Medium" pitchFamily="2" charset="-128"/>
              </a:rPr>
              <a:t>基于信息检索的方法</a:t>
            </a:r>
            <a:endParaRPr lang="en-US" altLang="zh-CN" sz="1800" dirty="0">
              <a:latin typeface="Heiti SC Medium" pitchFamily="2" charset="-128"/>
              <a:ea typeface="Heiti SC Medium" pitchFamily="2" charset="-128"/>
            </a:endParaRPr>
          </a:p>
          <a:p>
            <a:endParaRPr lang="en-US" altLang="zh-CN" sz="1800" dirty="0">
              <a:latin typeface="Heiti SC Medium" pitchFamily="2" charset="-128"/>
              <a:ea typeface="Heiti SC Medium" pitchFamily="2" charset="-128"/>
            </a:endParaRPr>
          </a:p>
          <a:p>
            <a:pPr marL="214313" indent="-214313">
              <a:buFont typeface="Arial" panose="020B0604020202090204" pitchFamily="34" charset="0"/>
              <a:buChar char="•"/>
            </a:pPr>
            <a:r>
              <a:rPr lang="zh-CN" altLang="en-US" sz="1013" dirty="0"/>
              <a:t>首先利用中文分词、命名实体识别等自然语言处理工具找到问句中所涉及到的实体和关键词，然后去知识资源库中去进行检索， 并通过打分模型对答案进行排序 </a:t>
            </a:r>
            <a:endParaRPr lang="en-US" altLang="zh-CN" sz="1013" dirty="0"/>
          </a:p>
          <a:p>
            <a:pPr marL="214313" indent="-214313">
              <a:buFont typeface="Arial" panose="020B0604020202090204" pitchFamily="34" charset="0"/>
              <a:buChar char="•"/>
            </a:pPr>
            <a:endParaRPr lang="en-US" altLang="zh-CN" sz="1800" dirty="0">
              <a:latin typeface="Heiti SC Medium" pitchFamily="2" charset="-128"/>
              <a:ea typeface="Heiti SC Medium" pitchFamily="2" charset="-128"/>
            </a:endParaRPr>
          </a:p>
          <a:p>
            <a:r>
              <a:rPr lang="en-US" altLang="zh-CN" sz="1800" dirty="0">
                <a:latin typeface="Heiti SC Medium" pitchFamily="2" charset="-128"/>
                <a:ea typeface="Heiti SC Medium" pitchFamily="2" charset="-128"/>
              </a:rPr>
              <a:t>2.</a:t>
            </a:r>
            <a:r>
              <a:rPr lang="zh-CN" altLang="en-US" sz="1800" dirty="0">
                <a:latin typeface="Heiti SC Medium" pitchFamily="2" charset="-128"/>
                <a:ea typeface="Heiti SC Medium" pitchFamily="2" charset="-128"/>
              </a:rPr>
              <a:t>基于语义解析的方法</a:t>
            </a:r>
            <a:endParaRPr lang="en-US" altLang="zh-CN" sz="1800" dirty="0">
              <a:latin typeface="Heiti SC Medium" pitchFamily="2" charset="-128"/>
              <a:ea typeface="Heiti SC Medium" pitchFamily="2" charset="-128"/>
            </a:endParaRPr>
          </a:p>
          <a:p>
            <a:endParaRPr lang="en-US" altLang="zh-CN" sz="1800" dirty="0">
              <a:latin typeface="Heiti SC Medium" pitchFamily="2" charset="-128"/>
              <a:ea typeface="Heiti SC Medium" pitchFamily="2" charset="-128"/>
            </a:endParaRPr>
          </a:p>
          <a:p>
            <a:pPr marL="257175" indent="-257175">
              <a:buFont typeface="Arial" panose="020B0604020202090204" pitchFamily="34" charset="0"/>
              <a:buChar char="•"/>
            </a:pPr>
            <a:r>
              <a:rPr lang="zh-CN" altLang="en-US" sz="1013" dirty="0"/>
              <a:t>将一个自然语言形式的问句，按照特定语言的语法规则，解析成语义表达式，将其转化为某种数据库的查询语言 </a:t>
            </a:r>
            <a:endParaRPr lang="en-US" altLang="zh-CN" sz="1013" dirty="0"/>
          </a:p>
          <a:p>
            <a:pPr marL="257175" indent="-257175">
              <a:buFont typeface="Arial" panose="020B0604020202090204" pitchFamily="34" charset="0"/>
              <a:buChar char="•"/>
            </a:pPr>
            <a:endParaRPr lang="en-US" altLang="zh-CN" sz="1800" dirty="0">
              <a:latin typeface="Heiti SC Medium" pitchFamily="2" charset="-128"/>
              <a:ea typeface="Heiti SC Medium" pitchFamily="2" charset="-128"/>
            </a:endParaRPr>
          </a:p>
          <a:p>
            <a:pPr marL="257175" indent="-257175">
              <a:buFont typeface="Arial" panose="020B0604020202090204" pitchFamily="34" charset="0"/>
              <a:buChar char="•"/>
            </a:pPr>
            <a:endParaRPr lang="zh-CN" altLang="en-US" sz="1013" dirty="0"/>
          </a:p>
        </p:txBody>
      </p:sp>
      <p:sp>
        <p:nvSpPr>
          <p:cNvPr id="5" name="页脚占位符 4">
            <a:extLst>
              <a:ext uri="{FF2B5EF4-FFF2-40B4-BE49-F238E27FC236}">
                <a16:creationId xmlns:a16="http://schemas.microsoft.com/office/drawing/2014/main" id="{40162576-1E17-754C-A3A6-6EE2C6716BAD}"/>
              </a:ext>
            </a:extLst>
          </p:cNvPr>
          <p:cNvSpPr>
            <a:spLocks noGrp="1"/>
          </p:cNvSpPr>
          <p:nvPr>
            <p:ph type="ftr" sz="quarter" idx="11"/>
          </p:nvPr>
        </p:nvSpPr>
        <p:spPr/>
        <p:txBody>
          <a:bodyPr/>
          <a:lstStyle/>
          <a:p>
            <a:r>
              <a:rPr kumimoji="1" lang="zh-CN" altLang="en-US"/>
              <a:t>知识图谱概述</a:t>
            </a:r>
          </a:p>
        </p:txBody>
      </p:sp>
      <p:sp>
        <p:nvSpPr>
          <p:cNvPr id="6" name="灯片编号占位符 5">
            <a:extLst>
              <a:ext uri="{FF2B5EF4-FFF2-40B4-BE49-F238E27FC236}">
                <a16:creationId xmlns:a16="http://schemas.microsoft.com/office/drawing/2014/main" id="{FD175506-804C-C34D-BCEF-BCC0B963C03A}"/>
              </a:ext>
            </a:extLst>
          </p:cNvPr>
          <p:cNvSpPr>
            <a:spLocks noGrp="1"/>
          </p:cNvSpPr>
          <p:nvPr>
            <p:ph type="sldNum" sz="quarter" idx="12"/>
          </p:nvPr>
        </p:nvSpPr>
        <p:spPr/>
        <p:txBody>
          <a:bodyPr/>
          <a:lstStyle/>
          <a:p>
            <a:fld id="{36A25BD4-2C18-3241-A107-B7FFDDC89A82}" type="slidenum">
              <a:rPr kumimoji="1" lang="zh-CN" altLang="en-US" smtClean="0"/>
              <a:t>44</a:t>
            </a:fld>
            <a:endParaRPr kumimoji="1"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4" name="矩形 3"/>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12" name="文本框 11"/>
          <p:cNvSpPr txBox="1"/>
          <p:nvPr/>
        </p:nvSpPr>
        <p:spPr>
          <a:xfrm>
            <a:off x="419696" y="266166"/>
            <a:ext cx="2954655" cy="461665"/>
          </a:xfrm>
          <a:prstGeom prst="rect">
            <a:avLst/>
          </a:prstGeom>
          <a:noFill/>
        </p:spPr>
        <p:txBody>
          <a:bodyPr wrap="none" rtlCol="0">
            <a:spAutoFit/>
          </a:bodyPr>
          <a:lstStyle/>
          <a:p>
            <a:r>
              <a:rPr kumimoji="1" lang="zh-CN" altLang="en-US" sz="2400" dirty="0">
                <a:latin typeface="Heiti SC Medium" pitchFamily="2" charset="-128"/>
                <a:ea typeface="Heiti SC Medium" pitchFamily="2" charset="-128"/>
              </a:rPr>
              <a:t>语义解析之知识问答</a:t>
            </a:r>
          </a:p>
        </p:txBody>
      </p:sp>
      <p:pic>
        <p:nvPicPr>
          <p:cNvPr id="5" name="图片 4" descr="kbqa"/>
          <p:cNvPicPr>
            <a:picLocks noChangeAspect="1"/>
          </p:cNvPicPr>
          <p:nvPr/>
        </p:nvPicPr>
        <p:blipFill>
          <a:blip r:embed="rId3"/>
          <a:stretch>
            <a:fillRect/>
          </a:stretch>
        </p:blipFill>
        <p:spPr>
          <a:xfrm>
            <a:off x="1571087" y="1498751"/>
            <a:ext cx="5896802" cy="3075816"/>
          </a:xfrm>
          <a:prstGeom prst="rect">
            <a:avLst/>
          </a:prstGeom>
        </p:spPr>
      </p:pic>
      <p:sp>
        <p:nvSpPr>
          <p:cNvPr id="21" name="矩形 20"/>
          <p:cNvSpPr/>
          <p:nvPr/>
        </p:nvSpPr>
        <p:spPr>
          <a:xfrm>
            <a:off x="419577" y="976313"/>
            <a:ext cx="7269956" cy="403380"/>
          </a:xfrm>
          <a:prstGeom prst="rect">
            <a:avLst/>
          </a:prstGeom>
        </p:spPr>
        <p:txBody>
          <a:bodyPr wrap="square">
            <a:spAutoFit/>
          </a:bodyPr>
          <a:lstStyle/>
          <a:p>
            <a:pPr>
              <a:lnSpc>
                <a:spcPct val="150000"/>
              </a:lnSpc>
            </a:pPr>
            <a:r>
              <a:rPr lang="zh-CN" altLang="en-US" sz="1500" dirty="0">
                <a:latin typeface="+mn-ea"/>
              </a:rPr>
              <a:t>知识图谱问答的两种主要方法框架对比</a:t>
            </a:r>
          </a:p>
        </p:txBody>
      </p:sp>
      <p:sp>
        <p:nvSpPr>
          <p:cNvPr id="2" name="页脚占位符 1">
            <a:extLst>
              <a:ext uri="{FF2B5EF4-FFF2-40B4-BE49-F238E27FC236}">
                <a16:creationId xmlns:a16="http://schemas.microsoft.com/office/drawing/2014/main" id="{42DCFAA9-C4BE-8B4C-9EC7-6F4ED23634B2}"/>
              </a:ext>
            </a:extLst>
          </p:cNvPr>
          <p:cNvSpPr>
            <a:spLocks noGrp="1"/>
          </p:cNvSpPr>
          <p:nvPr>
            <p:ph type="ftr" sz="quarter" idx="11"/>
          </p:nvPr>
        </p:nvSpPr>
        <p:spPr/>
        <p:txBody>
          <a:bodyPr/>
          <a:lstStyle/>
          <a:p>
            <a:r>
              <a:rPr kumimoji="1" lang="zh-CN" altLang="en-US"/>
              <a:t>知识图谱概述</a:t>
            </a:r>
          </a:p>
        </p:txBody>
      </p:sp>
      <p:sp>
        <p:nvSpPr>
          <p:cNvPr id="3" name="灯片编号占位符 2">
            <a:extLst>
              <a:ext uri="{FF2B5EF4-FFF2-40B4-BE49-F238E27FC236}">
                <a16:creationId xmlns:a16="http://schemas.microsoft.com/office/drawing/2014/main" id="{B9AC36F5-BD2D-C445-B9FB-7E0248CD01EE}"/>
              </a:ext>
            </a:extLst>
          </p:cNvPr>
          <p:cNvSpPr>
            <a:spLocks noGrp="1"/>
          </p:cNvSpPr>
          <p:nvPr>
            <p:ph type="sldNum" sz="quarter" idx="12"/>
          </p:nvPr>
        </p:nvSpPr>
        <p:spPr/>
        <p:txBody>
          <a:bodyPr/>
          <a:lstStyle/>
          <a:p>
            <a:fld id="{36A25BD4-2C18-3241-A107-B7FFDDC89A82}" type="slidenum">
              <a:rPr kumimoji="1" lang="zh-CN" altLang="en-US" smtClean="0"/>
              <a:t>45</a:t>
            </a:fld>
            <a:endParaRPr kumimoji="1"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4" name="矩形 3"/>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12" name="文本框 11"/>
          <p:cNvSpPr txBox="1"/>
          <p:nvPr/>
        </p:nvSpPr>
        <p:spPr>
          <a:xfrm>
            <a:off x="419696" y="266166"/>
            <a:ext cx="2521844" cy="461665"/>
          </a:xfrm>
          <a:prstGeom prst="rect">
            <a:avLst/>
          </a:prstGeom>
          <a:noFill/>
        </p:spPr>
        <p:txBody>
          <a:bodyPr wrap="none" rtlCol="0">
            <a:spAutoFit/>
          </a:bodyPr>
          <a:lstStyle/>
          <a:p>
            <a:r>
              <a:rPr kumimoji="1" lang="en-US" altLang="zh-CN" sz="2400" dirty="0">
                <a:latin typeface="Heiti SC Medium" pitchFamily="2" charset="-128"/>
                <a:ea typeface="Heiti SC Medium" pitchFamily="2" charset="-128"/>
              </a:rPr>
              <a:t>IBM</a:t>
            </a:r>
            <a:r>
              <a:rPr kumimoji="1" lang="zh-CN" altLang="en-US" sz="2400" dirty="0">
                <a:latin typeface="Heiti SC Medium" pitchFamily="2" charset="-128"/>
                <a:ea typeface="Heiti SC Medium" pitchFamily="2" charset="-128"/>
              </a:rPr>
              <a:t> </a:t>
            </a:r>
            <a:r>
              <a:rPr kumimoji="1" lang="en-US" altLang="zh-CN" sz="2400" dirty="0" err="1">
                <a:latin typeface="Heiti SC Medium" pitchFamily="2" charset="-128"/>
                <a:ea typeface="Heiti SC Medium" pitchFamily="2" charset="-128"/>
              </a:rPr>
              <a:t>Waston</a:t>
            </a:r>
            <a:r>
              <a:rPr kumimoji="1" lang="zh-CN" altLang="en-US" sz="2400" dirty="0">
                <a:latin typeface="Heiti SC Medium" pitchFamily="2" charset="-128"/>
                <a:ea typeface="Heiti SC Medium" pitchFamily="2" charset="-128"/>
              </a:rPr>
              <a:t>系统</a:t>
            </a:r>
          </a:p>
        </p:txBody>
      </p:sp>
      <p:sp>
        <p:nvSpPr>
          <p:cNvPr id="2" name="页脚占位符 1">
            <a:extLst>
              <a:ext uri="{FF2B5EF4-FFF2-40B4-BE49-F238E27FC236}">
                <a16:creationId xmlns:a16="http://schemas.microsoft.com/office/drawing/2014/main" id="{42DCFAA9-C4BE-8B4C-9EC7-6F4ED23634B2}"/>
              </a:ext>
            </a:extLst>
          </p:cNvPr>
          <p:cNvSpPr>
            <a:spLocks noGrp="1"/>
          </p:cNvSpPr>
          <p:nvPr>
            <p:ph type="ftr" sz="quarter" idx="11"/>
          </p:nvPr>
        </p:nvSpPr>
        <p:spPr/>
        <p:txBody>
          <a:bodyPr/>
          <a:lstStyle/>
          <a:p>
            <a:r>
              <a:rPr kumimoji="1" lang="zh-CN" altLang="en-US"/>
              <a:t>知识图谱概述</a:t>
            </a:r>
          </a:p>
        </p:txBody>
      </p:sp>
      <p:sp>
        <p:nvSpPr>
          <p:cNvPr id="3" name="灯片编号占位符 2">
            <a:extLst>
              <a:ext uri="{FF2B5EF4-FFF2-40B4-BE49-F238E27FC236}">
                <a16:creationId xmlns:a16="http://schemas.microsoft.com/office/drawing/2014/main" id="{B9AC36F5-BD2D-C445-B9FB-7E0248CD01EE}"/>
              </a:ext>
            </a:extLst>
          </p:cNvPr>
          <p:cNvSpPr>
            <a:spLocks noGrp="1"/>
          </p:cNvSpPr>
          <p:nvPr>
            <p:ph type="sldNum" sz="quarter" idx="12"/>
          </p:nvPr>
        </p:nvSpPr>
        <p:spPr/>
        <p:txBody>
          <a:bodyPr/>
          <a:lstStyle/>
          <a:p>
            <a:fld id="{36A25BD4-2C18-3241-A107-B7FFDDC89A82}" type="slidenum">
              <a:rPr kumimoji="1" lang="zh-CN" altLang="en-US" smtClean="0"/>
              <a:t>46</a:t>
            </a:fld>
            <a:endParaRPr kumimoji="1" lang="zh-CN" altLang="en-US"/>
          </a:p>
        </p:txBody>
      </p:sp>
      <p:pic>
        <p:nvPicPr>
          <p:cNvPr id="7" name="图片 6">
            <a:extLst>
              <a:ext uri="{FF2B5EF4-FFF2-40B4-BE49-F238E27FC236}">
                <a16:creationId xmlns:a16="http://schemas.microsoft.com/office/drawing/2014/main" id="{D9CDD2EF-25C7-B44A-9E40-3959E4CB1388}"/>
              </a:ext>
            </a:extLst>
          </p:cNvPr>
          <p:cNvPicPr>
            <a:picLocks noChangeAspect="1"/>
          </p:cNvPicPr>
          <p:nvPr/>
        </p:nvPicPr>
        <p:blipFill>
          <a:blip r:embed="rId3"/>
          <a:stretch>
            <a:fillRect/>
          </a:stretch>
        </p:blipFill>
        <p:spPr>
          <a:xfrm>
            <a:off x="419695" y="1849687"/>
            <a:ext cx="3657630" cy="2059110"/>
          </a:xfrm>
          <a:prstGeom prst="rect">
            <a:avLst/>
          </a:prstGeom>
        </p:spPr>
      </p:pic>
      <p:pic>
        <p:nvPicPr>
          <p:cNvPr id="11" name="图片 10">
            <a:extLst>
              <a:ext uri="{FF2B5EF4-FFF2-40B4-BE49-F238E27FC236}">
                <a16:creationId xmlns:a16="http://schemas.microsoft.com/office/drawing/2014/main" id="{24966125-5179-014E-AA2E-03FCF67D4A7C}"/>
              </a:ext>
            </a:extLst>
          </p:cNvPr>
          <p:cNvPicPr>
            <a:picLocks noChangeAspect="1"/>
          </p:cNvPicPr>
          <p:nvPr/>
        </p:nvPicPr>
        <p:blipFill>
          <a:blip r:embed="rId4"/>
          <a:stretch>
            <a:fillRect/>
          </a:stretch>
        </p:blipFill>
        <p:spPr>
          <a:xfrm>
            <a:off x="4077325" y="1369927"/>
            <a:ext cx="4539019" cy="2836007"/>
          </a:xfrm>
          <a:prstGeom prst="rect">
            <a:avLst/>
          </a:prstGeom>
        </p:spPr>
      </p:pic>
      <p:sp>
        <p:nvSpPr>
          <p:cNvPr id="13" name="矩形 12">
            <a:extLst>
              <a:ext uri="{FF2B5EF4-FFF2-40B4-BE49-F238E27FC236}">
                <a16:creationId xmlns:a16="http://schemas.microsoft.com/office/drawing/2014/main" id="{36EC8EE5-966C-E243-BC32-BFB94DF09448}"/>
              </a:ext>
            </a:extLst>
          </p:cNvPr>
          <p:cNvSpPr/>
          <p:nvPr/>
        </p:nvSpPr>
        <p:spPr>
          <a:xfrm>
            <a:off x="375661" y="912448"/>
            <a:ext cx="3315433" cy="646331"/>
          </a:xfrm>
          <a:prstGeom prst="rect">
            <a:avLst/>
          </a:prstGeom>
        </p:spPr>
        <p:txBody>
          <a:bodyPr wrap="square">
            <a:spAutoFit/>
          </a:bodyPr>
          <a:lstStyle/>
          <a:p>
            <a:r>
              <a:rPr lang="zh-CN" altLang="en-US" dirty="0"/>
              <a:t>Jeopardy  “危险边缘”</a:t>
            </a:r>
            <a:endParaRPr lang="en-US" altLang="zh-CN" dirty="0"/>
          </a:p>
          <a:p>
            <a:r>
              <a:rPr lang="en-US" altLang="zh-CN" dirty="0"/>
              <a:t>2011</a:t>
            </a:r>
            <a:r>
              <a:rPr lang="zh-CN" altLang="en-US" dirty="0"/>
              <a:t> </a:t>
            </a:r>
            <a:r>
              <a:rPr lang="en-US" altLang="zh-CN" dirty="0"/>
              <a:t>IBM</a:t>
            </a:r>
            <a:r>
              <a:rPr lang="zh-CN" altLang="en-US" dirty="0"/>
              <a:t> </a:t>
            </a:r>
            <a:r>
              <a:rPr lang="en-US" altLang="zh-CN" dirty="0" err="1"/>
              <a:t>Waston</a:t>
            </a:r>
            <a:r>
              <a:rPr lang="zh-CN" altLang="en-US" dirty="0"/>
              <a:t>击败人类冠军</a:t>
            </a:r>
          </a:p>
        </p:txBody>
      </p:sp>
    </p:spTree>
    <p:extLst>
      <p:ext uri="{BB962C8B-B14F-4D97-AF65-F5344CB8AC3E}">
        <p14:creationId xmlns:p14="http://schemas.microsoft.com/office/powerpoint/2010/main" val="22259769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2954655" cy="461665"/>
          </a:xfrm>
          <a:prstGeom prst="rect">
            <a:avLst/>
          </a:prstGeom>
          <a:noFill/>
        </p:spPr>
        <p:txBody>
          <a:bodyPr wrap="none" rtlCol="0">
            <a:spAutoFit/>
          </a:bodyPr>
          <a:lstStyle/>
          <a:p>
            <a:r>
              <a:rPr lang="zh-CN" altLang="en-US" sz="2400" dirty="0">
                <a:latin typeface="+mn-ea"/>
                <a:sym typeface="微软雅黑 Light" panose="020B0502040204020203" pitchFamily="34" charset="-122"/>
              </a:rPr>
              <a:t>知识图谱与数据管理</a:t>
            </a: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4" name="矩形 3"/>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7" name="矩形 6"/>
          <p:cNvSpPr/>
          <p:nvPr/>
        </p:nvSpPr>
        <p:spPr>
          <a:xfrm>
            <a:off x="348445" y="867836"/>
            <a:ext cx="8123550" cy="403380"/>
          </a:xfrm>
          <a:prstGeom prst="rect">
            <a:avLst/>
          </a:prstGeom>
          <a:ln>
            <a:noFill/>
          </a:ln>
        </p:spPr>
        <p:txBody>
          <a:bodyPr wrap="square">
            <a:spAutoFit/>
          </a:bodyPr>
          <a:lstStyle/>
          <a:p>
            <a:pPr>
              <a:lnSpc>
                <a:spcPct val="150000"/>
              </a:lnSpc>
            </a:pPr>
            <a:r>
              <a:rPr lang="zh-CN" altLang="en-US" sz="1500" dirty="0">
                <a:latin typeface="+mn-ea"/>
              </a:rPr>
              <a:t>知识图谱本质上是多关系图，通常用“</a:t>
            </a:r>
            <a:r>
              <a:rPr lang="zh-CN" altLang="en-US" sz="1500" b="1" dirty="0">
                <a:solidFill>
                  <a:srgbClr val="FF0000"/>
                </a:solidFill>
                <a:latin typeface="+mn-ea"/>
              </a:rPr>
              <a:t>实体</a:t>
            </a:r>
            <a:r>
              <a:rPr lang="zh-CN" altLang="en-US" sz="1500" dirty="0">
                <a:latin typeface="+mn-ea"/>
              </a:rPr>
              <a:t>”来表达图里的</a:t>
            </a:r>
            <a:r>
              <a:rPr lang="zh-CN" altLang="en-US" sz="1500" b="1" dirty="0">
                <a:solidFill>
                  <a:srgbClr val="FF0000"/>
                </a:solidFill>
                <a:latin typeface="+mn-ea"/>
              </a:rPr>
              <a:t>结点</a:t>
            </a:r>
            <a:r>
              <a:rPr lang="zh-CN" altLang="en-US" sz="1500" dirty="0">
                <a:latin typeface="+mn-ea"/>
              </a:rPr>
              <a:t>、用“</a:t>
            </a:r>
            <a:r>
              <a:rPr lang="zh-CN" altLang="en-US" sz="1500" b="1" dirty="0">
                <a:solidFill>
                  <a:srgbClr val="FF0000"/>
                </a:solidFill>
                <a:latin typeface="+mn-ea"/>
              </a:rPr>
              <a:t>关系</a:t>
            </a:r>
            <a:r>
              <a:rPr lang="zh-CN" altLang="en-US" sz="1500" dirty="0">
                <a:latin typeface="+mn-ea"/>
              </a:rPr>
              <a:t>”来表达图里的</a:t>
            </a:r>
            <a:r>
              <a:rPr lang="zh-CN" altLang="en-US" sz="1500" b="1" dirty="0">
                <a:solidFill>
                  <a:srgbClr val="FF0000"/>
                </a:solidFill>
                <a:latin typeface="+mn-ea"/>
              </a:rPr>
              <a:t>边</a:t>
            </a:r>
            <a:r>
              <a:rPr lang="zh-CN" altLang="en-US" sz="1500" dirty="0">
                <a:latin typeface="+mn-ea"/>
              </a:rPr>
              <a:t>。</a:t>
            </a:r>
            <a:endParaRPr lang="en-US" altLang="zh-CN" sz="1500" dirty="0">
              <a:latin typeface="+mn-ea"/>
            </a:endParaRPr>
          </a:p>
        </p:txBody>
      </p:sp>
      <p:sp>
        <p:nvSpPr>
          <p:cNvPr id="2" name="矩形 1"/>
          <p:cNvSpPr/>
          <p:nvPr/>
        </p:nvSpPr>
        <p:spPr>
          <a:xfrm>
            <a:off x="348446" y="1481781"/>
            <a:ext cx="8374408" cy="749629"/>
          </a:xfrm>
          <a:prstGeom prst="rect">
            <a:avLst/>
          </a:prstGeom>
        </p:spPr>
        <p:txBody>
          <a:bodyPr wrap="none">
            <a:spAutoFit/>
          </a:bodyPr>
          <a:lstStyle/>
          <a:p>
            <a:pPr>
              <a:lnSpc>
                <a:spcPct val="150000"/>
              </a:lnSpc>
            </a:pPr>
            <a:r>
              <a:rPr lang="zh-CN" altLang="en-US" sz="1500" b="1" dirty="0">
                <a:solidFill>
                  <a:srgbClr val="000000"/>
                </a:solidFill>
                <a:latin typeface="+mn-ea"/>
              </a:rPr>
              <a:t>关系型数据库：</a:t>
            </a:r>
            <a:r>
              <a:rPr lang="zh-CN" altLang="en-US" sz="1500" dirty="0">
                <a:solidFill>
                  <a:srgbClr val="000000"/>
                </a:solidFill>
                <a:latin typeface="+mn-ea"/>
              </a:rPr>
              <a:t>实体与实体之间的关系通常都是利用外键来实现，对关系的查询需要大量</a:t>
            </a:r>
            <a:r>
              <a:rPr lang="en-US" altLang="zh-CN" sz="1500" dirty="0">
                <a:solidFill>
                  <a:srgbClr val="000000"/>
                </a:solidFill>
                <a:latin typeface="+mn-ea"/>
              </a:rPr>
              <a:t>join</a:t>
            </a:r>
            <a:r>
              <a:rPr lang="zh-CN" altLang="en-US" sz="1500" dirty="0">
                <a:solidFill>
                  <a:srgbClr val="000000"/>
                </a:solidFill>
                <a:latin typeface="+mn-ea"/>
              </a:rPr>
              <a:t>操作</a:t>
            </a:r>
            <a:endParaRPr lang="en-US" altLang="zh-CN" sz="1500" dirty="0">
              <a:solidFill>
                <a:srgbClr val="000000"/>
              </a:solidFill>
              <a:latin typeface="+mn-ea"/>
            </a:endParaRPr>
          </a:p>
          <a:p>
            <a:pPr>
              <a:lnSpc>
                <a:spcPct val="150000"/>
              </a:lnSpc>
            </a:pPr>
            <a:endParaRPr lang="zh-CN" altLang="en-US" sz="1500" dirty="0">
              <a:solidFill>
                <a:srgbClr val="000000"/>
              </a:solidFill>
              <a:latin typeface="+mn-ea"/>
            </a:endParaRPr>
          </a:p>
        </p:txBody>
      </p:sp>
      <p:sp>
        <p:nvSpPr>
          <p:cNvPr id="3" name="右箭头 2"/>
          <p:cNvSpPr/>
          <p:nvPr/>
        </p:nvSpPr>
        <p:spPr>
          <a:xfrm rot="5400000">
            <a:off x="4572267" y="2125511"/>
            <a:ext cx="501300" cy="1781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 name="文本框 4"/>
          <p:cNvSpPr txBox="1"/>
          <p:nvPr/>
        </p:nvSpPr>
        <p:spPr>
          <a:xfrm>
            <a:off x="348446" y="2501211"/>
            <a:ext cx="8204409" cy="403380"/>
          </a:xfrm>
          <a:prstGeom prst="rect">
            <a:avLst/>
          </a:prstGeom>
          <a:noFill/>
        </p:spPr>
        <p:txBody>
          <a:bodyPr wrap="square" rtlCol="0">
            <a:spAutoFit/>
          </a:bodyPr>
          <a:lstStyle/>
          <a:p>
            <a:pPr>
              <a:lnSpc>
                <a:spcPct val="150000"/>
              </a:lnSpc>
            </a:pPr>
            <a:r>
              <a:rPr lang="zh-CN" altLang="en-US" sz="1500" b="1" dirty="0">
                <a:solidFill>
                  <a:srgbClr val="000000"/>
                </a:solidFill>
                <a:latin typeface="+mn-ea"/>
              </a:rPr>
              <a:t>图数据库：</a:t>
            </a:r>
            <a:r>
              <a:rPr lang="zh-CN" altLang="en-US" sz="1500" dirty="0">
                <a:solidFill>
                  <a:srgbClr val="000000"/>
                </a:solidFill>
                <a:latin typeface="+mn-ea"/>
              </a:rPr>
              <a:t>图模型建模实体（结点）和实体之间的关系（边），在对关系的操作上有更高的性能</a:t>
            </a:r>
            <a:endParaRPr lang="en-US" altLang="zh-CN" sz="1500" dirty="0">
              <a:solidFill>
                <a:srgbClr val="000000"/>
              </a:solidFill>
              <a:latin typeface="+mn-ea"/>
            </a:endParaRPr>
          </a:p>
        </p:txBody>
      </p:sp>
      <p:pic>
        <p:nvPicPr>
          <p:cNvPr id="9" name="图片 8"/>
          <p:cNvPicPr>
            <a:picLocks noChangeAspect="1"/>
          </p:cNvPicPr>
          <p:nvPr/>
        </p:nvPicPr>
        <p:blipFill rotWithShape="1">
          <a:blip r:embed="rId3"/>
          <a:srcRect t="18696" b="10825"/>
          <a:stretch>
            <a:fillRect/>
          </a:stretch>
        </p:blipFill>
        <p:spPr>
          <a:xfrm>
            <a:off x="2233710" y="3104651"/>
            <a:ext cx="4557713" cy="1807490"/>
          </a:xfrm>
          <a:prstGeom prst="rect">
            <a:avLst/>
          </a:prstGeom>
        </p:spPr>
      </p:pic>
      <p:sp>
        <p:nvSpPr>
          <p:cNvPr id="10" name="页脚占位符 9">
            <a:extLst>
              <a:ext uri="{FF2B5EF4-FFF2-40B4-BE49-F238E27FC236}">
                <a16:creationId xmlns:a16="http://schemas.microsoft.com/office/drawing/2014/main" id="{C2E73592-E481-CB43-BFF5-8C0B8A0D7E06}"/>
              </a:ext>
            </a:extLst>
          </p:cNvPr>
          <p:cNvSpPr>
            <a:spLocks noGrp="1"/>
          </p:cNvSpPr>
          <p:nvPr>
            <p:ph type="ftr" sz="quarter" idx="11"/>
          </p:nvPr>
        </p:nvSpPr>
        <p:spPr/>
        <p:txBody>
          <a:bodyPr/>
          <a:lstStyle/>
          <a:p>
            <a:r>
              <a:rPr kumimoji="1" lang="zh-CN" altLang="en-US"/>
              <a:t>知识图谱概述</a:t>
            </a:r>
          </a:p>
        </p:txBody>
      </p:sp>
      <p:sp>
        <p:nvSpPr>
          <p:cNvPr id="11" name="灯片编号占位符 10">
            <a:extLst>
              <a:ext uri="{FF2B5EF4-FFF2-40B4-BE49-F238E27FC236}">
                <a16:creationId xmlns:a16="http://schemas.microsoft.com/office/drawing/2014/main" id="{BB471C81-41A4-4449-857E-23633402C3C3}"/>
              </a:ext>
            </a:extLst>
          </p:cNvPr>
          <p:cNvSpPr>
            <a:spLocks noGrp="1"/>
          </p:cNvSpPr>
          <p:nvPr>
            <p:ph type="sldNum" sz="quarter" idx="12"/>
          </p:nvPr>
        </p:nvSpPr>
        <p:spPr/>
        <p:txBody>
          <a:bodyPr/>
          <a:lstStyle/>
          <a:p>
            <a:fld id="{36A25BD4-2C18-3241-A107-B7FFDDC89A82}" type="slidenum">
              <a:rPr kumimoji="1" lang="zh-CN" altLang="en-US" smtClean="0"/>
              <a:t>47</a:t>
            </a:fld>
            <a:endParaRPr kumimoji="1"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4185761" cy="461665"/>
          </a:xfrm>
          <a:prstGeom prst="rect">
            <a:avLst/>
          </a:prstGeom>
          <a:noFill/>
        </p:spPr>
        <p:txBody>
          <a:bodyPr wrap="none" rtlCol="0">
            <a:spAutoFit/>
          </a:bodyPr>
          <a:lstStyle/>
          <a:p>
            <a:r>
              <a:rPr kumimoji="1" lang="zh-CN" altLang="en-US" sz="2400" dirty="0">
                <a:latin typeface="Heiti SC Medium" pitchFamily="2" charset="-128"/>
                <a:ea typeface="Heiti SC Medium" pitchFamily="2" charset="-128"/>
              </a:rPr>
              <a:t>基于关系的知识图谱存储管理</a:t>
            </a: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4" name="矩形 3"/>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24" name="文本框 23"/>
          <p:cNvSpPr txBox="1"/>
          <p:nvPr/>
        </p:nvSpPr>
        <p:spPr>
          <a:xfrm>
            <a:off x="442673" y="1332188"/>
            <a:ext cx="3467721" cy="715837"/>
          </a:xfrm>
          <a:prstGeom prst="rect">
            <a:avLst/>
          </a:prstGeom>
          <a:noFill/>
        </p:spPr>
        <p:txBody>
          <a:bodyPr wrap="square" rtlCol="0">
            <a:spAutoFit/>
          </a:bodyPr>
          <a:lstStyle/>
          <a:p>
            <a:pPr marL="214313" indent="-214313">
              <a:buFont typeface="Arial" panose="020B0604020202090204" pitchFamily="34" charset="0"/>
              <a:buChar char="•"/>
            </a:pPr>
            <a:r>
              <a:rPr lang="zh-CN" altLang="en-US" sz="1013" dirty="0"/>
              <a:t>优点：简单明了</a:t>
            </a:r>
            <a:endParaRPr lang="en-US" altLang="zh-CN" sz="1013" dirty="0"/>
          </a:p>
          <a:p>
            <a:pPr marL="214313" indent="-214313">
              <a:buFont typeface="Arial" panose="020B0604020202090204" pitchFamily="34" charset="0"/>
              <a:buChar char="•"/>
            </a:pPr>
            <a:r>
              <a:rPr lang="zh-CN" altLang="en-US" sz="1013" dirty="0"/>
              <a:t>缺点：最大问题在于将知识图谱查询翻译为 </a:t>
            </a:r>
            <a:r>
              <a:rPr lang="en-US" altLang="zh-CN" sz="1013" dirty="0"/>
              <a:t>SQL </a:t>
            </a:r>
            <a:r>
              <a:rPr lang="zh-CN" altLang="en-US" sz="1013" dirty="0"/>
              <a:t>查询后会产生三元组表的</a:t>
            </a:r>
            <a:r>
              <a:rPr lang="zh-CN" altLang="en-US" sz="1013" dirty="0">
                <a:solidFill>
                  <a:srgbClr val="C00000"/>
                </a:solidFill>
              </a:rPr>
              <a:t>大量自连接操作 </a:t>
            </a:r>
          </a:p>
          <a:p>
            <a:endParaRPr kumimoji="1" lang="zh-CN" altLang="en-US" sz="1013" dirty="0"/>
          </a:p>
        </p:txBody>
      </p:sp>
      <p:sp>
        <p:nvSpPr>
          <p:cNvPr id="31" name="文本框 30"/>
          <p:cNvSpPr txBox="1"/>
          <p:nvPr/>
        </p:nvSpPr>
        <p:spPr>
          <a:xfrm>
            <a:off x="442944" y="964160"/>
            <a:ext cx="2836070" cy="248209"/>
          </a:xfrm>
          <a:prstGeom prst="rect">
            <a:avLst/>
          </a:prstGeom>
          <a:noFill/>
        </p:spPr>
        <p:txBody>
          <a:bodyPr wrap="square" rtlCol="0">
            <a:spAutoFit/>
          </a:bodyPr>
          <a:lstStyle/>
          <a:p>
            <a:r>
              <a:rPr kumimoji="1" lang="zh-CN" altLang="en-US" sz="1013" b="1" dirty="0"/>
              <a:t>三元组表：主谓宾三列的表</a:t>
            </a:r>
          </a:p>
        </p:txBody>
      </p:sp>
      <p:sp>
        <p:nvSpPr>
          <p:cNvPr id="3" name="页脚占位符 2">
            <a:extLst>
              <a:ext uri="{FF2B5EF4-FFF2-40B4-BE49-F238E27FC236}">
                <a16:creationId xmlns:a16="http://schemas.microsoft.com/office/drawing/2014/main" id="{DC255AEE-2FFB-974B-B6C5-334D0E6B08E3}"/>
              </a:ext>
            </a:extLst>
          </p:cNvPr>
          <p:cNvSpPr>
            <a:spLocks noGrp="1"/>
          </p:cNvSpPr>
          <p:nvPr>
            <p:ph type="ftr" sz="quarter" idx="11"/>
          </p:nvPr>
        </p:nvSpPr>
        <p:spPr/>
        <p:txBody>
          <a:bodyPr/>
          <a:lstStyle/>
          <a:p>
            <a:r>
              <a:rPr kumimoji="1" lang="zh-CN" altLang="en-US"/>
              <a:t>知识图谱概述</a:t>
            </a:r>
          </a:p>
        </p:txBody>
      </p:sp>
      <p:sp>
        <p:nvSpPr>
          <p:cNvPr id="5" name="灯片编号占位符 4">
            <a:extLst>
              <a:ext uri="{FF2B5EF4-FFF2-40B4-BE49-F238E27FC236}">
                <a16:creationId xmlns:a16="http://schemas.microsoft.com/office/drawing/2014/main" id="{A02B7317-99F0-5D46-A215-CB8EFD253FEA}"/>
              </a:ext>
            </a:extLst>
          </p:cNvPr>
          <p:cNvSpPr>
            <a:spLocks noGrp="1"/>
          </p:cNvSpPr>
          <p:nvPr>
            <p:ph type="sldNum" sz="quarter" idx="12"/>
          </p:nvPr>
        </p:nvSpPr>
        <p:spPr/>
        <p:txBody>
          <a:bodyPr/>
          <a:lstStyle/>
          <a:p>
            <a:fld id="{36A25BD4-2C18-3241-A107-B7FFDDC89A82}" type="slidenum">
              <a:rPr kumimoji="1" lang="zh-CN" altLang="en-US" smtClean="0"/>
              <a:t>48</a:t>
            </a:fld>
            <a:endParaRPr kumimoji="1" lang="zh-CN" altLang="en-US"/>
          </a:p>
        </p:txBody>
      </p:sp>
      <p:pic>
        <p:nvPicPr>
          <p:cNvPr id="10" name="图片 9">
            <a:extLst>
              <a:ext uri="{FF2B5EF4-FFF2-40B4-BE49-F238E27FC236}">
                <a16:creationId xmlns:a16="http://schemas.microsoft.com/office/drawing/2014/main" id="{7686F41A-A06E-0140-86D7-0EEBA0BF0087}"/>
              </a:ext>
            </a:extLst>
          </p:cNvPr>
          <p:cNvPicPr>
            <a:picLocks noChangeAspect="1"/>
          </p:cNvPicPr>
          <p:nvPr/>
        </p:nvPicPr>
        <p:blipFill>
          <a:blip r:embed="rId3"/>
          <a:stretch>
            <a:fillRect/>
          </a:stretch>
        </p:blipFill>
        <p:spPr>
          <a:xfrm>
            <a:off x="4375003" y="996568"/>
            <a:ext cx="3867251" cy="3658723"/>
          </a:xfrm>
          <a:prstGeom prst="rect">
            <a:avLst/>
          </a:prstGeom>
        </p:spPr>
      </p:pic>
      <p:pic>
        <p:nvPicPr>
          <p:cNvPr id="9" name="图片 8">
            <a:extLst>
              <a:ext uri="{FF2B5EF4-FFF2-40B4-BE49-F238E27FC236}">
                <a16:creationId xmlns:a16="http://schemas.microsoft.com/office/drawing/2014/main" id="{D3D8E275-1846-2F43-BD12-1101D9EB6806}"/>
              </a:ext>
            </a:extLst>
          </p:cNvPr>
          <p:cNvPicPr>
            <a:picLocks noChangeAspect="1"/>
          </p:cNvPicPr>
          <p:nvPr/>
        </p:nvPicPr>
        <p:blipFill>
          <a:blip r:embed="rId4"/>
          <a:stretch>
            <a:fillRect/>
          </a:stretch>
        </p:blipFill>
        <p:spPr>
          <a:xfrm>
            <a:off x="442673" y="2128793"/>
            <a:ext cx="3946998" cy="1338350"/>
          </a:xfrm>
          <a:prstGeom prst="rect">
            <a:avLst/>
          </a:prstGeom>
        </p:spPr>
      </p:pic>
      <p:sp>
        <p:nvSpPr>
          <p:cNvPr id="2" name="文本框 1">
            <a:extLst>
              <a:ext uri="{FF2B5EF4-FFF2-40B4-BE49-F238E27FC236}">
                <a16:creationId xmlns:a16="http://schemas.microsoft.com/office/drawing/2014/main" id="{00276CAB-2016-6D4B-A206-7E0852A1CA63}"/>
              </a:ext>
            </a:extLst>
          </p:cNvPr>
          <p:cNvSpPr txBox="1"/>
          <p:nvPr/>
        </p:nvSpPr>
        <p:spPr>
          <a:xfrm>
            <a:off x="727506" y="3763818"/>
            <a:ext cx="2908489" cy="1015663"/>
          </a:xfrm>
          <a:prstGeom prst="rect">
            <a:avLst/>
          </a:prstGeom>
          <a:noFill/>
          <a:ln>
            <a:solidFill>
              <a:schemeClr val="tx2"/>
            </a:solidFill>
            <a:prstDash val="sysDot"/>
          </a:ln>
        </p:spPr>
        <p:txBody>
          <a:bodyPr wrap="square" rtlCol="0">
            <a:spAutoFit/>
          </a:bodyPr>
          <a:lstStyle/>
          <a:p>
            <a:r>
              <a:rPr kumimoji="1" lang="en-US" altLang="zh-CN" sz="1200" dirty="0"/>
              <a:t>SELECT</a:t>
            </a:r>
            <a:r>
              <a:rPr kumimoji="1" lang="zh-CN" altLang="en-US" sz="1200" dirty="0"/>
              <a:t> </a:t>
            </a:r>
            <a:r>
              <a:rPr kumimoji="1" lang="en-US" altLang="zh-CN" sz="1200" dirty="0"/>
              <a:t>T1.object</a:t>
            </a:r>
            <a:r>
              <a:rPr kumimoji="1" lang="zh-CN" altLang="en-US" sz="1200" dirty="0"/>
              <a:t> </a:t>
            </a:r>
            <a:r>
              <a:rPr kumimoji="1" lang="en-US" altLang="zh-CN" sz="1200" dirty="0"/>
              <a:t>T2.object</a:t>
            </a:r>
          </a:p>
          <a:p>
            <a:r>
              <a:rPr kumimoji="1" lang="en-US" altLang="zh-CN" sz="1200" dirty="0"/>
              <a:t>FROM</a:t>
            </a:r>
            <a:r>
              <a:rPr kumimoji="1" lang="zh-CN" altLang="en-US" sz="1200" dirty="0"/>
              <a:t>  </a:t>
            </a:r>
            <a:r>
              <a:rPr kumimoji="1" lang="en-US" altLang="zh-CN" sz="1200" dirty="0"/>
              <a:t>T</a:t>
            </a:r>
            <a:r>
              <a:rPr kumimoji="1" lang="zh-CN" altLang="en-US" sz="1200" dirty="0"/>
              <a:t> </a:t>
            </a:r>
            <a:r>
              <a:rPr kumimoji="1" lang="en-US" altLang="zh-CN" sz="1200" dirty="0"/>
              <a:t>as</a:t>
            </a:r>
            <a:r>
              <a:rPr kumimoji="1" lang="zh-CN" altLang="en-US" sz="1200" dirty="0"/>
              <a:t> </a:t>
            </a:r>
            <a:r>
              <a:rPr kumimoji="1" lang="en-US" altLang="zh-CN" sz="1200" dirty="0"/>
              <a:t>T1,</a:t>
            </a:r>
            <a:r>
              <a:rPr kumimoji="1" lang="zh-CN" altLang="en-US" sz="1200" dirty="0"/>
              <a:t> </a:t>
            </a:r>
            <a:r>
              <a:rPr kumimoji="1" lang="en-US" altLang="zh-CN" sz="1200" dirty="0"/>
              <a:t>T</a:t>
            </a:r>
            <a:r>
              <a:rPr kumimoji="1" lang="zh-CN" altLang="en-US" sz="1200" dirty="0"/>
              <a:t> </a:t>
            </a:r>
            <a:r>
              <a:rPr kumimoji="1" lang="en-US" altLang="zh-CN" sz="1200" dirty="0"/>
              <a:t>as</a:t>
            </a:r>
            <a:r>
              <a:rPr kumimoji="1" lang="zh-CN" altLang="en-US" sz="1200" dirty="0"/>
              <a:t> </a:t>
            </a:r>
            <a:r>
              <a:rPr kumimoji="1" lang="en-US" altLang="zh-CN" sz="1200" dirty="0"/>
              <a:t>T2</a:t>
            </a:r>
          </a:p>
          <a:p>
            <a:r>
              <a:rPr kumimoji="1" lang="en-US" altLang="zh-CN" sz="1200" dirty="0"/>
              <a:t>WHERE</a:t>
            </a:r>
            <a:r>
              <a:rPr kumimoji="1" lang="zh-CN" altLang="en-US" sz="1200" dirty="0"/>
              <a:t>  </a:t>
            </a:r>
            <a:r>
              <a:rPr kumimoji="1" lang="en-US" altLang="zh-CN" sz="1200" dirty="0"/>
              <a:t>T1.subject=T2.subject</a:t>
            </a:r>
          </a:p>
          <a:p>
            <a:r>
              <a:rPr kumimoji="1" lang="en-US" altLang="zh-CN" sz="1200" dirty="0"/>
              <a:t>and</a:t>
            </a:r>
            <a:r>
              <a:rPr kumimoji="1" lang="zh-CN" altLang="en-US" sz="1200" dirty="0"/>
              <a:t> </a:t>
            </a:r>
            <a:r>
              <a:rPr kumimoji="1" lang="en-US" altLang="zh-CN" sz="1200" dirty="0"/>
              <a:t>T1.predicate=name</a:t>
            </a:r>
            <a:r>
              <a:rPr kumimoji="1" lang="zh-CN" altLang="en-US" sz="1200" dirty="0"/>
              <a:t> </a:t>
            </a:r>
            <a:r>
              <a:rPr kumimoji="1" lang="en-US" altLang="zh-CN" sz="1200" dirty="0"/>
              <a:t>and</a:t>
            </a:r>
            <a:r>
              <a:rPr kumimoji="1" lang="zh-CN" altLang="en-US" sz="1200" dirty="0"/>
              <a:t> </a:t>
            </a:r>
            <a:r>
              <a:rPr kumimoji="1" lang="en-US" altLang="zh-CN" sz="1200" dirty="0"/>
              <a:t>T2.predicate=birthdate</a:t>
            </a:r>
          </a:p>
        </p:txBody>
      </p:sp>
      <p:sp>
        <p:nvSpPr>
          <p:cNvPr id="7" name="下箭头 6">
            <a:extLst>
              <a:ext uri="{FF2B5EF4-FFF2-40B4-BE49-F238E27FC236}">
                <a16:creationId xmlns:a16="http://schemas.microsoft.com/office/drawing/2014/main" id="{8D4D5395-16FD-5847-B0D1-90D95770E943}"/>
              </a:ext>
            </a:extLst>
          </p:cNvPr>
          <p:cNvSpPr/>
          <p:nvPr/>
        </p:nvSpPr>
        <p:spPr>
          <a:xfrm>
            <a:off x="1843729" y="3389073"/>
            <a:ext cx="218134" cy="3747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1A3F657F-FBCB-4946-8E65-589D26799D3D}"/>
              </a:ext>
            </a:extLst>
          </p:cNvPr>
          <p:cNvSpPr txBox="1"/>
          <p:nvPr/>
        </p:nvSpPr>
        <p:spPr>
          <a:xfrm>
            <a:off x="518551" y="1900450"/>
            <a:ext cx="790832" cy="276999"/>
          </a:xfrm>
          <a:prstGeom prst="rect">
            <a:avLst/>
          </a:prstGeom>
          <a:noFill/>
        </p:spPr>
        <p:txBody>
          <a:bodyPr wrap="square" rtlCol="0">
            <a:spAutoFit/>
          </a:bodyPr>
          <a:lstStyle/>
          <a:p>
            <a:r>
              <a:rPr kumimoji="1" lang="en-US" altLang="zh-CN" sz="1200" dirty="0"/>
              <a:t>SPARQL</a:t>
            </a:r>
            <a:endParaRPr kumimoji="1" lang="zh-CN" altLang="en-US" sz="1200" dirty="0"/>
          </a:p>
        </p:txBody>
      </p:sp>
      <p:sp>
        <p:nvSpPr>
          <p:cNvPr id="14" name="文本框 13">
            <a:extLst>
              <a:ext uri="{FF2B5EF4-FFF2-40B4-BE49-F238E27FC236}">
                <a16:creationId xmlns:a16="http://schemas.microsoft.com/office/drawing/2014/main" id="{1A2EE10E-382E-174E-8BA6-419CA102912F}"/>
              </a:ext>
            </a:extLst>
          </p:cNvPr>
          <p:cNvSpPr txBox="1"/>
          <p:nvPr/>
        </p:nvSpPr>
        <p:spPr>
          <a:xfrm>
            <a:off x="538339" y="3475016"/>
            <a:ext cx="790832" cy="276999"/>
          </a:xfrm>
          <a:prstGeom prst="rect">
            <a:avLst/>
          </a:prstGeom>
          <a:noFill/>
        </p:spPr>
        <p:txBody>
          <a:bodyPr wrap="square" rtlCol="0">
            <a:spAutoFit/>
          </a:bodyPr>
          <a:lstStyle/>
          <a:p>
            <a:r>
              <a:rPr kumimoji="1" lang="en-US" altLang="zh-CN" sz="1200" dirty="0"/>
              <a:t>SQL</a:t>
            </a:r>
            <a:endParaRPr kumimoji="1" lang="zh-CN" altLang="en-US" sz="12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4185761" cy="461665"/>
          </a:xfrm>
          <a:prstGeom prst="rect">
            <a:avLst/>
          </a:prstGeom>
          <a:noFill/>
        </p:spPr>
        <p:txBody>
          <a:bodyPr wrap="none" rtlCol="0">
            <a:spAutoFit/>
          </a:bodyPr>
          <a:lstStyle/>
          <a:p>
            <a:r>
              <a:rPr kumimoji="1" lang="zh-CN" altLang="en-US" sz="2400" dirty="0">
                <a:latin typeface="Heiti SC Medium" pitchFamily="2" charset="-128"/>
                <a:ea typeface="Heiti SC Medium" pitchFamily="2" charset="-128"/>
              </a:rPr>
              <a:t>基于关系的知识图谱存储管理</a:t>
            </a: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4" name="矩形 3"/>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24" name="文本框 23"/>
          <p:cNvSpPr txBox="1"/>
          <p:nvPr/>
        </p:nvSpPr>
        <p:spPr>
          <a:xfrm>
            <a:off x="419468" y="1502731"/>
            <a:ext cx="3467721" cy="1027589"/>
          </a:xfrm>
          <a:prstGeom prst="rect">
            <a:avLst/>
          </a:prstGeom>
          <a:noFill/>
        </p:spPr>
        <p:txBody>
          <a:bodyPr wrap="square" rtlCol="0">
            <a:spAutoFit/>
          </a:bodyPr>
          <a:lstStyle/>
          <a:p>
            <a:pPr marL="214313" indent="-214313">
              <a:buFont typeface="Arial" panose="020B0604020202090204" pitchFamily="34" charset="0"/>
              <a:buChar char="•"/>
            </a:pPr>
            <a:r>
              <a:rPr lang="zh-CN" altLang="en-US" sz="1013" dirty="0"/>
              <a:t>优点：克服三元组自连接的问题</a:t>
            </a:r>
            <a:endParaRPr lang="en-US" altLang="zh-CN" sz="1013" dirty="0"/>
          </a:p>
          <a:p>
            <a:pPr marL="214313" indent="-214313">
              <a:buFont typeface="Arial" panose="020B0604020202090204" pitchFamily="34" charset="0"/>
              <a:buChar char="•"/>
            </a:pPr>
            <a:r>
              <a:rPr lang="zh-CN" altLang="en-US" sz="1013" dirty="0"/>
              <a:t>缺点：一对多联系或多值属性存储问题 、</a:t>
            </a:r>
            <a:r>
              <a:rPr lang="en-US" altLang="zh-CN" sz="1013" dirty="0"/>
              <a:t>RDF</a:t>
            </a:r>
            <a:r>
              <a:rPr lang="zh-CN" altLang="en-US" sz="1013" dirty="0"/>
              <a:t>的灵活性等</a:t>
            </a:r>
            <a:endParaRPr lang="en-US" altLang="zh-CN" sz="1013" dirty="0"/>
          </a:p>
          <a:p>
            <a:pPr marL="214313" indent="-214313">
              <a:buFont typeface="Arial" panose="020B0604020202090204" pitchFamily="34" charset="0"/>
              <a:buChar char="•"/>
            </a:pPr>
            <a:r>
              <a:rPr lang="zh-CN" altLang="en-US" sz="1013" dirty="0"/>
              <a:t>代表：采用属性表存储方案的代表系统是 </a:t>
            </a:r>
            <a:r>
              <a:rPr lang="en-US" altLang="zh-CN" sz="1013" dirty="0"/>
              <a:t>RDF </a:t>
            </a:r>
            <a:r>
              <a:rPr lang="zh-CN" altLang="en-US" sz="1013" dirty="0"/>
              <a:t>三元组库 </a:t>
            </a:r>
            <a:r>
              <a:rPr lang="en-US" altLang="zh-CN" sz="1013" dirty="0">
                <a:solidFill>
                  <a:srgbClr val="C00000"/>
                </a:solidFill>
              </a:rPr>
              <a:t>Jena</a:t>
            </a:r>
            <a:r>
              <a:rPr lang="en-US" altLang="zh-CN" sz="1013" dirty="0"/>
              <a:t> </a:t>
            </a:r>
          </a:p>
          <a:p>
            <a:endParaRPr kumimoji="1" lang="zh-CN" altLang="en-US" sz="1013" dirty="0"/>
          </a:p>
        </p:txBody>
      </p:sp>
      <p:sp>
        <p:nvSpPr>
          <p:cNvPr id="31" name="文本框 30"/>
          <p:cNvSpPr txBox="1"/>
          <p:nvPr/>
        </p:nvSpPr>
        <p:spPr>
          <a:xfrm>
            <a:off x="344088" y="1112444"/>
            <a:ext cx="2836070" cy="404085"/>
          </a:xfrm>
          <a:prstGeom prst="rect">
            <a:avLst/>
          </a:prstGeom>
          <a:noFill/>
        </p:spPr>
        <p:txBody>
          <a:bodyPr wrap="square" rtlCol="0">
            <a:spAutoFit/>
          </a:bodyPr>
          <a:lstStyle/>
          <a:p>
            <a:r>
              <a:rPr kumimoji="1" lang="zh-CN" altLang="en-US" sz="1013" b="1" dirty="0"/>
              <a:t>属性表：属性相似的聚为一张表</a:t>
            </a:r>
          </a:p>
          <a:p>
            <a:endParaRPr kumimoji="1" lang="zh-CN" altLang="en-US" sz="1013" b="1" dirty="0"/>
          </a:p>
        </p:txBody>
      </p:sp>
      <p:cxnSp>
        <p:nvCxnSpPr>
          <p:cNvPr id="45" name="直线连接符 44"/>
          <p:cNvCxnSpPr/>
          <p:nvPr/>
        </p:nvCxnSpPr>
        <p:spPr>
          <a:xfrm>
            <a:off x="4227810" y="1112444"/>
            <a:ext cx="1" cy="2096372"/>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491406" y="1502731"/>
            <a:ext cx="3467721" cy="871713"/>
          </a:xfrm>
          <a:prstGeom prst="rect">
            <a:avLst/>
          </a:prstGeom>
          <a:noFill/>
        </p:spPr>
        <p:txBody>
          <a:bodyPr wrap="square" rtlCol="0">
            <a:spAutoFit/>
          </a:bodyPr>
          <a:lstStyle/>
          <a:p>
            <a:pPr marL="214313" indent="-214313">
              <a:buFont typeface="Arial" panose="020B0604020202090204" pitchFamily="34" charset="0"/>
              <a:buChar char="•"/>
            </a:pPr>
            <a:r>
              <a:rPr lang="zh-CN" altLang="en-US" sz="1013" dirty="0"/>
              <a:t>优点：克服属性表的空值多值问题</a:t>
            </a:r>
            <a:endParaRPr lang="en-US" altLang="zh-CN" sz="1013" dirty="0"/>
          </a:p>
          <a:p>
            <a:pPr marL="214313" indent="-214313">
              <a:buFont typeface="Arial" panose="020B0604020202090204" pitchFamily="34" charset="0"/>
              <a:buChar char="•"/>
            </a:pPr>
            <a:r>
              <a:rPr lang="zh-CN" altLang="en-US" sz="1013" dirty="0"/>
              <a:t>缺点：大量属性表、删除代价大</a:t>
            </a:r>
            <a:endParaRPr lang="en-US" altLang="zh-CN" sz="1013" dirty="0"/>
          </a:p>
          <a:p>
            <a:pPr marL="214313" indent="-214313">
              <a:buFont typeface="Arial" panose="020B0604020202090204" pitchFamily="34" charset="0"/>
              <a:buChar char="•"/>
            </a:pPr>
            <a:r>
              <a:rPr lang="zh-CN" altLang="en-US" sz="1013" dirty="0"/>
              <a:t>代表：采用垂直划分存储方案的代表数据库是 </a:t>
            </a:r>
            <a:r>
              <a:rPr lang="en-US" altLang="zh-CN" sz="1013" dirty="0">
                <a:solidFill>
                  <a:srgbClr val="C00000"/>
                </a:solidFill>
              </a:rPr>
              <a:t>SW-Store </a:t>
            </a:r>
            <a:endParaRPr lang="zh-CN" altLang="en-US" sz="1013" dirty="0">
              <a:solidFill>
                <a:srgbClr val="C00000"/>
              </a:solidFill>
            </a:endParaRPr>
          </a:p>
          <a:p>
            <a:endParaRPr kumimoji="1" lang="zh-CN" altLang="en-US" sz="1013" dirty="0"/>
          </a:p>
        </p:txBody>
      </p:sp>
      <p:sp>
        <p:nvSpPr>
          <p:cNvPr id="7" name="文本框 6"/>
          <p:cNvSpPr txBox="1"/>
          <p:nvPr/>
        </p:nvSpPr>
        <p:spPr>
          <a:xfrm>
            <a:off x="4416025" y="1112444"/>
            <a:ext cx="2836070" cy="248209"/>
          </a:xfrm>
          <a:prstGeom prst="rect">
            <a:avLst/>
          </a:prstGeom>
          <a:noFill/>
        </p:spPr>
        <p:txBody>
          <a:bodyPr wrap="square" rtlCol="0">
            <a:spAutoFit/>
          </a:bodyPr>
          <a:lstStyle/>
          <a:p>
            <a:r>
              <a:rPr kumimoji="1" lang="zh-CN" altLang="en-US" sz="1013" b="1" dirty="0"/>
              <a:t>垂直划分：以谓语划分三元组表</a:t>
            </a:r>
          </a:p>
        </p:txBody>
      </p:sp>
      <p:sp>
        <p:nvSpPr>
          <p:cNvPr id="2" name="页脚占位符 1">
            <a:extLst>
              <a:ext uri="{FF2B5EF4-FFF2-40B4-BE49-F238E27FC236}">
                <a16:creationId xmlns:a16="http://schemas.microsoft.com/office/drawing/2014/main" id="{705F3BEF-EA6F-8D44-AB61-02C03EF2CC52}"/>
              </a:ext>
            </a:extLst>
          </p:cNvPr>
          <p:cNvSpPr>
            <a:spLocks noGrp="1"/>
          </p:cNvSpPr>
          <p:nvPr>
            <p:ph type="ftr" sz="quarter" idx="11"/>
          </p:nvPr>
        </p:nvSpPr>
        <p:spPr/>
        <p:txBody>
          <a:bodyPr/>
          <a:lstStyle/>
          <a:p>
            <a:r>
              <a:rPr kumimoji="1" lang="zh-CN" altLang="en-US"/>
              <a:t>知识图谱概述</a:t>
            </a:r>
          </a:p>
        </p:txBody>
      </p:sp>
      <p:sp>
        <p:nvSpPr>
          <p:cNvPr id="3" name="灯片编号占位符 2">
            <a:extLst>
              <a:ext uri="{FF2B5EF4-FFF2-40B4-BE49-F238E27FC236}">
                <a16:creationId xmlns:a16="http://schemas.microsoft.com/office/drawing/2014/main" id="{4EA90B5C-0CEE-524B-AFBF-E93F7966CF3E}"/>
              </a:ext>
            </a:extLst>
          </p:cNvPr>
          <p:cNvSpPr>
            <a:spLocks noGrp="1"/>
          </p:cNvSpPr>
          <p:nvPr>
            <p:ph type="sldNum" sz="quarter" idx="12"/>
          </p:nvPr>
        </p:nvSpPr>
        <p:spPr/>
        <p:txBody>
          <a:bodyPr/>
          <a:lstStyle/>
          <a:p>
            <a:fld id="{36A25BD4-2C18-3241-A107-B7FFDDC89A82}" type="slidenum">
              <a:rPr kumimoji="1" lang="zh-CN" altLang="en-US" smtClean="0"/>
              <a:t>49</a:t>
            </a:fld>
            <a:endParaRPr kumimoji="1"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4047903" cy="461665"/>
          </a:xfrm>
          <a:prstGeom prst="rect">
            <a:avLst/>
          </a:prstGeom>
          <a:noFill/>
        </p:spPr>
        <p:txBody>
          <a:bodyPr wrap="none" rtlCol="0">
            <a:spAutoFit/>
          </a:bodyPr>
          <a:lstStyle/>
          <a:p>
            <a:pPr algn="l"/>
            <a:r>
              <a:rPr kumimoji="1" lang="zh-CN" altLang="en-US" sz="2400" dirty="0">
                <a:latin typeface="+mn-ea"/>
              </a:rPr>
              <a:t>知识图谱 (Knowledge Graph)</a:t>
            </a: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4" name="页脚占位符 3">
            <a:extLst>
              <a:ext uri="{FF2B5EF4-FFF2-40B4-BE49-F238E27FC236}">
                <a16:creationId xmlns:a16="http://schemas.microsoft.com/office/drawing/2014/main" id="{90D9A5F7-4C11-2545-AC8B-89665550075E}"/>
              </a:ext>
            </a:extLst>
          </p:cNvPr>
          <p:cNvSpPr>
            <a:spLocks noGrp="1"/>
          </p:cNvSpPr>
          <p:nvPr>
            <p:ph type="ftr" sz="quarter" idx="11"/>
          </p:nvPr>
        </p:nvSpPr>
        <p:spPr/>
        <p:txBody>
          <a:bodyPr/>
          <a:lstStyle/>
          <a:p>
            <a:r>
              <a:rPr kumimoji="1" lang="zh-CN" altLang="en-US"/>
              <a:t>知识图谱概述</a:t>
            </a: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5</a:t>
            </a:fld>
            <a:endParaRPr kumimoji="1" lang="zh-CN" altLang="en-US"/>
          </a:p>
        </p:txBody>
      </p:sp>
      <p:sp>
        <p:nvSpPr>
          <p:cNvPr id="10" name="矩形 9">
            <a:extLst>
              <a:ext uri="{FF2B5EF4-FFF2-40B4-BE49-F238E27FC236}">
                <a16:creationId xmlns:a16="http://schemas.microsoft.com/office/drawing/2014/main" id="{44FE271F-2429-8240-84C2-B0016652D35E}"/>
              </a:ext>
            </a:extLst>
          </p:cNvPr>
          <p:cNvSpPr/>
          <p:nvPr/>
        </p:nvSpPr>
        <p:spPr>
          <a:xfrm>
            <a:off x="388570" y="984673"/>
            <a:ext cx="8164285" cy="400110"/>
          </a:xfrm>
          <a:prstGeom prst="rect">
            <a:avLst/>
          </a:prstGeom>
        </p:spPr>
        <p:txBody>
          <a:bodyPr wrap="square">
            <a:spAutoFit/>
          </a:bodyPr>
          <a:lstStyle/>
          <a:p>
            <a:r>
              <a:rPr lang="zh-CN" altLang="en-US" sz="2000" dirty="0">
                <a:latin typeface="+mj-ea"/>
              </a:rPr>
              <a:t>本质上是基于图的语义网络，表示实体和实体之间的关系！</a:t>
            </a:r>
          </a:p>
        </p:txBody>
      </p:sp>
      <p:pic>
        <p:nvPicPr>
          <p:cNvPr id="11" name="图片 10" descr="knowledge-graph-google-1200.jpg">
            <a:extLst>
              <a:ext uri="{FF2B5EF4-FFF2-40B4-BE49-F238E27FC236}">
                <a16:creationId xmlns:a16="http://schemas.microsoft.com/office/drawing/2014/main" id="{C1C76D6E-05ED-E746-A24E-F32873FBF3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2437" y="1637801"/>
            <a:ext cx="6604000" cy="3095626"/>
          </a:xfrm>
          <a:prstGeom prst="rect">
            <a:avLst/>
          </a:prstGeom>
        </p:spPr>
      </p:pic>
    </p:spTree>
    <p:extLst>
      <p:ext uri="{BB962C8B-B14F-4D97-AF65-F5344CB8AC3E}">
        <p14:creationId xmlns:p14="http://schemas.microsoft.com/office/powerpoint/2010/main" val="19354849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4" name="矩形 3"/>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12" name="文本框 11"/>
          <p:cNvSpPr txBox="1"/>
          <p:nvPr/>
        </p:nvSpPr>
        <p:spPr>
          <a:xfrm>
            <a:off x="419696" y="266166"/>
            <a:ext cx="4033476" cy="461665"/>
          </a:xfrm>
          <a:prstGeom prst="rect">
            <a:avLst/>
          </a:prstGeom>
          <a:noFill/>
        </p:spPr>
        <p:txBody>
          <a:bodyPr wrap="none" rtlCol="0">
            <a:spAutoFit/>
          </a:bodyPr>
          <a:lstStyle/>
          <a:p>
            <a:r>
              <a:rPr kumimoji="1" lang="zh-CN" altLang="en-US" sz="2400" dirty="0">
                <a:latin typeface="Heiti SC Medium" pitchFamily="2" charset="-128"/>
                <a:ea typeface="Heiti SC Medium" pitchFamily="2" charset="-128"/>
              </a:rPr>
              <a:t>原生知识图谱存储管理</a:t>
            </a:r>
            <a:r>
              <a:rPr kumimoji="1" lang="en-US" altLang="zh-CN" sz="2400" dirty="0">
                <a:latin typeface="Heiti SC Medium" pitchFamily="2" charset="-128"/>
                <a:ea typeface="Heiti SC Medium" pitchFamily="2" charset="-128"/>
              </a:rPr>
              <a:t>--RDF</a:t>
            </a:r>
            <a:endParaRPr kumimoji="1" lang="zh-CN" altLang="en-US" sz="2400" dirty="0">
              <a:latin typeface="Heiti SC Medium" pitchFamily="2" charset="-128"/>
              <a:ea typeface="Heiti SC Medium" pitchFamily="2" charset="-128"/>
            </a:endParaRPr>
          </a:p>
        </p:txBody>
      </p:sp>
      <p:sp>
        <p:nvSpPr>
          <p:cNvPr id="2" name="文本框 1"/>
          <p:cNvSpPr txBox="1"/>
          <p:nvPr/>
        </p:nvSpPr>
        <p:spPr>
          <a:xfrm>
            <a:off x="482531" y="983785"/>
            <a:ext cx="8178939" cy="634917"/>
          </a:xfrm>
          <a:prstGeom prst="rect">
            <a:avLst/>
          </a:prstGeom>
          <a:noFill/>
        </p:spPr>
        <p:txBody>
          <a:bodyPr wrap="square" rtlCol="0">
            <a:spAutoFit/>
          </a:bodyPr>
          <a:lstStyle/>
          <a:p>
            <a:pPr marL="214313" indent="-214313">
              <a:buFont typeface="Arial" panose="020B0604020202090204" pitchFamily="34" charset="0"/>
              <a:buChar char="•"/>
            </a:pPr>
            <a:r>
              <a:rPr lang="en-US" altLang="zh-CN" sz="1013" dirty="0"/>
              <a:t>RDF</a:t>
            </a:r>
            <a:r>
              <a:rPr lang="zh-CN" altLang="en-US" sz="1013" dirty="0"/>
              <a:t>数据以及其上的结构化查询都可以视为图</a:t>
            </a:r>
          </a:p>
          <a:p>
            <a:pPr marL="257175" indent="-257175">
              <a:buFont typeface="Arial" panose="020B0604020202090204" pitchFamily="34" charset="0"/>
              <a:buChar char="•"/>
            </a:pPr>
            <a:endParaRPr lang="en-GB" altLang="zh-CN" sz="1500" dirty="0"/>
          </a:p>
          <a:p>
            <a:endParaRPr kumimoji="1" lang="zh-CN" altLang="en-US" sz="1013" dirty="0"/>
          </a:p>
        </p:txBody>
      </p:sp>
      <p:pic>
        <p:nvPicPr>
          <p:cNvPr id="5" name="图片 4" descr="rdf_example"/>
          <p:cNvPicPr>
            <a:picLocks noChangeAspect="1"/>
          </p:cNvPicPr>
          <p:nvPr/>
        </p:nvPicPr>
        <p:blipFill>
          <a:blip r:embed="rId3"/>
          <a:stretch>
            <a:fillRect/>
          </a:stretch>
        </p:blipFill>
        <p:spPr>
          <a:xfrm>
            <a:off x="3607407" y="1491745"/>
            <a:ext cx="4353366" cy="2307890"/>
          </a:xfrm>
          <a:prstGeom prst="rect">
            <a:avLst/>
          </a:prstGeom>
        </p:spPr>
      </p:pic>
      <p:sp>
        <p:nvSpPr>
          <p:cNvPr id="6" name="矩形 5"/>
          <p:cNvSpPr/>
          <p:nvPr/>
        </p:nvSpPr>
        <p:spPr>
          <a:xfrm>
            <a:off x="568357" y="2447956"/>
            <a:ext cx="2953226" cy="738664"/>
          </a:xfrm>
          <a:prstGeom prst="rect">
            <a:avLst/>
          </a:prstGeom>
        </p:spPr>
        <p:txBody>
          <a:bodyPr wrap="square">
            <a:spAutoFit/>
          </a:bodyPr>
          <a:lstStyle/>
          <a:p>
            <a:r>
              <a:rPr lang="zh-CN" altLang="en-US" sz="2100" dirty="0">
                <a:solidFill>
                  <a:srgbClr val="800000"/>
                </a:solidFill>
              </a:rPr>
              <a:t>回答</a:t>
            </a:r>
            <a:r>
              <a:rPr lang="en-US" altLang="zh-CN" sz="2100" dirty="0">
                <a:solidFill>
                  <a:srgbClr val="800000"/>
                </a:solidFill>
              </a:rPr>
              <a:t>RDF</a:t>
            </a:r>
            <a:r>
              <a:rPr lang="zh-CN" altLang="en-US" sz="2100" dirty="0">
                <a:solidFill>
                  <a:srgbClr val="800000"/>
                </a:solidFill>
              </a:rPr>
              <a:t>数据上</a:t>
            </a:r>
            <a:r>
              <a:rPr lang="en-US" altLang="zh-CN" sz="2100" dirty="0">
                <a:solidFill>
                  <a:srgbClr val="800000"/>
                </a:solidFill>
              </a:rPr>
              <a:t>SPARQL</a:t>
            </a:r>
            <a:r>
              <a:rPr lang="zh-CN" altLang="en-US" sz="2100" dirty="0">
                <a:solidFill>
                  <a:srgbClr val="800000"/>
                </a:solidFill>
              </a:rPr>
              <a:t>查询 </a:t>
            </a:r>
            <a:r>
              <a:rPr lang="en-US" altLang="zh-CN" sz="2100" dirty="0">
                <a:solidFill>
                  <a:srgbClr val="800000"/>
                </a:solidFill>
              </a:rPr>
              <a:t>== </a:t>
            </a:r>
            <a:r>
              <a:rPr lang="zh-CN" altLang="en-US" sz="2100" dirty="0">
                <a:solidFill>
                  <a:srgbClr val="800000"/>
                </a:solidFill>
              </a:rPr>
              <a:t>子图匹配</a:t>
            </a:r>
          </a:p>
        </p:txBody>
      </p:sp>
      <p:sp>
        <p:nvSpPr>
          <p:cNvPr id="3" name="矩形 2">
            <a:extLst>
              <a:ext uri="{FF2B5EF4-FFF2-40B4-BE49-F238E27FC236}">
                <a16:creationId xmlns:a16="http://schemas.microsoft.com/office/drawing/2014/main" id="{6B51AF2A-E825-F648-9548-5EBF39A61131}"/>
              </a:ext>
            </a:extLst>
          </p:cNvPr>
          <p:cNvSpPr/>
          <p:nvPr/>
        </p:nvSpPr>
        <p:spPr>
          <a:xfrm>
            <a:off x="482530" y="3970409"/>
            <a:ext cx="5003869" cy="553998"/>
          </a:xfrm>
          <a:prstGeom prst="rect">
            <a:avLst/>
          </a:prstGeom>
        </p:spPr>
        <p:txBody>
          <a:bodyPr wrap="square">
            <a:spAutoFit/>
          </a:bodyPr>
          <a:lstStyle/>
          <a:p>
            <a:pPr marL="214313" indent="-214313">
              <a:buFont typeface="Arial" panose="020B0604020202090204" pitchFamily="34" charset="0"/>
              <a:buChar char="•"/>
            </a:pPr>
            <a:r>
              <a:rPr lang="zh-CN" altLang="en-US" sz="1500" dirty="0"/>
              <a:t>代表性系统：利用子图匹配回答面向</a:t>
            </a:r>
            <a:r>
              <a:rPr lang="en-US" altLang="zh-CN" sz="1500" dirty="0"/>
              <a:t>RDF</a:t>
            </a:r>
            <a:r>
              <a:rPr lang="zh-CN" altLang="en-US" sz="1500" dirty="0"/>
              <a:t>知识图谱的</a:t>
            </a:r>
            <a:r>
              <a:rPr lang="en-US" altLang="zh-CN" sz="1500" dirty="0"/>
              <a:t>SPARQL</a:t>
            </a:r>
            <a:r>
              <a:rPr lang="zh-CN" altLang="en-US" sz="1500" dirty="0"/>
              <a:t>查询，</a:t>
            </a:r>
            <a:r>
              <a:rPr lang="en-US" altLang="zh-CN" sz="1500" dirty="0" err="1">
                <a:solidFill>
                  <a:srgbClr val="C00000"/>
                </a:solidFill>
              </a:rPr>
              <a:t>gStore</a:t>
            </a:r>
            <a:r>
              <a:rPr lang="zh-CN" altLang="en-US" sz="1500" dirty="0">
                <a:solidFill>
                  <a:srgbClr val="C00000"/>
                </a:solidFill>
              </a:rPr>
              <a:t>系统 </a:t>
            </a:r>
            <a:endParaRPr lang="en-US" altLang="zh-CN" sz="1500" dirty="0"/>
          </a:p>
        </p:txBody>
      </p:sp>
      <p:sp>
        <p:nvSpPr>
          <p:cNvPr id="7" name="页脚占位符 6">
            <a:extLst>
              <a:ext uri="{FF2B5EF4-FFF2-40B4-BE49-F238E27FC236}">
                <a16:creationId xmlns:a16="http://schemas.microsoft.com/office/drawing/2014/main" id="{DF4D2CA7-2BD8-E342-A9C2-B2C6BBAB7941}"/>
              </a:ext>
            </a:extLst>
          </p:cNvPr>
          <p:cNvSpPr>
            <a:spLocks noGrp="1"/>
          </p:cNvSpPr>
          <p:nvPr>
            <p:ph type="ftr" sz="quarter" idx="11"/>
          </p:nvPr>
        </p:nvSpPr>
        <p:spPr/>
        <p:txBody>
          <a:bodyPr/>
          <a:lstStyle/>
          <a:p>
            <a:r>
              <a:rPr kumimoji="1" lang="zh-CN" altLang="en-US"/>
              <a:t>知识图谱概述</a:t>
            </a:r>
          </a:p>
        </p:txBody>
      </p:sp>
      <p:sp>
        <p:nvSpPr>
          <p:cNvPr id="9" name="灯片编号占位符 8">
            <a:extLst>
              <a:ext uri="{FF2B5EF4-FFF2-40B4-BE49-F238E27FC236}">
                <a16:creationId xmlns:a16="http://schemas.microsoft.com/office/drawing/2014/main" id="{05C66E9A-4E5F-6A47-B491-1B00C1AD9361}"/>
              </a:ext>
            </a:extLst>
          </p:cNvPr>
          <p:cNvSpPr>
            <a:spLocks noGrp="1"/>
          </p:cNvSpPr>
          <p:nvPr>
            <p:ph type="sldNum" sz="quarter" idx="12"/>
          </p:nvPr>
        </p:nvSpPr>
        <p:spPr/>
        <p:txBody>
          <a:bodyPr/>
          <a:lstStyle/>
          <a:p>
            <a:fld id="{36A25BD4-2C18-3241-A107-B7FFDDC89A82}" type="slidenum">
              <a:rPr kumimoji="1" lang="zh-CN" altLang="en-US" smtClean="0"/>
              <a:t>50</a:t>
            </a:fld>
            <a:endParaRPr kumimoji="1"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4" name="矩形 3"/>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12" name="文本框 11"/>
          <p:cNvSpPr txBox="1"/>
          <p:nvPr/>
        </p:nvSpPr>
        <p:spPr>
          <a:xfrm>
            <a:off x="419695" y="266166"/>
            <a:ext cx="6403433" cy="461665"/>
          </a:xfrm>
          <a:prstGeom prst="rect">
            <a:avLst/>
          </a:prstGeom>
          <a:noFill/>
        </p:spPr>
        <p:txBody>
          <a:bodyPr wrap="square" rtlCol="0">
            <a:spAutoFit/>
          </a:bodyPr>
          <a:lstStyle/>
          <a:p>
            <a:r>
              <a:rPr kumimoji="1" lang="zh-CN" altLang="en-US" sz="2400" dirty="0">
                <a:latin typeface="Heiti SC Medium" pitchFamily="2" charset="-128"/>
                <a:ea typeface="Heiti SC Medium" pitchFamily="2" charset="-128"/>
              </a:rPr>
              <a:t>原生知识图谱存储管理</a:t>
            </a:r>
            <a:r>
              <a:rPr kumimoji="1" lang="en-US" altLang="zh-CN" sz="2400" dirty="0">
                <a:latin typeface="Heiti SC Medium" pitchFamily="2" charset="-128"/>
                <a:ea typeface="Heiti SC Medium" pitchFamily="2" charset="-128"/>
              </a:rPr>
              <a:t>--</a:t>
            </a:r>
            <a:r>
              <a:rPr kumimoji="1" lang="zh-CN" altLang="en-US" sz="2400" dirty="0">
                <a:latin typeface="Heiti SC Medium" pitchFamily="2" charset="-128"/>
                <a:ea typeface="Heiti SC Medium" pitchFamily="2" charset="-128"/>
              </a:rPr>
              <a:t>属性图</a:t>
            </a:r>
          </a:p>
        </p:txBody>
      </p:sp>
      <p:sp>
        <p:nvSpPr>
          <p:cNvPr id="6" name="页脚占位符 5">
            <a:extLst>
              <a:ext uri="{FF2B5EF4-FFF2-40B4-BE49-F238E27FC236}">
                <a16:creationId xmlns:a16="http://schemas.microsoft.com/office/drawing/2014/main" id="{BB11F7DC-2D04-674D-AD65-F117109C0B73}"/>
              </a:ext>
            </a:extLst>
          </p:cNvPr>
          <p:cNvSpPr>
            <a:spLocks noGrp="1"/>
          </p:cNvSpPr>
          <p:nvPr>
            <p:ph type="ftr" sz="quarter" idx="11"/>
          </p:nvPr>
        </p:nvSpPr>
        <p:spPr/>
        <p:txBody>
          <a:bodyPr/>
          <a:lstStyle/>
          <a:p>
            <a:r>
              <a:rPr kumimoji="1" lang="zh-CN" altLang="en-US"/>
              <a:t>知识图谱概述</a:t>
            </a:r>
          </a:p>
        </p:txBody>
      </p:sp>
      <p:sp>
        <p:nvSpPr>
          <p:cNvPr id="7" name="灯片编号占位符 6">
            <a:extLst>
              <a:ext uri="{FF2B5EF4-FFF2-40B4-BE49-F238E27FC236}">
                <a16:creationId xmlns:a16="http://schemas.microsoft.com/office/drawing/2014/main" id="{911BEE0D-DA0B-E24E-88AE-295EFB0FF7A7}"/>
              </a:ext>
            </a:extLst>
          </p:cNvPr>
          <p:cNvSpPr>
            <a:spLocks noGrp="1"/>
          </p:cNvSpPr>
          <p:nvPr>
            <p:ph type="sldNum" sz="quarter" idx="12"/>
          </p:nvPr>
        </p:nvSpPr>
        <p:spPr/>
        <p:txBody>
          <a:bodyPr/>
          <a:lstStyle/>
          <a:p>
            <a:fld id="{36A25BD4-2C18-3241-A107-B7FFDDC89A82}" type="slidenum">
              <a:rPr kumimoji="1" lang="zh-CN" altLang="en-US" smtClean="0"/>
              <a:t>51</a:t>
            </a:fld>
            <a:endParaRPr kumimoji="1" lang="zh-CN" altLang="en-US"/>
          </a:p>
        </p:txBody>
      </p:sp>
      <p:pic>
        <p:nvPicPr>
          <p:cNvPr id="11" name="图片 10">
            <a:extLst>
              <a:ext uri="{FF2B5EF4-FFF2-40B4-BE49-F238E27FC236}">
                <a16:creationId xmlns:a16="http://schemas.microsoft.com/office/drawing/2014/main" id="{DED225E5-8F82-EB45-BA99-DA1D823BB408}"/>
              </a:ext>
            </a:extLst>
          </p:cNvPr>
          <p:cNvPicPr>
            <a:picLocks noChangeAspect="1"/>
          </p:cNvPicPr>
          <p:nvPr/>
        </p:nvPicPr>
        <p:blipFill>
          <a:blip r:embed="rId3"/>
          <a:stretch>
            <a:fillRect/>
          </a:stretch>
        </p:blipFill>
        <p:spPr>
          <a:xfrm>
            <a:off x="558800" y="1266785"/>
            <a:ext cx="4308765" cy="2470063"/>
          </a:xfrm>
          <a:prstGeom prst="rect">
            <a:avLst/>
          </a:prstGeom>
        </p:spPr>
      </p:pic>
      <p:pic>
        <p:nvPicPr>
          <p:cNvPr id="14" name="图片 13">
            <a:extLst>
              <a:ext uri="{FF2B5EF4-FFF2-40B4-BE49-F238E27FC236}">
                <a16:creationId xmlns:a16="http://schemas.microsoft.com/office/drawing/2014/main" id="{203DE70A-074A-4440-837B-8A0896470D7A}"/>
              </a:ext>
            </a:extLst>
          </p:cNvPr>
          <p:cNvPicPr>
            <a:picLocks noChangeAspect="1"/>
          </p:cNvPicPr>
          <p:nvPr/>
        </p:nvPicPr>
        <p:blipFill>
          <a:blip r:embed="rId4"/>
          <a:stretch>
            <a:fillRect/>
          </a:stretch>
        </p:blipFill>
        <p:spPr>
          <a:xfrm>
            <a:off x="4946263" y="2365528"/>
            <a:ext cx="3816387" cy="1121444"/>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4" name="矩形 3"/>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12" name="文本框 11"/>
          <p:cNvSpPr txBox="1"/>
          <p:nvPr/>
        </p:nvSpPr>
        <p:spPr>
          <a:xfrm>
            <a:off x="419696" y="266166"/>
            <a:ext cx="3570208" cy="461665"/>
          </a:xfrm>
          <a:prstGeom prst="rect">
            <a:avLst/>
          </a:prstGeom>
          <a:noFill/>
        </p:spPr>
        <p:txBody>
          <a:bodyPr wrap="none" rtlCol="0">
            <a:spAutoFit/>
          </a:bodyPr>
          <a:lstStyle/>
          <a:p>
            <a:r>
              <a:rPr kumimoji="1" lang="zh-CN" altLang="en-US" sz="2400" dirty="0">
                <a:latin typeface="Heiti SC Medium" pitchFamily="2" charset="-128"/>
                <a:ea typeface="Heiti SC Medium" pitchFamily="2" charset="-128"/>
              </a:rPr>
              <a:t>分布式知识图谱存储管理</a:t>
            </a:r>
          </a:p>
        </p:txBody>
      </p:sp>
      <p:graphicFrame>
        <p:nvGraphicFramePr>
          <p:cNvPr id="2" name="表格 1"/>
          <p:cNvGraphicFramePr>
            <a:graphicFrameLocks noGrp="1"/>
          </p:cNvGraphicFramePr>
          <p:nvPr>
            <p:extLst>
              <p:ext uri="{D42A27DB-BD31-4B8C-83A1-F6EECF244321}">
                <p14:modId xmlns:p14="http://schemas.microsoft.com/office/powerpoint/2010/main" val="3688611656"/>
              </p:ext>
            </p:extLst>
          </p:nvPr>
        </p:nvGraphicFramePr>
        <p:xfrm>
          <a:off x="533400" y="1333364"/>
          <a:ext cx="8273143" cy="3138137"/>
        </p:xfrm>
        <a:graphic>
          <a:graphicData uri="http://schemas.openxmlformats.org/drawingml/2006/table">
            <a:tbl>
              <a:tblPr firstRow="1" bandRow="1">
                <a:tableStyleId>{8EC20E35-A176-4012-BC5E-935CFFF8708E}</a:tableStyleId>
              </a:tblPr>
              <a:tblGrid>
                <a:gridCol w="1948322">
                  <a:extLst>
                    <a:ext uri="{9D8B030D-6E8A-4147-A177-3AD203B41FA5}">
                      <a16:colId xmlns:a16="http://schemas.microsoft.com/office/drawing/2014/main" val="20000"/>
                    </a:ext>
                  </a:extLst>
                </a:gridCol>
                <a:gridCol w="2029355">
                  <a:extLst>
                    <a:ext uri="{9D8B030D-6E8A-4147-A177-3AD203B41FA5}">
                      <a16:colId xmlns:a16="http://schemas.microsoft.com/office/drawing/2014/main" val="20001"/>
                    </a:ext>
                  </a:extLst>
                </a:gridCol>
                <a:gridCol w="2227180">
                  <a:extLst>
                    <a:ext uri="{9D8B030D-6E8A-4147-A177-3AD203B41FA5}">
                      <a16:colId xmlns:a16="http://schemas.microsoft.com/office/drawing/2014/main" val="20002"/>
                    </a:ext>
                  </a:extLst>
                </a:gridCol>
                <a:gridCol w="2068286">
                  <a:extLst>
                    <a:ext uri="{9D8B030D-6E8A-4147-A177-3AD203B41FA5}">
                      <a16:colId xmlns:a16="http://schemas.microsoft.com/office/drawing/2014/main" val="20003"/>
                    </a:ext>
                  </a:extLst>
                </a:gridCol>
              </a:tblGrid>
              <a:tr h="273269">
                <a:tc>
                  <a:txBody>
                    <a:bodyPr/>
                    <a:lstStyle/>
                    <a:p>
                      <a:r>
                        <a:rPr lang="zh-CN" altLang="en-US" sz="1000" dirty="0">
                          <a:solidFill>
                            <a:sysClr val="windowText" lastClr="000000"/>
                          </a:solidFill>
                        </a:rPr>
                        <a:t>方法</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000" dirty="0">
                          <a:solidFill>
                            <a:sysClr val="windowText" lastClr="000000"/>
                          </a:solidFill>
                        </a:rPr>
                        <a:t>简介</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000" dirty="0">
                          <a:solidFill>
                            <a:sysClr val="windowText" lastClr="000000"/>
                          </a:solidFill>
                        </a:rPr>
                        <a:t>优点</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000" dirty="0">
                          <a:solidFill>
                            <a:sysClr val="windowText" lastClr="000000"/>
                          </a:solidFill>
                        </a:rPr>
                        <a:t>缺点</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7381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400" dirty="0">
                          <a:solidFill>
                            <a:srgbClr val="C00000"/>
                          </a:solidFill>
                        </a:rPr>
                        <a:t>基于云计算平台的分布式</a:t>
                      </a:r>
                      <a:r>
                        <a:rPr kumimoji="1" lang="en-GB" altLang="zh-CN" sz="1400" dirty="0">
                          <a:solidFill>
                            <a:srgbClr val="C00000"/>
                          </a:solidFill>
                        </a:rPr>
                        <a:t>RDF</a:t>
                      </a:r>
                      <a:r>
                        <a:rPr kumimoji="1" lang="zh-CN" altLang="en-US" sz="1400" dirty="0">
                          <a:solidFill>
                            <a:srgbClr val="C00000"/>
                          </a:solidFill>
                        </a:rPr>
                        <a:t>数据管理方法</a:t>
                      </a:r>
                      <a:endParaRPr kumimoji="1" lang="en-US" altLang="zh-CN" sz="1400" dirty="0">
                        <a:solidFill>
                          <a:srgbClr val="C00000"/>
                        </a:solidFill>
                      </a:endParaRPr>
                    </a:p>
                    <a:p>
                      <a:pPr>
                        <a:buFontTx/>
                        <a:buNone/>
                      </a:pPr>
                      <a:endParaRPr lang="zh-CN" altLang="en-US" sz="1400" dirty="0">
                        <a:solidFill>
                          <a:srgbClr val="C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400" dirty="0">
                          <a:solidFill>
                            <a:sysClr val="windowText" lastClr="000000"/>
                          </a:solidFill>
                        </a:rPr>
                        <a:t>利用已有云平台进行</a:t>
                      </a:r>
                      <a:r>
                        <a:rPr kumimoji="1" lang="en-GB" altLang="zh-CN" sz="1400" dirty="0">
                          <a:solidFill>
                            <a:sysClr val="windowText" lastClr="000000"/>
                          </a:solidFill>
                        </a:rPr>
                        <a:t>RDF</a:t>
                      </a:r>
                      <a:r>
                        <a:rPr kumimoji="1" lang="zh-CN" altLang="en-US" sz="1400" dirty="0">
                          <a:solidFill>
                            <a:sysClr val="windowText" lastClr="000000"/>
                          </a:solidFill>
                        </a:rPr>
                        <a:t>数据的管理</a:t>
                      </a:r>
                      <a:endParaRPr kumimoji="1" lang="en-US" altLang="zh-CN" sz="1400" dirty="0">
                        <a:solidFill>
                          <a:sysClr val="windowText" lastClr="000000"/>
                        </a:solidFill>
                      </a:endParaRPr>
                    </a:p>
                    <a:p>
                      <a:endParaRPr lang="zh-CN" altLang="en-US"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buFont typeface="Arial" panose="020B0604020202090204" pitchFamily="34" charset="0"/>
                        <a:buChar char="•"/>
                      </a:pPr>
                      <a:r>
                        <a:rPr lang="zh-CN" altLang="en-US" sz="1000" dirty="0">
                          <a:solidFill>
                            <a:sysClr val="windowText" lastClr="000000"/>
                          </a:solidFill>
                        </a:rPr>
                        <a:t>有很好的扩展性与容错性</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buFont typeface="Arial" panose="020B0604020202090204" pitchFamily="34" charset="0"/>
                        <a:buChar char="•"/>
                      </a:pPr>
                      <a:r>
                        <a:rPr lang="zh-CN" altLang="en-US" sz="1000" dirty="0">
                          <a:solidFill>
                            <a:sysClr val="windowText" lastClr="000000"/>
                          </a:solidFill>
                        </a:rPr>
                        <a:t>多是面向离线数据分析</a:t>
                      </a:r>
                      <a:endParaRPr lang="en-US" altLang="zh-CN" sz="1000" dirty="0">
                        <a:solidFill>
                          <a:sysClr val="windowText" lastClr="000000"/>
                        </a:solidFill>
                      </a:endParaRPr>
                    </a:p>
                    <a:p>
                      <a:pPr marL="285750" indent="-285750">
                        <a:buFont typeface="Arial" panose="020B0604020202090204" pitchFamily="34" charset="0"/>
                        <a:buChar char="•"/>
                      </a:pPr>
                      <a:r>
                        <a:rPr lang="zh-CN" altLang="en-US" sz="1000" dirty="0">
                          <a:solidFill>
                            <a:sysClr val="windowText" lastClr="000000"/>
                          </a:solidFill>
                        </a:rPr>
                        <a:t>查询处理的效率仍是挑战</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078104">
                <a:tc>
                  <a:txBody>
                    <a:bodyPr/>
                    <a:lstStyle/>
                    <a:p>
                      <a:pPr marL="0" indent="0">
                        <a:buFontTx/>
                        <a:buNone/>
                      </a:pPr>
                      <a:r>
                        <a:rPr kumimoji="1" lang="zh-CN" altLang="en-US" sz="1400" dirty="0">
                          <a:solidFill>
                            <a:srgbClr val="C00000"/>
                          </a:solidFill>
                        </a:rPr>
                        <a:t>基于数据划分的分布式</a:t>
                      </a:r>
                      <a:r>
                        <a:rPr kumimoji="1" lang="en-GB" altLang="zh-CN" sz="1400" dirty="0">
                          <a:solidFill>
                            <a:srgbClr val="C00000"/>
                          </a:solidFill>
                        </a:rPr>
                        <a:t>RDF</a:t>
                      </a:r>
                      <a:r>
                        <a:rPr kumimoji="1" lang="zh-CN" altLang="en-US" sz="1400" dirty="0">
                          <a:solidFill>
                            <a:srgbClr val="C00000"/>
                          </a:solidFill>
                        </a:rPr>
                        <a:t>数据管理方法</a:t>
                      </a:r>
                      <a:endParaRPr kumimoji="1" lang="en-US" altLang="zh-CN" sz="1400" dirty="0">
                        <a:solidFill>
                          <a:srgbClr val="C00000"/>
                        </a:solidFill>
                      </a:endParaRPr>
                    </a:p>
                    <a:p>
                      <a:pPr>
                        <a:buFontTx/>
                        <a:buNone/>
                      </a:pPr>
                      <a:endParaRPr lang="zh-CN" altLang="en-US" sz="1400" dirty="0">
                        <a:solidFill>
                          <a:srgbClr val="C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400" dirty="0">
                          <a:solidFill>
                            <a:sysClr val="windowText" lastClr="000000"/>
                          </a:solidFill>
                        </a:rPr>
                        <a:t>首先将</a:t>
                      </a:r>
                      <a:r>
                        <a:rPr kumimoji="1" lang="en-GB" altLang="zh-CN" sz="1400" dirty="0">
                          <a:solidFill>
                            <a:sysClr val="windowText" lastClr="000000"/>
                          </a:solidFill>
                        </a:rPr>
                        <a:t>RDF</a:t>
                      </a:r>
                      <a:r>
                        <a:rPr kumimoji="1" lang="zh-CN" altLang="en-US" sz="1400" dirty="0">
                          <a:solidFill>
                            <a:sysClr val="windowText" lastClr="000000"/>
                          </a:solidFill>
                        </a:rPr>
                        <a:t>数据图划分成若干子图</a:t>
                      </a:r>
                      <a:r>
                        <a:rPr kumimoji="1" lang="en-US" altLang="zh-CN" sz="1400" dirty="0">
                          <a:solidFill>
                            <a:sysClr val="windowText" lastClr="000000"/>
                          </a:solidFill>
                        </a:rPr>
                        <a:t>,</a:t>
                      </a:r>
                      <a:r>
                        <a:rPr kumimoji="1" lang="zh-CN" altLang="en-US" sz="1400" dirty="0">
                          <a:solidFill>
                            <a:sysClr val="windowText" lastClr="000000"/>
                          </a:solidFill>
                        </a:rPr>
                        <a:t>然后将这些子图分配到不同计算节点上</a:t>
                      </a:r>
                      <a:endParaRPr kumimoji="1" lang="en-US" altLang="zh-CN" sz="14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buFont typeface="Arial" panose="020B0604020202090204" pitchFamily="34" charset="0"/>
                        <a:buChar char="•"/>
                      </a:pPr>
                      <a:r>
                        <a:rPr lang="zh-CN" altLang="en-US" sz="1000" dirty="0">
                          <a:solidFill>
                            <a:sysClr val="windowText" lastClr="000000"/>
                          </a:solidFill>
                        </a:rPr>
                        <a:t>按照自身的算法设计进行</a:t>
                      </a:r>
                      <a:r>
                        <a:rPr lang="en-US" altLang="zh-CN" sz="1000" dirty="0">
                          <a:solidFill>
                            <a:sysClr val="windowText" lastClr="000000"/>
                          </a:solidFill>
                        </a:rPr>
                        <a:t>RDF</a:t>
                      </a:r>
                      <a:r>
                        <a:rPr lang="zh-CN" altLang="en-US" sz="1000" dirty="0">
                          <a:solidFill>
                            <a:sysClr val="windowText" lastClr="000000"/>
                          </a:solidFill>
                        </a:rPr>
                        <a:t>数据的划分与分配</a:t>
                      </a:r>
                      <a:endParaRPr lang="en-US" altLang="zh-CN" sz="1000" dirty="0">
                        <a:solidFill>
                          <a:sysClr val="windowText" lastClr="000000"/>
                        </a:solidFill>
                      </a:endParaRPr>
                    </a:p>
                    <a:p>
                      <a:pPr marL="285750" indent="-285750">
                        <a:buFont typeface="Arial" panose="020B0604020202090204" pitchFamily="34" charset="0"/>
                        <a:buChar char="•"/>
                      </a:pPr>
                      <a:r>
                        <a:rPr lang="zh-CN" altLang="en-US" sz="1000" dirty="0">
                          <a:solidFill>
                            <a:sysClr val="windowText" lastClr="000000"/>
                          </a:solidFill>
                        </a:rPr>
                        <a:t>可减少查询处理阶段的通信代价</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buFont typeface="Arial" panose="020B0604020202090204" pitchFamily="34" charset="0"/>
                        <a:buChar char="•"/>
                      </a:pPr>
                      <a:r>
                        <a:rPr lang="zh-CN" altLang="en-US" sz="1000" dirty="0">
                          <a:solidFill>
                            <a:sysClr val="windowText" lastClr="000000"/>
                          </a:solidFill>
                        </a:rPr>
                        <a:t>很多实际应用中</a:t>
                      </a:r>
                      <a:r>
                        <a:rPr lang="en-US" altLang="zh-CN" sz="1000" dirty="0">
                          <a:solidFill>
                            <a:sysClr val="windowText" lastClr="000000"/>
                          </a:solidFill>
                        </a:rPr>
                        <a:t>,RDF</a:t>
                      </a:r>
                      <a:r>
                        <a:rPr lang="zh-CN" altLang="en-US" sz="1000" dirty="0">
                          <a:solidFill>
                            <a:sysClr val="windowText" lastClr="000000"/>
                          </a:solidFill>
                        </a:rPr>
                        <a:t>数据不能由系统任意划分</a:t>
                      </a:r>
                      <a:endParaRPr lang="en-US" altLang="zh-CN" sz="1000" dirty="0">
                        <a:solidFill>
                          <a:sysClr val="windowText" lastClr="000000"/>
                        </a:solidFill>
                      </a:endParaRPr>
                    </a:p>
                    <a:p>
                      <a:pPr marL="285750" indent="-285750">
                        <a:buFont typeface="Arial" panose="020B0604020202090204" pitchFamily="34" charset="0"/>
                        <a:buChar char="•"/>
                      </a:pPr>
                      <a:r>
                        <a:rPr lang="zh-CN" altLang="en-US" sz="1000" dirty="0">
                          <a:solidFill>
                            <a:sysClr val="windowText" lastClr="000000"/>
                          </a:solidFill>
                        </a:rPr>
                        <a:t>对于这些不能指定数据划分的应用</a:t>
                      </a:r>
                      <a:r>
                        <a:rPr lang="en-US" altLang="zh-CN" sz="1000" dirty="0">
                          <a:solidFill>
                            <a:sysClr val="windowText" lastClr="000000"/>
                          </a:solidFill>
                        </a:rPr>
                        <a:t>,</a:t>
                      </a:r>
                      <a:r>
                        <a:rPr lang="zh-CN" altLang="en-US" sz="1000" dirty="0">
                          <a:solidFill>
                            <a:sysClr val="windowText" lastClr="000000"/>
                          </a:solidFill>
                        </a:rPr>
                        <a:t>有局限性</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1078104">
                <a:tc>
                  <a:txBody>
                    <a:bodyPr/>
                    <a:lstStyle/>
                    <a:p>
                      <a:pPr>
                        <a:buFontTx/>
                        <a:buNone/>
                      </a:pPr>
                      <a:r>
                        <a:rPr lang="zh-CN" altLang="en-US" sz="1400" dirty="0">
                          <a:solidFill>
                            <a:srgbClr val="C00000"/>
                          </a:solidFill>
                        </a:rPr>
                        <a:t>联邦式系统</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400" dirty="0">
                          <a:solidFill>
                            <a:sysClr val="windowText" lastClr="000000"/>
                          </a:solidFill>
                        </a:rPr>
                        <a:t>对全局</a:t>
                      </a:r>
                      <a:r>
                        <a:rPr kumimoji="1" lang="en-US" altLang="zh-CN" sz="1400" dirty="0">
                          <a:solidFill>
                            <a:sysClr val="windowText" lastClr="000000"/>
                          </a:solidFill>
                        </a:rPr>
                        <a:t>RDF</a:t>
                      </a:r>
                      <a:r>
                        <a:rPr kumimoji="1" lang="zh-CN" altLang="en-US" sz="1400" dirty="0">
                          <a:solidFill>
                            <a:sysClr val="windowText" lastClr="000000"/>
                          </a:solidFill>
                        </a:rPr>
                        <a:t>数据进行关联</a:t>
                      </a:r>
                      <a:r>
                        <a:rPr kumimoji="1" lang="en-US" altLang="zh-CN" sz="1400" dirty="0">
                          <a:solidFill>
                            <a:sysClr val="windowText" lastClr="000000"/>
                          </a:solidFill>
                        </a:rPr>
                        <a:t>.</a:t>
                      </a:r>
                      <a:r>
                        <a:rPr kumimoji="1" lang="zh-CN" altLang="en-US" sz="1400" dirty="0">
                          <a:solidFill>
                            <a:sysClr val="windowText" lastClr="000000"/>
                          </a:solidFill>
                        </a:rPr>
                        <a:t>这种联邦式的</a:t>
                      </a:r>
                      <a:r>
                        <a:rPr kumimoji="1" lang="en-US" altLang="zh-CN" sz="1400" dirty="0">
                          <a:solidFill>
                            <a:sysClr val="windowText" lastClr="000000"/>
                          </a:solidFill>
                        </a:rPr>
                        <a:t>RDF</a:t>
                      </a:r>
                      <a:r>
                        <a:rPr kumimoji="1" lang="zh-CN" altLang="en-US" sz="1400" dirty="0">
                          <a:solidFill>
                            <a:sysClr val="windowText" lastClr="000000"/>
                          </a:solidFill>
                        </a:rPr>
                        <a:t>数据管理系统并不侵犯数据拥有方对于数据的管理权</a:t>
                      </a:r>
                      <a:endParaRPr lang="zh-CN" altLang="en-US"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buFont typeface="Arial" panose="020B0604020202090204" pitchFamily="34" charset="0"/>
                        <a:buChar char="•"/>
                      </a:pPr>
                      <a:r>
                        <a:rPr lang="zh-CN" altLang="en-US" sz="1000" dirty="0">
                          <a:solidFill>
                            <a:sysClr val="windowText" lastClr="000000"/>
                          </a:solidFill>
                        </a:rPr>
                        <a:t>局部匹配能保证计算过程中涉及到的边和点是最少的</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buFont typeface="Arial" panose="020B0604020202090204" pitchFamily="34" charset="0"/>
                        <a:buChar char="•"/>
                      </a:pPr>
                      <a:r>
                        <a:rPr lang="zh-CN" altLang="en-US" sz="1000" dirty="0">
                          <a:solidFill>
                            <a:sysClr val="windowText" lastClr="000000"/>
                          </a:solidFill>
                        </a:rPr>
                        <a:t>将所有局部匹配收集到一台机器上连接得到最终匹配</a:t>
                      </a:r>
                      <a:endParaRPr lang="en-US" altLang="zh-CN" sz="1000" dirty="0">
                        <a:solidFill>
                          <a:sysClr val="windowText" lastClr="000000"/>
                        </a:solidFill>
                      </a:endParaRPr>
                    </a:p>
                    <a:p>
                      <a:pPr marL="285750" indent="-285750">
                        <a:buFont typeface="Arial" panose="020B0604020202090204" pitchFamily="34" charset="0"/>
                        <a:buChar char="•"/>
                      </a:pPr>
                      <a:r>
                        <a:rPr lang="zh-CN" altLang="en-US" sz="1000" dirty="0">
                          <a:solidFill>
                            <a:sysClr val="windowText" lastClr="000000"/>
                          </a:solidFill>
                        </a:rPr>
                        <a:t>对查询效率以及连接操作是一个挑战</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3" name="页脚占位符 2">
            <a:extLst>
              <a:ext uri="{FF2B5EF4-FFF2-40B4-BE49-F238E27FC236}">
                <a16:creationId xmlns:a16="http://schemas.microsoft.com/office/drawing/2014/main" id="{14BE0793-FE2A-814E-BB27-8DBBB7946934}"/>
              </a:ext>
            </a:extLst>
          </p:cNvPr>
          <p:cNvSpPr>
            <a:spLocks noGrp="1"/>
          </p:cNvSpPr>
          <p:nvPr>
            <p:ph type="ftr" sz="quarter" idx="11"/>
          </p:nvPr>
        </p:nvSpPr>
        <p:spPr/>
        <p:txBody>
          <a:bodyPr/>
          <a:lstStyle/>
          <a:p>
            <a:r>
              <a:rPr kumimoji="1" lang="zh-CN" altLang="en-US"/>
              <a:t>知识图谱概述</a:t>
            </a:r>
          </a:p>
        </p:txBody>
      </p:sp>
      <p:sp>
        <p:nvSpPr>
          <p:cNvPr id="5" name="灯片编号占位符 4">
            <a:extLst>
              <a:ext uri="{FF2B5EF4-FFF2-40B4-BE49-F238E27FC236}">
                <a16:creationId xmlns:a16="http://schemas.microsoft.com/office/drawing/2014/main" id="{58A8F504-41D0-0546-857F-BA2B1A0AF911}"/>
              </a:ext>
            </a:extLst>
          </p:cNvPr>
          <p:cNvSpPr>
            <a:spLocks noGrp="1"/>
          </p:cNvSpPr>
          <p:nvPr>
            <p:ph type="sldNum" sz="quarter" idx="12"/>
          </p:nvPr>
        </p:nvSpPr>
        <p:spPr/>
        <p:txBody>
          <a:bodyPr/>
          <a:lstStyle/>
          <a:p>
            <a:fld id="{36A25BD4-2C18-3241-A107-B7FFDDC89A82}" type="slidenum">
              <a:rPr kumimoji="1" lang="zh-CN" altLang="en-US" smtClean="0"/>
              <a:t>52</a:t>
            </a:fld>
            <a:endParaRPr kumimoji="1"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1201853" y="1126426"/>
            <a:ext cx="2037213" cy="2144435"/>
          </a:xfrm>
          <a:prstGeom prst="rect">
            <a:avLst/>
          </a:prstGeom>
        </p:spPr>
      </p:pic>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4" name="矩形 3"/>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12" name="文本框 11"/>
          <p:cNvSpPr txBox="1"/>
          <p:nvPr/>
        </p:nvSpPr>
        <p:spPr>
          <a:xfrm>
            <a:off x="419696" y="266166"/>
            <a:ext cx="4185761" cy="461665"/>
          </a:xfrm>
          <a:prstGeom prst="rect">
            <a:avLst/>
          </a:prstGeom>
          <a:noFill/>
        </p:spPr>
        <p:txBody>
          <a:bodyPr wrap="none" rtlCol="0">
            <a:spAutoFit/>
          </a:bodyPr>
          <a:lstStyle/>
          <a:p>
            <a:r>
              <a:rPr kumimoji="1" lang="zh-CN" altLang="en-US" sz="2400" dirty="0">
                <a:latin typeface="Heiti SC Medium" pitchFamily="2" charset="-128"/>
                <a:ea typeface="Heiti SC Medium" pitchFamily="2" charset="-128"/>
              </a:rPr>
              <a:t>分布式知识图谱存储管理框架</a:t>
            </a:r>
          </a:p>
        </p:txBody>
      </p:sp>
      <p:sp>
        <p:nvSpPr>
          <p:cNvPr id="10" name="文本框 9"/>
          <p:cNvSpPr txBox="1"/>
          <p:nvPr/>
        </p:nvSpPr>
        <p:spPr>
          <a:xfrm>
            <a:off x="4357584" y="942417"/>
            <a:ext cx="7712439" cy="323165"/>
          </a:xfrm>
          <a:prstGeom prst="rect">
            <a:avLst/>
          </a:prstGeom>
          <a:noFill/>
        </p:spPr>
        <p:txBody>
          <a:bodyPr wrap="square" rtlCol="0">
            <a:spAutoFit/>
          </a:bodyPr>
          <a:lstStyle/>
          <a:p>
            <a:pPr marL="257175" indent="-257175">
              <a:buFont typeface="Wingdings" panose="05000000000000000000" pitchFamily="2" charset="2"/>
              <a:buChar char="Ø"/>
            </a:pPr>
            <a:r>
              <a:rPr kumimoji="1" lang="zh-CN" altLang="en-US" sz="1500" b="1" dirty="0"/>
              <a:t>基于数据划分的系统框架图</a:t>
            </a:r>
            <a:endParaRPr kumimoji="1" lang="en-US" altLang="zh-CN" sz="1500" b="1" dirty="0"/>
          </a:p>
        </p:txBody>
      </p:sp>
      <p:sp>
        <p:nvSpPr>
          <p:cNvPr id="11" name="文本框 10"/>
          <p:cNvSpPr txBox="1"/>
          <p:nvPr/>
        </p:nvSpPr>
        <p:spPr>
          <a:xfrm>
            <a:off x="501365" y="3614841"/>
            <a:ext cx="7712439" cy="323165"/>
          </a:xfrm>
          <a:prstGeom prst="rect">
            <a:avLst/>
          </a:prstGeom>
          <a:noFill/>
        </p:spPr>
        <p:txBody>
          <a:bodyPr wrap="square" rtlCol="0">
            <a:spAutoFit/>
          </a:bodyPr>
          <a:lstStyle/>
          <a:p>
            <a:pPr marL="257175" indent="-257175">
              <a:buFont typeface="Wingdings" panose="05000000000000000000" pitchFamily="2" charset="2"/>
              <a:buChar char="Ø"/>
            </a:pPr>
            <a:r>
              <a:rPr kumimoji="1" lang="zh-CN" altLang="en-US" sz="1500" b="1" dirty="0"/>
              <a:t>联邦式系统框架图</a:t>
            </a:r>
            <a:endParaRPr kumimoji="1" lang="en-US" altLang="zh-CN" sz="1500" b="1" dirty="0"/>
          </a:p>
        </p:txBody>
      </p:sp>
      <p:sp>
        <p:nvSpPr>
          <p:cNvPr id="7" name="文本框 6"/>
          <p:cNvSpPr txBox="1"/>
          <p:nvPr/>
        </p:nvSpPr>
        <p:spPr>
          <a:xfrm>
            <a:off x="496270" y="924517"/>
            <a:ext cx="3679212" cy="479042"/>
          </a:xfrm>
          <a:prstGeom prst="rect">
            <a:avLst/>
          </a:prstGeom>
          <a:noFill/>
        </p:spPr>
        <p:txBody>
          <a:bodyPr wrap="square" rtlCol="0">
            <a:spAutoFit/>
          </a:bodyPr>
          <a:lstStyle/>
          <a:p>
            <a:pPr marL="257175" indent="-257175">
              <a:buFont typeface="Wingdings" panose="05000000000000000000" pitchFamily="2" charset="2"/>
              <a:buChar char="Ø"/>
            </a:pPr>
            <a:r>
              <a:rPr kumimoji="1" lang="zh-CN" altLang="en-US" sz="1500" b="1" dirty="0"/>
              <a:t>基于云计算平台的系统框架图</a:t>
            </a:r>
            <a:endParaRPr kumimoji="1" lang="en-US" altLang="zh-CN" sz="1500" b="1" dirty="0"/>
          </a:p>
          <a:p>
            <a:endParaRPr kumimoji="1" lang="zh-CN" altLang="en-US" sz="1013" dirty="0"/>
          </a:p>
        </p:txBody>
      </p:sp>
      <p:sp>
        <p:nvSpPr>
          <p:cNvPr id="9" name="文本框 8"/>
          <p:cNvSpPr txBox="1"/>
          <p:nvPr/>
        </p:nvSpPr>
        <p:spPr>
          <a:xfrm>
            <a:off x="419695" y="3174039"/>
            <a:ext cx="4368717" cy="461665"/>
          </a:xfrm>
          <a:prstGeom prst="rect">
            <a:avLst/>
          </a:prstGeom>
          <a:noFill/>
        </p:spPr>
        <p:txBody>
          <a:bodyPr wrap="square" rtlCol="0">
            <a:spAutoFit/>
          </a:bodyPr>
          <a:lstStyle/>
          <a:p>
            <a:pPr marL="214313" indent="-214313">
              <a:buFont typeface="Arial" panose="020B0604020202090204" pitchFamily="34" charset="0"/>
              <a:buChar char="•"/>
            </a:pPr>
            <a:r>
              <a:rPr kumimoji="1" lang="zh-CN" altLang="en-US" sz="1200" dirty="0"/>
              <a:t>依赖于现有的云计算系统</a:t>
            </a:r>
            <a:r>
              <a:rPr kumimoji="1" lang="en-US" altLang="zh-CN" sz="1200" dirty="0"/>
              <a:t>,</a:t>
            </a:r>
            <a:r>
              <a:rPr kumimoji="1" lang="zh-CN" altLang="en-US" sz="1200" dirty="0"/>
              <a:t>例如</a:t>
            </a:r>
            <a:r>
              <a:rPr kumimoji="1" lang="en-US" altLang="zh-CN" sz="1200" dirty="0"/>
              <a:t>Hadoop</a:t>
            </a:r>
            <a:r>
              <a:rPr kumimoji="1" lang="zh-CN" altLang="en-US" sz="1200" dirty="0"/>
              <a:t>等</a:t>
            </a:r>
            <a:endParaRPr kumimoji="1" lang="en-US" altLang="zh-CN" sz="1200" dirty="0"/>
          </a:p>
          <a:p>
            <a:pPr marL="214313" indent="-214313">
              <a:buFont typeface="Arial" panose="020B0604020202090204" pitchFamily="34" charset="0"/>
              <a:buChar char="•"/>
            </a:pPr>
            <a:r>
              <a:rPr kumimoji="1" lang="zh-CN" altLang="en-US" sz="1200" dirty="0"/>
              <a:t>需要将</a:t>
            </a:r>
            <a:r>
              <a:rPr kumimoji="1" lang="en-US" altLang="zh-CN" sz="1200" dirty="0"/>
              <a:t>RDF</a:t>
            </a:r>
            <a:r>
              <a:rPr kumimoji="1" lang="zh-CN" altLang="en-US" sz="1200" dirty="0"/>
              <a:t>数据归结到云平台支持的存储的文件格式</a:t>
            </a:r>
          </a:p>
        </p:txBody>
      </p:sp>
      <p:sp>
        <p:nvSpPr>
          <p:cNvPr id="13" name="文本框 12"/>
          <p:cNvSpPr txBox="1"/>
          <p:nvPr/>
        </p:nvSpPr>
        <p:spPr>
          <a:xfrm>
            <a:off x="4559290" y="3174039"/>
            <a:ext cx="3633046" cy="461665"/>
          </a:xfrm>
          <a:prstGeom prst="rect">
            <a:avLst/>
          </a:prstGeom>
          <a:noFill/>
        </p:spPr>
        <p:txBody>
          <a:bodyPr wrap="none" rtlCol="0">
            <a:spAutoFit/>
          </a:bodyPr>
          <a:lstStyle/>
          <a:p>
            <a:pPr marL="214313" indent="-214313">
              <a:buFont typeface="Arial" panose="020B0604020202090204" pitchFamily="34" charset="0"/>
              <a:buChar char="•"/>
            </a:pPr>
            <a:r>
              <a:rPr kumimoji="1" lang="zh-CN" altLang="en-US" sz="1200" dirty="0"/>
              <a:t>主要讨论数据如何划分</a:t>
            </a:r>
            <a:endParaRPr kumimoji="1" lang="en-US" altLang="zh-CN" sz="1200" dirty="0"/>
          </a:p>
          <a:p>
            <a:pPr marL="214313" indent="-214313">
              <a:buFont typeface="Arial" panose="020B0604020202090204" pitchFamily="34" charset="0"/>
              <a:buChar char="•"/>
            </a:pPr>
            <a:r>
              <a:rPr kumimoji="1" lang="zh-CN" altLang="en-US" sz="1200" dirty="0"/>
              <a:t>划分以后的数据分别物理地存储到各自的机器上</a:t>
            </a:r>
          </a:p>
        </p:txBody>
      </p:sp>
      <p:sp>
        <p:nvSpPr>
          <p:cNvPr id="14" name="文本框 13"/>
          <p:cNvSpPr txBox="1"/>
          <p:nvPr/>
        </p:nvSpPr>
        <p:spPr>
          <a:xfrm>
            <a:off x="4357585" y="4306360"/>
            <a:ext cx="4291949" cy="461665"/>
          </a:xfrm>
          <a:prstGeom prst="rect">
            <a:avLst/>
          </a:prstGeom>
          <a:noFill/>
        </p:spPr>
        <p:txBody>
          <a:bodyPr wrap="square" rtlCol="0">
            <a:spAutoFit/>
          </a:bodyPr>
          <a:lstStyle/>
          <a:p>
            <a:pPr marL="214313" indent="-214313">
              <a:buFont typeface="Arial" panose="020B0604020202090204" pitchFamily="34" charset="0"/>
              <a:buChar char="•"/>
            </a:pPr>
            <a:r>
              <a:rPr kumimoji="1" lang="zh-CN" altLang="en-US" sz="1200" dirty="0"/>
              <a:t>整体的</a:t>
            </a:r>
            <a:r>
              <a:rPr kumimoji="1" lang="en-US" altLang="zh-CN" sz="1200" dirty="0"/>
              <a:t>RDF</a:t>
            </a:r>
            <a:r>
              <a:rPr kumimoji="1" lang="zh-CN" altLang="en-US" sz="1200" dirty="0"/>
              <a:t>数据由多个独立节点上的局部数据集成得到</a:t>
            </a:r>
            <a:endParaRPr kumimoji="1" lang="en-US" altLang="zh-CN" sz="1200" dirty="0"/>
          </a:p>
          <a:p>
            <a:pPr marL="214313" indent="-214313">
              <a:buFont typeface="Arial" panose="020B0604020202090204" pitchFamily="34" charset="0"/>
              <a:buChar char="•"/>
            </a:pPr>
            <a:r>
              <a:rPr kumimoji="1" lang="zh-CN" altLang="en-US" sz="1200" dirty="0"/>
              <a:t>联邦系统可以回答针对整体</a:t>
            </a:r>
            <a:r>
              <a:rPr kumimoji="1" lang="en-US" altLang="zh-CN" sz="1200" dirty="0"/>
              <a:t>RDF</a:t>
            </a:r>
            <a:r>
              <a:rPr kumimoji="1" lang="zh-CN" altLang="en-US" sz="1200" dirty="0"/>
              <a:t>数据集的查询</a:t>
            </a:r>
            <a:r>
              <a:rPr kumimoji="1" lang="en-US" altLang="zh-CN" sz="1200" dirty="0"/>
              <a:t>.</a:t>
            </a:r>
            <a:endParaRPr kumimoji="1" lang="zh-CN" altLang="en-US" sz="1200" dirty="0"/>
          </a:p>
        </p:txBody>
      </p:sp>
      <p:pic>
        <p:nvPicPr>
          <p:cNvPr id="15" name="图片 14"/>
          <p:cNvPicPr>
            <a:picLocks noChangeAspect="1"/>
          </p:cNvPicPr>
          <p:nvPr/>
        </p:nvPicPr>
        <p:blipFill>
          <a:blip r:embed="rId4"/>
          <a:stretch>
            <a:fillRect/>
          </a:stretch>
        </p:blipFill>
        <p:spPr>
          <a:xfrm>
            <a:off x="930197" y="3884011"/>
            <a:ext cx="3124200" cy="1181100"/>
          </a:xfrm>
          <a:prstGeom prst="rect">
            <a:avLst/>
          </a:prstGeom>
        </p:spPr>
      </p:pic>
      <p:pic>
        <p:nvPicPr>
          <p:cNvPr id="16" name="图片 15"/>
          <p:cNvPicPr>
            <a:picLocks noChangeAspect="1"/>
          </p:cNvPicPr>
          <p:nvPr/>
        </p:nvPicPr>
        <p:blipFill>
          <a:blip r:embed="rId5"/>
          <a:stretch>
            <a:fillRect/>
          </a:stretch>
        </p:blipFill>
        <p:spPr>
          <a:xfrm>
            <a:off x="4957641" y="1245293"/>
            <a:ext cx="2542760" cy="1910233"/>
          </a:xfrm>
          <a:prstGeom prst="rect">
            <a:avLst/>
          </a:prstGeom>
        </p:spPr>
      </p:pic>
      <p:sp>
        <p:nvSpPr>
          <p:cNvPr id="2" name="页脚占位符 1">
            <a:extLst>
              <a:ext uri="{FF2B5EF4-FFF2-40B4-BE49-F238E27FC236}">
                <a16:creationId xmlns:a16="http://schemas.microsoft.com/office/drawing/2014/main" id="{6C6C85A2-F7B0-6F41-BF88-322D19BAE277}"/>
              </a:ext>
            </a:extLst>
          </p:cNvPr>
          <p:cNvSpPr>
            <a:spLocks noGrp="1"/>
          </p:cNvSpPr>
          <p:nvPr>
            <p:ph type="ftr" sz="quarter" idx="11"/>
          </p:nvPr>
        </p:nvSpPr>
        <p:spPr/>
        <p:txBody>
          <a:bodyPr/>
          <a:lstStyle/>
          <a:p>
            <a:r>
              <a:rPr kumimoji="1" lang="zh-CN" altLang="en-US"/>
              <a:t>知识图谱概述</a:t>
            </a:r>
          </a:p>
        </p:txBody>
      </p:sp>
      <p:sp>
        <p:nvSpPr>
          <p:cNvPr id="3" name="灯片编号占位符 2">
            <a:extLst>
              <a:ext uri="{FF2B5EF4-FFF2-40B4-BE49-F238E27FC236}">
                <a16:creationId xmlns:a16="http://schemas.microsoft.com/office/drawing/2014/main" id="{1DE0AFC1-991D-BC42-AAEE-2F699A33F7B2}"/>
              </a:ext>
            </a:extLst>
          </p:cNvPr>
          <p:cNvSpPr>
            <a:spLocks noGrp="1"/>
          </p:cNvSpPr>
          <p:nvPr>
            <p:ph type="sldNum" sz="quarter" idx="12"/>
          </p:nvPr>
        </p:nvSpPr>
        <p:spPr/>
        <p:txBody>
          <a:bodyPr/>
          <a:lstStyle/>
          <a:p>
            <a:fld id="{36A25BD4-2C18-3241-A107-B7FFDDC89A82}" type="slidenum">
              <a:rPr kumimoji="1" lang="zh-CN" altLang="en-US" smtClean="0"/>
              <a:t>53</a:t>
            </a:fld>
            <a:endParaRPr kumimoji="1"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2954655" cy="461665"/>
          </a:xfrm>
          <a:prstGeom prst="rect">
            <a:avLst/>
          </a:prstGeom>
          <a:noFill/>
        </p:spPr>
        <p:txBody>
          <a:bodyPr wrap="none" rtlCol="0">
            <a:spAutoFit/>
          </a:bodyPr>
          <a:lstStyle/>
          <a:p>
            <a:r>
              <a:rPr kumimoji="1" lang="zh-CN" altLang="en-US" sz="2400" dirty="0">
                <a:latin typeface="+mn-ea"/>
              </a:rPr>
              <a:t>知识图谱与机器学习</a:t>
            </a: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4" name="矩形 3"/>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2" name="文本框 1"/>
          <p:cNvSpPr txBox="1"/>
          <p:nvPr/>
        </p:nvSpPr>
        <p:spPr>
          <a:xfrm>
            <a:off x="419696" y="947889"/>
            <a:ext cx="4690241" cy="369332"/>
          </a:xfrm>
          <a:prstGeom prst="rect">
            <a:avLst/>
          </a:prstGeom>
          <a:noFill/>
        </p:spPr>
        <p:txBody>
          <a:bodyPr wrap="square" rtlCol="0">
            <a:spAutoFit/>
          </a:bodyPr>
          <a:lstStyle/>
          <a:p>
            <a:r>
              <a:rPr lang="zh-CN" altLang="en-US" sz="1800" dirty="0">
                <a:latin typeface="+mn-ea"/>
              </a:rPr>
              <a:t>知识表示学习：</a:t>
            </a:r>
          </a:p>
        </p:txBody>
      </p:sp>
      <p:sp>
        <p:nvSpPr>
          <p:cNvPr id="3" name="矩形 2"/>
          <p:cNvSpPr/>
          <p:nvPr/>
        </p:nvSpPr>
        <p:spPr>
          <a:xfrm>
            <a:off x="468589" y="1333386"/>
            <a:ext cx="8035373" cy="2134623"/>
          </a:xfrm>
          <a:prstGeom prst="rect">
            <a:avLst/>
          </a:prstGeom>
        </p:spPr>
        <p:txBody>
          <a:bodyPr wrap="square">
            <a:spAutoFit/>
          </a:bodyPr>
          <a:lstStyle/>
          <a:p>
            <a:pPr marL="257175" indent="-257175">
              <a:lnSpc>
                <a:spcPct val="150000"/>
              </a:lnSpc>
              <a:buFont typeface="Arial" panose="020B0604020202090204" pitchFamily="34" charset="0"/>
              <a:buChar char="•"/>
            </a:pPr>
            <a:r>
              <a:rPr lang="zh-CN" altLang="en-US" sz="1500" b="1" dirty="0"/>
              <a:t>背景：</a:t>
            </a:r>
            <a:r>
              <a:rPr lang="zh-CN" altLang="en-US" sz="1500" dirty="0"/>
              <a:t>基于网络形式的知识表示存在数据稀疏问题和计算效率问题。</a:t>
            </a:r>
            <a:endParaRPr lang="en-US" altLang="zh-CN" sz="1500" dirty="0"/>
          </a:p>
          <a:p>
            <a:pPr marL="257175" indent="-257175">
              <a:lnSpc>
                <a:spcPct val="150000"/>
              </a:lnSpc>
              <a:buFont typeface="Arial" panose="020B0604020202090204" pitchFamily="34" charset="0"/>
              <a:buChar char="•"/>
            </a:pPr>
            <a:r>
              <a:rPr lang="zh-CN" altLang="en-US" sz="1500" b="1" dirty="0"/>
              <a:t>知识表示学习</a:t>
            </a:r>
            <a:r>
              <a:rPr lang="zh-CN" altLang="en-US" sz="1500" dirty="0"/>
              <a:t>（</a:t>
            </a:r>
            <a:r>
              <a:rPr lang="en-US" altLang="zh-CN" sz="1500" dirty="0"/>
              <a:t>representation learning</a:t>
            </a:r>
            <a:r>
              <a:rPr lang="zh-CN" altLang="en-US" sz="1500" dirty="0"/>
              <a:t>）：主要是面向知识图谱中的实体和关系进行表示学习，使用建模方法将实体和向量表示在低维稠密向量空间中，然后进行计算和推理。</a:t>
            </a:r>
            <a:endParaRPr lang="en-US" altLang="zh-CN" sz="1500" dirty="0"/>
          </a:p>
          <a:p>
            <a:pPr marL="257175" indent="-257175">
              <a:lnSpc>
                <a:spcPct val="150000"/>
              </a:lnSpc>
              <a:buFont typeface="Arial" panose="020B0604020202090204" pitchFamily="34" charset="0"/>
              <a:buChar char="•"/>
            </a:pPr>
            <a:r>
              <a:rPr lang="zh-CN" altLang="en-US" sz="1500" b="1" dirty="0"/>
              <a:t>优点：</a:t>
            </a:r>
            <a:r>
              <a:rPr lang="zh-CN" altLang="en-US" sz="1500" dirty="0"/>
              <a:t>显著提升计算效率，有效缓解数据稀疏，实现异质信息融合。</a:t>
            </a:r>
            <a:endParaRPr lang="en-US" altLang="zh-CN" sz="1500" dirty="0"/>
          </a:p>
          <a:p>
            <a:pPr marL="257175" indent="-257175">
              <a:lnSpc>
                <a:spcPct val="150000"/>
              </a:lnSpc>
              <a:buFont typeface="Arial" panose="020B0604020202090204" pitchFamily="34" charset="0"/>
              <a:buChar char="•"/>
            </a:pPr>
            <a:r>
              <a:rPr lang="zh-CN" altLang="en-US" sz="1500" b="1" dirty="0"/>
              <a:t>应用：</a:t>
            </a:r>
            <a:r>
              <a:rPr lang="zh-CN" altLang="en-US" sz="1500" dirty="0"/>
              <a:t>知识图谱补全、相似度计算、关系抽取、自动问答、实体链指</a:t>
            </a:r>
            <a:endParaRPr lang="en-US" altLang="zh-CN" sz="1500" dirty="0"/>
          </a:p>
          <a:p>
            <a:pPr marL="257175" indent="-257175">
              <a:lnSpc>
                <a:spcPct val="150000"/>
              </a:lnSpc>
              <a:buFont typeface="Arial" panose="020B0604020202090204" pitchFamily="34" charset="0"/>
              <a:buChar char="•"/>
            </a:pPr>
            <a:endParaRPr lang="en-US" altLang="zh-CN" sz="1500" dirty="0"/>
          </a:p>
        </p:txBody>
      </p:sp>
      <p:pic>
        <p:nvPicPr>
          <p:cNvPr id="7" name="图片 6"/>
          <p:cNvPicPr>
            <a:picLocks noChangeAspect="1"/>
          </p:cNvPicPr>
          <p:nvPr/>
        </p:nvPicPr>
        <p:blipFill>
          <a:blip r:embed="rId3"/>
          <a:stretch>
            <a:fillRect/>
          </a:stretch>
        </p:blipFill>
        <p:spPr>
          <a:xfrm>
            <a:off x="2214767" y="3079055"/>
            <a:ext cx="4017068" cy="1688207"/>
          </a:xfrm>
          <a:prstGeom prst="rect">
            <a:avLst/>
          </a:prstGeom>
        </p:spPr>
      </p:pic>
      <p:sp>
        <p:nvSpPr>
          <p:cNvPr id="5" name="页脚占位符 4">
            <a:extLst>
              <a:ext uri="{FF2B5EF4-FFF2-40B4-BE49-F238E27FC236}">
                <a16:creationId xmlns:a16="http://schemas.microsoft.com/office/drawing/2014/main" id="{EF922AE5-67CB-D348-8DD9-2B95554C9729}"/>
              </a:ext>
            </a:extLst>
          </p:cNvPr>
          <p:cNvSpPr>
            <a:spLocks noGrp="1"/>
          </p:cNvSpPr>
          <p:nvPr>
            <p:ph type="ftr" sz="quarter" idx="11"/>
          </p:nvPr>
        </p:nvSpPr>
        <p:spPr/>
        <p:txBody>
          <a:bodyPr/>
          <a:lstStyle/>
          <a:p>
            <a:r>
              <a:rPr kumimoji="1" lang="zh-CN" altLang="en-US"/>
              <a:t>知识图谱概述</a:t>
            </a:r>
          </a:p>
        </p:txBody>
      </p:sp>
      <p:sp>
        <p:nvSpPr>
          <p:cNvPr id="9" name="灯片编号占位符 8">
            <a:extLst>
              <a:ext uri="{FF2B5EF4-FFF2-40B4-BE49-F238E27FC236}">
                <a16:creationId xmlns:a16="http://schemas.microsoft.com/office/drawing/2014/main" id="{CA98F3D2-4F0A-0947-9045-6C5397F21E3C}"/>
              </a:ext>
            </a:extLst>
          </p:cNvPr>
          <p:cNvSpPr>
            <a:spLocks noGrp="1"/>
          </p:cNvSpPr>
          <p:nvPr>
            <p:ph type="sldNum" sz="quarter" idx="12"/>
          </p:nvPr>
        </p:nvSpPr>
        <p:spPr/>
        <p:txBody>
          <a:bodyPr/>
          <a:lstStyle/>
          <a:p>
            <a:fld id="{36A25BD4-2C18-3241-A107-B7FFDDC89A82}" type="slidenum">
              <a:rPr kumimoji="1" lang="zh-CN" altLang="en-US" smtClean="0"/>
              <a:t>54</a:t>
            </a:fld>
            <a:endParaRPr kumimoji="1"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2954655" cy="461665"/>
          </a:xfrm>
          <a:prstGeom prst="rect">
            <a:avLst/>
          </a:prstGeom>
          <a:noFill/>
        </p:spPr>
        <p:txBody>
          <a:bodyPr wrap="none" rtlCol="0">
            <a:spAutoFit/>
          </a:bodyPr>
          <a:lstStyle/>
          <a:p>
            <a:r>
              <a:rPr kumimoji="1" lang="zh-CN" altLang="en-US" sz="2400" dirty="0">
                <a:latin typeface="+mn-ea"/>
              </a:rPr>
              <a:t>知识图谱与机器学习</a:t>
            </a: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4" name="矩形 3"/>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2" name="文本框 1"/>
          <p:cNvSpPr txBox="1"/>
          <p:nvPr/>
        </p:nvSpPr>
        <p:spPr>
          <a:xfrm>
            <a:off x="419695" y="976055"/>
            <a:ext cx="4690241" cy="369332"/>
          </a:xfrm>
          <a:prstGeom prst="rect">
            <a:avLst/>
          </a:prstGeom>
          <a:noFill/>
        </p:spPr>
        <p:txBody>
          <a:bodyPr wrap="square" rtlCol="0">
            <a:spAutoFit/>
          </a:bodyPr>
          <a:lstStyle/>
          <a:p>
            <a:r>
              <a:rPr lang="zh-CN" altLang="en-US" sz="1800" dirty="0">
                <a:latin typeface="+mn-ea"/>
              </a:rPr>
              <a:t>知识表示学习：</a:t>
            </a:r>
          </a:p>
        </p:txBody>
      </p:sp>
      <p:sp>
        <p:nvSpPr>
          <p:cNvPr id="3" name="矩形 2"/>
          <p:cNvSpPr/>
          <p:nvPr/>
        </p:nvSpPr>
        <p:spPr>
          <a:xfrm>
            <a:off x="446125" y="1332232"/>
            <a:ext cx="8364914" cy="1442126"/>
          </a:xfrm>
          <a:prstGeom prst="rect">
            <a:avLst/>
          </a:prstGeom>
        </p:spPr>
        <p:txBody>
          <a:bodyPr wrap="square">
            <a:spAutoFit/>
          </a:bodyPr>
          <a:lstStyle/>
          <a:p>
            <a:pPr marL="257175" indent="-257175">
              <a:lnSpc>
                <a:spcPct val="150000"/>
              </a:lnSpc>
              <a:buFont typeface="Arial" panose="020B0604020202090204" pitchFamily="34" charset="0"/>
              <a:buChar char="•"/>
            </a:pPr>
            <a:r>
              <a:rPr lang="zh-CN" altLang="en-US" sz="1500" b="1" dirty="0"/>
              <a:t>举例</a:t>
            </a:r>
            <a:r>
              <a:rPr lang="zh-CN" altLang="en-US" sz="1500" dirty="0"/>
              <a:t>： 知识表示代表模型：</a:t>
            </a:r>
            <a:r>
              <a:rPr lang="en-US" altLang="zh-CN" sz="1500" dirty="0" err="1"/>
              <a:t>TransE</a:t>
            </a:r>
            <a:r>
              <a:rPr lang="zh-CN" altLang="en-US" sz="1500" dirty="0"/>
              <a:t> </a:t>
            </a:r>
            <a:r>
              <a:rPr lang="en-US" altLang="zh-CN" sz="1500" dirty="0"/>
              <a:t>[</a:t>
            </a:r>
            <a:r>
              <a:rPr lang="en-US" altLang="zh-CN" sz="1500" dirty="0" err="1"/>
              <a:t>Bordes</a:t>
            </a:r>
            <a:r>
              <a:rPr lang="en-US" altLang="zh-CN" sz="1500" dirty="0"/>
              <a:t> et al., NIPS 13]</a:t>
            </a:r>
            <a:r>
              <a:rPr lang="zh-CN" altLang="en-US" sz="1500" dirty="0"/>
              <a:t>。</a:t>
            </a:r>
            <a:endParaRPr lang="en-US" altLang="zh-CN" sz="1500" dirty="0"/>
          </a:p>
          <a:p>
            <a:pPr marL="257175" indent="-257175">
              <a:lnSpc>
                <a:spcPct val="150000"/>
              </a:lnSpc>
              <a:buFont typeface="Arial" panose="020B0604020202090204" pitchFamily="34" charset="0"/>
              <a:buChar char="•"/>
            </a:pPr>
            <a:r>
              <a:rPr lang="zh-CN" altLang="en-US" sz="1500" dirty="0"/>
              <a:t>对每个事实</a:t>
            </a:r>
            <a:r>
              <a:rPr lang="en-US" altLang="zh-CN" sz="1500" dirty="0"/>
              <a:t>(Subject, Predicate, Object)</a:t>
            </a:r>
            <a:r>
              <a:rPr lang="zh-CN" altLang="en-US" sz="1500" dirty="0"/>
              <a:t>，将其中的</a:t>
            </a:r>
            <a:r>
              <a:rPr lang="en-US" altLang="zh-CN" sz="1500" dirty="0"/>
              <a:t>predicate</a:t>
            </a:r>
            <a:r>
              <a:rPr lang="zh-CN" altLang="en-US" sz="1500" dirty="0"/>
              <a:t>作为从</a:t>
            </a:r>
            <a:r>
              <a:rPr lang="en-US" altLang="zh-CN" sz="1500" dirty="0"/>
              <a:t>subject</a:t>
            </a:r>
            <a:r>
              <a:rPr lang="zh-CN" altLang="en-US" sz="1500" dirty="0"/>
              <a:t>到</a:t>
            </a:r>
            <a:r>
              <a:rPr lang="en-US" altLang="zh-CN" sz="1500" dirty="0"/>
              <a:t>object</a:t>
            </a:r>
            <a:r>
              <a:rPr lang="zh-CN" altLang="en-US" sz="1500" dirty="0"/>
              <a:t>的翻译操作。</a:t>
            </a:r>
            <a:endParaRPr lang="en-US" altLang="zh-CN" sz="1500" dirty="0"/>
          </a:p>
          <a:p>
            <a:pPr marL="257175" indent="-257175">
              <a:lnSpc>
                <a:spcPct val="150000"/>
              </a:lnSpc>
              <a:buFont typeface="Arial" panose="020B0604020202090204" pitchFamily="34" charset="0"/>
              <a:buChar char="•"/>
            </a:pPr>
            <a:r>
              <a:rPr lang="zh-CN" altLang="en-US" sz="1500" dirty="0"/>
              <a:t>每个</a:t>
            </a:r>
            <a:r>
              <a:rPr lang="en-US" altLang="zh-CN" sz="1500" dirty="0"/>
              <a:t>Subject/Predicate/Object</a:t>
            </a:r>
            <a:r>
              <a:rPr lang="zh-CN" altLang="en-US" sz="1500" dirty="0"/>
              <a:t>，都映射成一个多维向量</a:t>
            </a:r>
            <a:endParaRPr lang="en-US" altLang="zh-CN" sz="1500" dirty="0"/>
          </a:p>
          <a:p>
            <a:pPr marL="257175" indent="-257175">
              <a:lnSpc>
                <a:spcPct val="150000"/>
              </a:lnSpc>
              <a:buFont typeface="Arial" panose="020B0604020202090204" pitchFamily="34" charset="0"/>
              <a:buChar char="•"/>
            </a:pPr>
            <a:r>
              <a:rPr lang="zh-CN" altLang="en-US" sz="1500" b="1" dirty="0"/>
              <a:t>优化目标：</a:t>
            </a:r>
            <a:r>
              <a:rPr lang="en-US" altLang="zh-CN" sz="1500" b="1" dirty="0"/>
              <a:t>S+P=O</a:t>
            </a:r>
          </a:p>
        </p:txBody>
      </p:sp>
      <p:pic>
        <p:nvPicPr>
          <p:cNvPr id="10" name="图片 9">
            <a:extLst>
              <a:ext uri="{FF2B5EF4-FFF2-40B4-BE49-F238E27FC236}">
                <a16:creationId xmlns:a16="http://schemas.microsoft.com/office/drawing/2014/main" id="{55372C3C-2BC9-F84C-9BA4-A1621CC1B576}"/>
              </a:ext>
            </a:extLst>
          </p:cNvPr>
          <p:cNvPicPr>
            <a:picLocks noChangeAspect="1"/>
          </p:cNvPicPr>
          <p:nvPr/>
        </p:nvPicPr>
        <p:blipFill>
          <a:blip r:embed="rId3"/>
          <a:stretch>
            <a:fillRect/>
          </a:stretch>
        </p:blipFill>
        <p:spPr>
          <a:xfrm>
            <a:off x="1192056" y="3125140"/>
            <a:ext cx="2657814" cy="1568490"/>
          </a:xfrm>
          <a:prstGeom prst="rect">
            <a:avLst/>
          </a:prstGeom>
        </p:spPr>
      </p:pic>
      <p:pic>
        <p:nvPicPr>
          <p:cNvPr id="11" name="图片 10">
            <a:extLst>
              <a:ext uri="{FF2B5EF4-FFF2-40B4-BE49-F238E27FC236}">
                <a16:creationId xmlns:a16="http://schemas.microsoft.com/office/drawing/2014/main" id="{16A1591F-0479-1B44-92B7-42643800394E}"/>
              </a:ext>
            </a:extLst>
          </p:cNvPr>
          <p:cNvPicPr>
            <a:picLocks noChangeAspect="1"/>
          </p:cNvPicPr>
          <p:nvPr/>
        </p:nvPicPr>
        <p:blipFill>
          <a:blip r:embed="rId4"/>
          <a:stretch>
            <a:fillRect/>
          </a:stretch>
        </p:blipFill>
        <p:spPr>
          <a:xfrm>
            <a:off x="1005220" y="3012453"/>
            <a:ext cx="4489850" cy="285750"/>
          </a:xfrm>
          <a:prstGeom prst="rect">
            <a:avLst/>
          </a:prstGeom>
        </p:spPr>
      </p:pic>
      <p:sp>
        <p:nvSpPr>
          <p:cNvPr id="12" name="文本框 4">
            <a:extLst>
              <a:ext uri="{FF2B5EF4-FFF2-40B4-BE49-F238E27FC236}">
                <a16:creationId xmlns:a16="http://schemas.microsoft.com/office/drawing/2014/main" id="{BFBBE370-0C53-5F49-9739-BAC57C930A4C}"/>
              </a:ext>
            </a:extLst>
          </p:cNvPr>
          <p:cNvSpPr txBox="1"/>
          <p:nvPr/>
        </p:nvSpPr>
        <p:spPr>
          <a:xfrm>
            <a:off x="4288257" y="3646149"/>
            <a:ext cx="2407920" cy="380873"/>
          </a:xfrm>
          <a:prstGeom prst="rect">
            <a:avLst/>
          </a:prstGeom>
          <a:noFill/>
        </p:spPr>
        <p:txBody>
          <a:bodyPr wrap="square" rtlCol="0">
            <a:spAutoFit/>
          </a:bodyPr>
          <a:lstStyle/>
          <a:p>
            <a:r>
              <a:rPr kumimoji="1" lang="en-US" altLang="zh-CN" sz="1875" dirty="0">
                <a:solidFill>
                  <a:schemeClr val="accent1"/>
                </a:solidFill>
                <a:latin typeface="Times New Roman"/>
                <a:cs typeface="Times New Roman"/>
              </a:rPr>
              <a:t>Beijing</a:t>
            </a:r>
            <a:r>
              <a:rPr kumimoji="1" lang="zh-CN" altLang="en-US" sz="1875" dirty="0">
                <a:solidFill>
                  <a:schemeClr val="accent1"/>
                </a:solidFill>
                <a:latin typeface="Times New Roman"/>
                <a:cs typeface="Times New Roman"/>
              </a:rPr>
              <a:t>   </a:t>
            </a:r>
            <a:r>
              <a:rPr kumimoji="1" lang="zh-CN" altLang="en-US" sz="1875" dirty="0">
                <a:solidFill>
                  <a:schemeClr val="accent1"/>
                </a:solidFill>
                <a:latin typeface="Times New Roman"/>
                <a:ea typeface="ＭＳ ゴシック"/>
                <a:cs typeface="Times New Roman"/>
              </a:rPr>
              <a:t>−</a:t>
            </a:r>
            <a:r>
              <a:rPr kumimoji="1" lang="zh-CN" altLang="en-US" sz="1875" dirty="0">
                <a:solidFill>
                  <a:schemeClr val="accent1"/>
                </a:solidFill>
                <a:latin typeface="Times New Roman"/>
                <a:cs typeface="Times New Roman"/>
              </a:rPr>
              <a:t>   </a:t>
            </a:r>
            <a:r>
              <a:rPr kumimoji="1" lang="en-US" altLang="zh-CN" sz="1875" dirty="0">
                <a:solidFill>
                  <a:schemeClr val="accent1"/>
                </a:solidFill>
                <a:latin typeface="Times New Roman"/>
                <a:cs typeface="Times New Roman"/>
              </a:rPr>
              <a:t>China</a:t>
            </a:r>
            <a:r>
              <a:rPr kumimoji="1" lang="zh-CN" altLang="en-US" sz="1875" dirty="0">
                <a:solidFill>
                  <a:schemeClr val="accent1"/>
                </a:solidFill>
                <a:latin typeface="Times New Roman"/>
                <a:cs typeface="Times New Roman"/>
              </a:rPr>
              <a:t> </a:t>
            </a:r>
          </a:p>
        </p:txBody>
      </p:sp>
      <p:sp>
        <p:nvSpPr>
          <p:cNvPr id="13" name="文本框 14">
            <a:extLst>
              <a:ext uri="{FF2B5EF4-FFF2-40B4-BE49-F238E27FC236}">
                <a16:creationId xmlns:a16="http://schemas.microsoft.com/office/drawing/2014/main" id="{4C6B0431-02FC-D448-A11E-4992C9B12C63}"/>
              </a:ext>
            </a:extLst>
          </p:cNvPr>
          <p:cNvSpPr txBox="1"/>
          <p:nvPr/>
        </p:nvSpPr>
        <p:spPr>
          <a:xfrm>
            <a:off x="4234544" y="4178372"/>
            <a:ext cx="2407920" cy="380873"/>
          </a:xfrm>
          <a:prstGeom prst="rect">
            <a:avLst/>
          </a:prstGeom>
          <a:noFill/>
        </p:spPr>
        <p:txBody>
          <a:bodyPr wrap="square" rtlCol="0">
            <a:spAutoFit/>
          </a:bodyPr>
          <a:lstStyle/>
          <a:p>
            <a:r>
              <a:rPr kumimoji="1" lang="zh-CN" altLang="en-US" sz="1875" dirty="0">
                <a:solidFill>
                  <a:schemeClr val="accent1"/>
                </a:solidFill>
                <a:latin typeface="Times New Roman"/>
                <a:cs typeface="Times New Roman"/>
              </a:rPr>
              <a:t> </a:t>
            </a:r>
            <a:r>
              <a:rPr kumimoji="1" lang="en-US" altLang="zh-CN" sz="1875" dirty="0">
                <a:solidFill>
                  <a:schemeClr val="accent1"/>
                </a:solidFill>
                <a:latin typeface="Times New Roman"/>
                <a:cs typeface="Times New Roman"/>
              </a:rPr>
              <a:t>Ottawa</a:t>
            </a:r>
            <a:r>
              <a:rPr kumimoji="1" lang="zh-CN" altLang="en-US" sz="1875" dirty="0">
                <a:solidFill>
                  <a:schemeClr val="accent1"/>
                </a:solidFill>
                <a:latin typeface="Times New Roman"/>
                <a:cs typeface="Times New Roman"/>
              </a:rPr>
              <a:t>  </a:t>
            </a:r>
            <a:r>
              <a:rPr kumimoji="1" lang="zh-CN" altLang="en-US" sz="1875" dirty="0">
                <a:solidFill>
                  <a:schemeClr val="accent1"/>
                </a:solidFill>
                <a:latin typeface="Times New Roman"/>
                <a:ea typeface="ＭＳ ゴシック"/>
                <a:cs typeface="Times New Roman"/>
              </a:rPr>
              <a:t>−</a:t>
            </a:r>
            <a:r>
              <a:rPr kumimoji="1" lang="zh-CN" altLang="zh-CN" sz="1875" dirty="0">
                <a:solidFill>
                  <a:schemeClr val="accent1"/>
                </a:solidFill>
                <a:latin typeface="Times New Roman"/>
                <a:ea typeface="ＭＳ ゴシック"/>
                <a:cs typeface="Times New Roman"/>
              </a:rPr>
              <a:t> </a:t>
            </a:r>
            <a:r>
              <a:rPr kumimoji="1" lang="en-US" altLang="zh-CN" sz="1875" dirty="0">
                <a:solidFill>
                  <a:schemeClr val="accent1"/>
                </a:solidFill>
                <a:latin typeface="Times New Roman"/>
                <a:ea typeface="ＭＳ ゴシック"/>
                <a:cs typeface="Times New Roman"/>
              </a:rPr>
              <a:t>Canada</a:t>
            </a:r>
            <a:endParaRPr kumimoji="1" lang="zh-CN" altLang="en-US" sz="1875" dirty="0">
              <a:solidFill>
                <a:schemeClr val="accent1"/>
              </a:solidFill>
              <a:latin typeface="Times New Roman"/>
              <a:cs typeface="Times New Roman"/>
            </a:endParaRPr>
          </a:p>
        </p:txBody>
      </p:sp>
      <p:sp>
        <p:nvSpPr>
          <p:cNvPr id="14" name="文本框 5">
            <a:extLst>
              <a:ext uri="{FF2B5EF4-FFF2-40B4-BE49-F238E27FC236}">
                <a16:creationId xmlns:a16="http://schemas.microsoft.com/office/drawing/2014/main" id="{3578C0B1-CBA0-BF4C-8195-202A718C651B}"/>
              </a:ext>
            </a:extLst>
          </p:cNvPr>
          <p:cNvSpPr txBox="1"/>
          <p:nvPr/>
        </p:nvSpPr>
        <p:spPr>
          <a:xfrm>
            <a:off x="4318734" y="3909385"/>
            <a:ext cx="1859279" cy="380873"/>
          </a:xfrm>
          <a:prstGeom prst="rect">
            <a:avLst/>
          </a:prstGeom>
          <a:noFill/>
        </p:spPr>
        <p:txBody>
          <a:bodyPr wrap="square" rtlCol="0">
            <a:spAutoFit/>
          </a:bodyPr>
          <a:lstStyle/>
          <a:p>
            <a:r>
              <a:rPr kumimoji="1" lang="zh-CN" altLang="en-US" sz="1875" dirty="0">
                <a:solidFill>
                  <a:schemeClr val="accent1"/>
                </a:solidFill>
                <a:latin typeface="Times New Roman"/>
                <a:cs typeface="Times New Roman"/>
              </a:rPr>
              <a:t>≈</a:t>
            </a:r>
          </a:p>
        </p:txBody>
      </p:sp>
      <p:graphicFrame>
        <p:nvGraphicFramePr>
          <p:cNvPr id="15" name="表格 13">
            <a:extLst>
              <a:ext uri="{FF2B5EF4-FFF2-40B4-BE49-F238E27FC236}">
                <a16:creationId xmlns:a16="http://schemas.microsoft.com/office/drawing/2014/main" id="{37E23307-D4F1-CD4F-9B05-ACAA627FE453}"/>
              </a:ext>
            </a:extLst>
          </p:cNvPr>
          <p:cNvGraphicFramePr>
            <a:graphicFrameLocks noGrp="1"/>
          </p:cNvGraphicFramePr>
          <p:nvPr>
            <p:extLst>
              <p:ext uri="{D42A27DB-BD31-4B8C-83A1-F6EECF244321}">
                <p14:modId xmlns:p14="http://schemas.microsoft.com/office/powerpoint/2010/main" val="1125706053"/>
              </p:ext>
            </p:extLst>
          </p:nvPr>
        </p:nvGraphicFramePr>
        <p:xfrm>
          <a:off x="5641186" y="2511145"/>
          <a:ext cx="2993885" cy="1126189"/>
        </p:xfrm>
        <a:graphic>
          <a:graphicData uri="http://schemas.openxmlformats.org/drawingml/2006/table">
            <a:tbl>
              <a:tblPr firstRow="1" bandRow="1">
                <a:tableStyleId>{5C22544A-7EE6-4342-B048-85BDC9FD1C3A}</a:tableStyleId>
              </a:tblPr>
              <a:tblGrid>
                <a:gridCol w="1083302">
                  <a:extLst>
                    <a:ext uri="{9D8B030D-6E8A-4147-A177-3AD203B41FA5}">
                      <a16:colId xmlns:a16="http://schemas.microsoft.com/office/drawing/2014/main" val="20000"/>
                    </a:ext>
                  </a:extLst>
                </a:gridCol>
                <a:gridCol w="827919">
                  <a:extLst>
                    <a:ext uri="{9D8B030D-6E8A-4147-A177-3AD203B41FA5}">
                      <a16:colId xmlns:a16="http://schemas.microsoft.com/office/drawing/2014/main" val="20001"/>
                    </a:ext>
                  </a:extLst>
                </a:gridCol>
                <a:gridCol w="1082664">
                  <a:extLst>
                    <a:ext uri="{9D8B030D-6E8A-4147-A177-3AD203B41FA5}">
                      <a16:colId xmlns:a16="http://schemas.microsoft.com/office/drawing/2014/main" val="20002"/>
                    </a:ext>
                  </a:extLst>
                </a:gridCol>
              </a:tblGrid>
              <a:tr h="301763">
                <a:tc>
                  <a:txBody>
                    <a:bodyPr/>
                    <a:lstStyle/>
                    <a:p>
                      <a:pPr algn="ctr"/>
                      <a:r>
                        <a:rPr lang="en-US" altLang="zh-CN" sz="1500" b="1" dirty="0">
                          <a:solidFill>
                            <a:srgbClr val="800000"/>
                          </a:solidFill>
                        </a:rPr>
                        <a:t>S</a:t>
                      </a:r>
                    </a:p>
                  </a:txBody>
                  <a:tcPr marL="82295" marR="82295" marT="34295" marB="34295"/>
                </a:tc>
                <a:tc>
                  <a:txBody>
                    <a:bodyPr/>
                    <a:lstStyle/>
                    <a:p>
                      <a:pPr algn="ctr"/>
                      <a:r>
                        <a:rPr lang="en-US" altLang="zh-CN" sz="1500" b="1" dirty="0">
                          <a:solidFill>
                            <a:srgbClr val="800000"/>
                          </a:solidFill>
                        </a:rPr>
                        <a:t>P</a:t>
                      </a:r>
                      <a:endParaRPr lang="zh-CN" altLang="en-US" sz="1500" b="1" dirty="0">
                        <a:solidFill>
                          <a:srgbClr val="800000"/>
                        </a:solidFill>
                      </a:endParaRPr>
                    </a:p>
                  </a:txBody>
                  <a:tcPr marL="82295" marR="82295" marT="34295" marB="34295"/>
                </a:tc>
                <a:tc>
                  <a:txBody>
                    <a:bodyPr/>
                    <a:lstStyle/>
                    <a:p>
                      <a:pPr algn="ctr"/>
                      <a:r>
                        <a:rPr lang="en-US" altLang="zh-CN" sz="1500" b="1" dirty="0">
                          <a:solidFill>
                            <a:srgbClr val="800000"/>
                          </a:solidFill>
                        </a:rPr>
                        <a:t>O</a:t>
                      </a:r>
                      <a:endParaRPr lang="zh-CN" altLang="en-US" sz="1500" b="1" dirty="0">
                        <a:solidFill>
                          <a:srgbClr val="800000"/>
                        </a:solidFill>
                      </a:endParaRPr>
                    </a:p>
                  </a:txBody>
                  <a:tcPr marL="82295" marR="82295" marT="34295" marB="34295"/>
                </a:tc>
                <a:extLst>
                  <a:ext uri="{0D108BD9-81ED-4DB2-BD59-A6C34878D82A}">
                    <a16:rowId xmlns:a16="http://schemas.microsoft.com/office/drawing/2014/main" val="10000"/>
                  </a:ext>
                </a:extLst>
              </a:tr>
              <a:tr h="351966">
                <a:tc>
                  <a:txBody>
                    <a:bodyPr/>
                    <a:lstStyle/>
                    <a:p>
                      <a:pPr algn="ctr"/>
                      <a:r>
                        <a:rPr lang="en-US" altLang="zh-CN" sz="1100" b="1" i="0" u="none" strike="noStrike" kern="1200" baseline="0" dirty="0">
                          <a:solidFill>
                            <a:schemeClr val="dk1"/>
                          </a:solidFill>
                          <a:latin typeface="+mn-lt"/>
                          <a:ea typeface="+mn-ea"/>
                          <a:cs typeface="+mn-cs"/>
                        </a:rPr>
                        <a:t>China</a:t>
                      </a:r>
                      <a:endParaRPr lang="zh-CN" altLang="en-US" sz="1100" b="1" dirty="0">
                        <a:latin typeface="+mn-lt"/>
                      </a:endParaRPr>
                    </a:p>
                  </a:txBody>
                  <a:tcPr marL="82295" marR="82295" marT="34295" marB="34295"/>
                </a:tc>
                <a:tc>
                  <a:txBody>
                    <a:bodyPr/>
                    <a:lstStyle/>
                    <a:p>
                      <a:pPr algn="ctr"/>
                      <a:r>
                        <a:rPr lang="en-US" altLang="zh-CN" sz="1100" b="1" i="0" u="none" strike="noStrike" kern="1200" baseline="0" dirty="0">
                          <a:solidFill>
                            <a:schemeClr val="dk1"/>
                          </a:solidFill>
                          <a:latin typeface="+mn-lt"/>
                          <a:ea typeface="+mn-ea"/>
                          <a:cs typeface="+mn-cs"/>
                        </a:rPr>
                        <a:t>Capital</a:t>
                      </a:r>
                      <a:endParaRPr lang="zh-CN" altLang="en-US" sz="1100" b="1" dirty="0">
                        <a:latin typeface="+mn-lt"/>
                      </a:endParaRPr>
                    </a:p>
                  </a:txBody>
                  <a:tcPr marL="82295" marR="82295" marT="34295" marB="34295"/>
                </a:tc>
                <a:tc>
                  <a:txBody>
                    <a:bodyPr/>
                    <a:lstStyle/>
                    <a:p>
                      <a:pPr algn="ctr"/>
                      <a:r>
                        <a:rPr lang="en-US" altLang="zh-CN" sz="1100" b="1" i="0" u="none" strike="noStrike" kern="1200" baseline="0" dirty="0">
                          <a:solidFill>
                            <a:schemeClr val="dk1"/>
                          </a:solidFill>
                          <a:latin typeface="+mn-lt"/>
                          <a:ea typeface="+mn-ea"/>
                          <a:cs typeface="+mn-cs"/>
                        </a:rPr>
                        <a:t>Beijing</a:t>
                      </a:r>
                      <a:endParaRPr lang="zh-CN" altLang="en-US" sz="1100" b="1" dirty="0">
                        <a:latin typeface="+mn-lt"/>
                      </a:endParaRPr>
                    </a:p>
                  </a:txBody>
                  <a:tcPr marL="82295" marR="82295" marT="34295" marB="34295"/>
                </a:tc>
                <a:extLst>
                  <a:ext uri="{0D108BD9-81ED-4DB2-BD59-A6C34878D82A}">
                    <a16:rowId xmlns:a16="http://schemas.microsoft.com/office/drawing/2014/main" val="10001"/>
                  </a:ext>
                </a:extLst>
              </a:tr>
              <a:tr h="23318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100" b="1" i="0" u="none" strike="noStrike" kern="1200" baseline="0" dirty="0">
                          <a:solidFill>
                            <a:schemeClr val="dk1"/>
                          </a:solidFill>
                          <a:latin typeface="+mn-lt"/>
                          <a:ea typeface="+mn-ea"/>
                          <a:cs typeface="+mn-cs"/>
                        </a:rPr>
                        <a:t>Canada</a:t>
                      </a:r>
                      <a:endParaRPr lang="zh-CN" altLang="en-US" sz="1100" b="1" dirty="0">
                        <a:latin typeface="+mn-lt"/>
                      </a:endParaRPr>
                    </a:p>
                  </a:txBody>
                  <a:tcPr marL="82295" marR="82295" marT="34295" marB="34295"/>
                </a:tc>
                <a:tc>
                  <a:txBody>
                    <a:bodyPr/>
                    <a:lstStyle/>
                    <a:p>
                      <a:pPr algn="ctr"/>
                      <a:r>
                        <a:rPr lang="en-US" altLang="zh-CN" sz="1100" b="1" i="0" u="none" strike="noStrike" kern="1200" baseline="0" dirty="0">
                          <a:solidFill>
                            <a:schemeClr val="dk1"/>
                          </a:solidFill>
                          <a:latin typeface="+mn-lt"/>
                          <a:ea typeface="+mn-ea"/>
                          <a:cs typeface="+mn-cs"/>
                        </a:rPr>
                        <a:t>Capital</a:t>
                      </a:r>
                      <a:endParaRPr lang="zh-CN" altLang="en-US" sz="1100" b="1" dirty="0">
                        <a:latin typeface="+mn-lt"/>
                      </a:endParaRPr>
                    </a:p>
                  </a:txBody>
                  <a:tcPr marL="82295" marR="82295" marT="34295" marB="34295"/>
                </a:tc>
                <a:tc>
                  <a:txBody>
                    <a:bodyPr/>
                    <a:lstStyle/>
                    <a:p>
                      <a:pPr algn="ctr"/>
                      <a:r>
                        <a:rPr lang="en-US" altLang="zh-CN" sz="1100" b="1" i="0" u="none" strike="noStrike" kern="1200" baseline="0" dirty="0">
                          <a:solidFill>
                            <a:schemeClr val="dk1"/>
                          </a:solidFill>
                          <a:latin typeface="+mn-lt"/>
                          <a:ea typeface="+mn-ea"/>
                          <a:cs typeface="+mn-cs"/>
                        </a:rPr>
                        <a:t>Ottawa</a:t>
                      </a:r>
                      <a:endParaRPr lang="zh-CN" altLang="en-US" sz="1100" b="1" dirty="0">
                        <a:latin typeface="+mn-lt"/>
                      </a:endParaRPr>
                    </a:p>
                  </a:txBody>
                  <a:tcPr marL="82295" marR="82295" marT="34295" marB="34295"/>
                </a:tc>
                <a:extLst>
                  <a:ext uri="{0D108BD9-81ED-4DB2-BD59-A6C34878D82A}">
                    <a16:rowId xmlns:a16="http://schemas.microsoft.com/office/drawing/2014/main" val="10002"/>
                  </a:ext>
                </a:extLst>
              </a:tr>
              <a:tr h="23318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100" b="1" dirty="0">
                          <a:latin typeface="+mn-lt"/>
                        </a:rPr>
                        <a:t>……</a:t>
                      </a:r>
                      <a:endParaRPr lang="zh-CN" altLang="en-US" sz="1100" b="1" dirty="0">
                        <a:latin typeface="+mn-lt"/>
                      </a:endParaRPr>
                    </a:p>
                  </a:txBody>
                  <a:tcPr marL="82295" marR="82295" marT="34295" marB="34295"/>
                </a:tc>
                <a:tc>
                  <a:txBody>
                    <a:bodyPr/>
                    <a:lstStyle/>
                    <a:p>
                      <a:pPr algn="ctr"/>
                      <a:r>
                        <a:rPr lang="en-US" altLang="zh-CN" sz="1100" b="1" dirty="0">
                          <a:latin typeface="+mn-lt"/>
                        </a:rPr>
                        <a:t>……</a:t>
                      </a:r>
                      <a:endParaRPr lang="zh-CN" altLang="en-US" sz="1100" b="1" dirty="0">
                        <a:latin typeface="+mn-lt"/>
                      </a:endParaRPr>
                    </a:p>
                  </a:txBody>
                  <a:tcPr marL="82295" marR="82295" marT="34295" marB="34295"/>
                </a:tc>
                <a:tc>
                  <a:txBody>
                    <a:bodyPr/>
                    <a:lstStyle/>
                    <a:p>
                      <a:pPr algn="ctr"/>
                      <a:r>
                        <a:rPr lang="en-US" altLang="zh-CN" sz="1100" b="1" dirty="0">
                          <a:latin typeface="+mn-lt"/>
                        </a:rPr>
                        <a:t>……</a:t>
                      </a:r>
                      <a:endParaRPr lang="zh-CN" altLang="en-US" sz="1100" b="1" dirty="0">
                        <a:latin typeface="+mn-lt"/>
                      </a:endParaRPr>
                    </a:p>
                  </a:txBody>
                  <a:tcPr marL="82295" marR="82295" marT="34295" marB="34295"/>
                </a:tc>
                <a:extLst>
                  <a:ext uri="{0D108BD9-81ED-4DB2-BD59-A6C34878D82A}">
                    <a16:rowId xmlns:a16="http://schemas.microsoft.com/office/drawing/2014/main" val="10003"/>
                  </a:ext>
                </a:extLst>
              </a:tr>
            </a:tbl>
          </a:graphicData>
        </a:graphic>
      </p:graphicFrame>
      <p:sp>
        <p:nvSpPr>
          <p:cNvPr id="16" name="文本框 5">
            <a:extLst>
              <a:ext uri="{FF2B5EF4-FFF2-40B4-BE49-F238E27FC236}">
                <a16:creationId xmlns:a16="http://schemas.microsoft.com/office/drawing/2014/main" id="{88D6E9F7-06BC-8A49-8714-87832F6ABC1E}"/>
              </a:ext>
            </a:extLst>
          </p:cNvPr>
          <p:cNvSpPr txBox="1"/>
          <p:nvPr/>
        </p:nvSpPr>
        <p:spPr>
          <a:xfrm>
            <a:off x="6208489" y="3948054"/>
            <a:ext cx="1859279" cy="380873"/>
          </a:xfrm>
          <a:prstGeom prst="rect">
            <a:avLst/>
          </a:prstGeom>
          <a:noFill/>
        </p:spPr>
        <p:txBody>
          <a:bodyPr wrap="square" rtlCol="0">
            <a:spAutoFit/>
          </a:bodyPr>
          <a:lstStyle/>
          <a:p>
            <a:r>
              <a:rPr kumimoji="1" lang="zh-CN" altLang="en-US" sz="1875" dirty="0">
                <a:solidFill>
                  <a:schemeClr val="accent1"/>
                </a:solidFill>
                <a:latin typeface="Times New Roman"/>
                <a:cs typeface="Times New Roman"/>
              </a:rPr>
              <a:t>=</a:t>
            </a:r>
            <a:r>
              <a:rPr kumimoji="1" lang="en-US" altLang="zh-CN" sz="1875" dirty="0">
                <a:solidFill>
                  <a:schemeClr val="accent1"/>
                </a:solidFill>
                <a:latin typeface="Times New Roman"/>
                <a:cs typeface="Times New Roman"/>
              </a:rPr>
              <a:t>Capital</a:t>
            </a:r>
            <a:endParaRPr kumimoji="1" lang="zh-CN" altLang="en-US" sz="1875" dirty="0">
              <a:solidFill>
                <a:schemeClr val="accent1"/>
              </a:solidFill>
              <a:latin typeface="Times New Roman"/>
              <a:cs typeface="Times New Roman"/>
            </a:endParaRPr>
          </a:p>
        </p:txBody>
      </p:sp>
      <p:sp>
        <p:nvSpPr>
          <p:cNvPr id="5" name="页脚占位符 4">
            <a:extLst>
              <a:ext uri="{FF2B5EF4-FFF2-40B4-BE49-F238E27FC236}">
                <a16:creationId xmlns:a16="http://schemas.microsoft.com/office/drawing/2014/main" id="{699C0E62-175C-4641-A9A1-775D6E5DB6E6}"/>
              </a:ext>
            </a:extLst>
          </p:cNvPr>
          <p:cNvSpPr>
            <a:spLocks noGrp="1"/>
          </p:cNvSpPr>
          <p:nvPr>
            <p:ph type="ftr" sz="quarter" idx="11"/>
          </p:nvPr>
        </p:nvSpPr>
        <p:spPr/>
        <p:txBody>
          <a:bodyPr/>
          <a:lstStyle/>
          <a:p>
            <a:r>
              <a:rPr kumimoji="1" lang="zh-CN" altLang="en-US"/>
              <a:t>知识图谱概述</a:t>
            </a:r>
          </a:p>
        </p:txBody>
      </p:sp>
      <p:sp>
        <p:nvSpPr>
          <p:cNvPr id="17" name="灯片编号占位符 16">
            <a:extLst>
              <a:ext uri="{FF2B5EF4-FFF2-40B4-BE49-F238E27FC236}">
                <a16:creationId xmlns:a16="http://schemas.microsoft.com/office/drawing/2014/main" id="{28C28251-8605-2646-A34E-7B87CFDF81AE}"/>
              </a:ext>
            </a:extLst>
          </p:cNvPr>
          <p:cNvSpPr>
            <a:spLocks noGrp="1"/>
          </p:cNvSpPr>
          <p:nvPr>
            <p:ph type="sldNum" sz="quarter" idx="12"/>
          </p:nvPr>
        </p:nvSpPr>
        <p:spPr/>
        <p:txBody>
          <a:bodyPr/>
          <a:lstStyle/>
          <a:p>
            <a:fld id="{36A25BD4-2C18-3241-A107-B7FFDDC89A82}" type="slidenum">
              <a:rPr kumimoji="1" lang="zh-CN" altLang="en-US" smtClean="0"/>
              <a:t>55</a:t>
            </a:fld>
            <a:endParaRPr kumimoji="1" lang="zh-CN" altLang="en-US"/>
          </a:p>
        </p:txBody>
      </p:sp>
    </p:spTree>
    <p:extLst>
      <p:ext uri="{BB962C8B-B14F-4D97-AF65-F5344CB8AC3E}">
        <p14:creationId xmlns:p14="http://schemas.microsoft.com/office/powerpoint/2010/main" val="22909696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2954655" cy="461665"/>
          </a:xfrm>
          <a:prstGeom prst="rect">
            <a:avLst/>
          </a:prstGeom>
          <a:noFill/>
        </p:spPr>
        <p:txBody>
          <a:bodyPr wrap="none" rtlCol="0">
            <a:spAutoFit/>
          </a:bodyPr>
          <a:lstStyle/>
          <a:p>
            <a:r>
              <a:rPr kumimoji="1" lang="zh-CN" altLang="en-US" sz="2400" dirty="0">
                <a:latin typeface="+mn-ea"/>
              </a:rPr>
              <a:t>知识图谱与机器学习</a:t>
            </a: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4" name="矩形 3"/>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2" name="文本框 1"/>
          <p:cNvSpPr txBox="1"/>
          <p:nvPr/>
        </p:nvSpPr>
        <p:spPr>
          <a:xfrm>
            <a:off x="419695" y="976055"/>
            <a:ext cx="4690241" cy="369332"/>
          </a:xfrm>
          <a:prstGeom prst="rect">
            <a:avLst/>
          </a:prstGeom>
          <a:noFill/>
        </p:spPr>
        <p:txBody>
          <a:bodyPr wrap="square" rtlCol="0">
            <a:spAutoFit/>
          </a:bodyPr>
          <a:lstStyle/>
          <a:p>
            <a:r>
              <a:rPr lang="zh-CN" altLang="en-US" sz="1800" dirty="0">
                <a:latin typeface="+mn-ea"/>
              </a:rPr>
              <a:t>图表示学习用于“自然语言问答”：</a:t>
            </a:r>
          </a:p>
        </p:txBody>
      </p:sp>
      <p:sp>
        <p:nvSpPr>
          <p:cNvPr id="5" name="页脚占位符 4">
            <a:extLst>
              <a:ext uri="{FF2B5EF4-FFF2-40B4-BE49-F238E27FC236}">
                <a16:creationId xmlns:a16="http://schemas.microsoft.com/office/drawing/2014/main" id="{699C0E62-175C-4641-A9A1-775D6E5DB6E6}"/>
              </a:ext>
            </a:extLst>
          </p:cNvPr>
          <p:cNvSpPr>
            <a:spLocks noGrp="1"/>
          </p:cNvSpPr>
          <p:nvPr>
            <p:ph type="ftr" sz="quarter" idx="11"/>
          </p:nvPr>
        </p:nvSpPr>
        <p:spPr/>
        <p:txBody>
          <a:bodyPr/>
          <a:lstStyle/>
          <a:p>
            <a:r>
              <a:rPr kumimoji="1" lang="zh-CN" altLang="en-US"/>
              <a:t>知识图谱概述</a:t>
            </a:r>
          </a:p>
        </p:txBody>
      </p:sp>
      <p:sp>
        <p:nvSpPr>
          <p:cNvPr id="17" name="灯片编号占位符 16">
            <a:extLst>
              <a:ext uri="{FF2B5EF4-FFF2-40B4-BE49-F238E27FC236}">
                <a16:creationId xmlns:a16="http://schemas.microsoft.com/office/drawing/2014/main" id="{28C28251-8605-2646-A34E-7B87CFDF81AE}"/>
              </a:ext>
            </a:extLst>
          </p:cNvPr>
          <p:cNvSpPr>
            <a:spLocks noGrp="1"/>
          </p:cNvSpPr>
          <p:nvPr>
            <p:ph type="sldNum" sz="quarter" idx="12"/>
          </p:nvPr>
        </p:nvSpPr>
        <p:spPr/>
        <p:txBody>
          <a:bodyPr/>
          <a:lstStyle/>
          <a:p>
            <a:fld id="{36A25BD4-2C18-3241-A107-B7FFDDC89A82}" type="slidenum">
              <a:rPr kumimoji="1" lang="zh-CN" altLang="en-US" smtClean="0"/>
              <a:t>56</a:t>
            </a:fld>
            <a:endParaRPr kumimoji="1" lang="zh-CN" altLang="en-US"/>
          </a:p>
        </p:txBody>
      </p:sp>
      <p:pic>
        <p:nvPicPr>
          <p:cNvPr id="9" name="图片 8">
            <a:extLst>
              <a:ext uri="{FF2B5EF4-FFF2-40B4-BE49-F238E27FC236}">
                <a16:creationId xmlns:a16="http://schemas.microsoft.com/office/drawing/2014/main" id="{58687E44-9BBE-074B-A6D6-42C5CB87C3F9}"/>
              </a:ext>
            </a:extLst>
          </p:cNvPr>
          <p:cNvPicPr>
            <a:picLocks noChangeAspect="1"/>
          </p:cNvPicPr>
          <p:nvPr/>
        </p:nvPicPr>
        <p:blipFill>
          <a:blip r:embed="rId3"/>
          <a:stretch>
            <a:fillRect/>
          </a:stretch>
        </p:blipFill>
        <p:spPr>
          <a:xfrm>
            <a:off x="1897023" y="1464187"/>
            <a:ext cx="4963239" cy="3115367"/>
          </a:xfrm>
          <a:prstGeom prst="rect">
            <a:avLst/>
          </a:prstGeom>
        </p:spPr>
      </p:pic>
    </p:spTree>
    <p:extLst>
      <p:ext uri="{BB962C8B-B14F-4D97-AF65-F5344CB8AC3E}">
        <p14:creationId xmlns:p14="http://schemas.microsoft.com/office/powerpoint/2010/main" val="11256790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28674" y="2359508"/>
            <a:ext cx="6577012" cy="1548694"/>
          </a:xfrm>
          <a:prstGeom prst="rect">
            <a:avLst/>
          </a:prstGeom>
          <a:noFill/>
        </p:spPr>
        <p:txBody>
          <a:bodyPr wrap="square" rtlCol="0">
            <a:spAutoFit/>
          </a:bodyPr>
          <a:lstStyle/>
          <a:p>
            <a:pPr algn="ctr">
              <a:lnSpc>
                <a:spcPct val="150000"/>
              </a:lnSpc>
            </a:pPr>
            <a:r>
              <a:rPr kumimoji="1" lang="zh-CN" altLang="en-US" sz="3300" dirty="0">
                <a:solidFill>
                  <a:srgbClr val="C00000"/>
                </a:solidFill>
                <a:latin typeface="宋体-简" panose="02010800040101010101" pitchFamily="2" charset="-122"/>
                <a:ea typeface="宋体-简" panose="02010800040101010101" pitchFamily="2" charset="-122"/>
              </a:rPr>
              <a:t>从人工智能、大数据的角度看待“知识图谱”</a:t>
            </a:r>
          </a:p>
        </p:txBody>
      </p:sp>
      <p:sp>
        <p:nvSpPr>
          <p:cNvPr id="3" name="文本框 2"/>
          <p:cNvSpPr txBox="1"/>
          <p:nvPr/>
        </p:nvSpPr>
        <p:spPr>
          <a:xfrm>
            <a:off x="3462200" y="1574678"/>
            <a:ext cx="2265364" cy="784830"/>
          </a:xfrm>
          <a:prstGeom prst="rect">
            <a:avLst/>
          </a:prstGeom>
          <a:noFill/>
        </p:spPr>
        <p:txBody>
          <a:bodyPr wrap="none" rtlCol="0">
            <a:spAutoFit/>
          </a:bodyPr>
          <a:lstStyle/>
          <a:p>
            <a:r>
              <a:rPr kumimoji="1" lang="en-US" altLang="zh-CN" sz="4500" dirty="0">
                <a:latin typeface="Hiragino Kaku Gothic Std W8" panose="020B0800000000000000" pitchFamily="34" charset="-128"/>
                <a:ea typeface="Hiragino Kaku Gothic Std W8" panose="020B0800000000000000" pitchFamily="34" charset="-128"/>
              </a:rPr>
              <a:t>Part 3</a:t>
            </a:r>
            <a:endParaRPr kumimoji="1" lang="zh-CN" altLang="en-US" sz="4500" dirty="0">
              <a:latin typeface="Hiragino Kaku Gothic Std W8" panose="020B0800000000000000" pitchFamily="34" charset="-128"/>
              <a:ea typeface="Hiragino Kaku Gothic Std W8" panose="020B0800000000000000" pitchFamily="34" charset="-128"/>
            </a:endParaRPr>
          </a:p>
        </p:txBody>
      </p:sp>
      <p:sp>
        <p:nvSpPr>
          <p:cNvPr id="4" name="页脚占位符 3">
            <a:extLst>
              <a:ext uri="{FF2B5EF4-FFF2-40B4-BE49-F238E27FC236}">
                <a16:creationId xmlns:a16="http://schemas.microsoft.com/office/drawing/2014/main" id="{B7C4ED79-4880-3C44-8469-D57557F788B0}"/>
              </a:ext>
            </a:extLst>
          </p:cNvPr>
          <p:cNvSpPr>
            <a:spLocks noGrp="1"/>
          </p:cNvSpPr>
          <p:nvPr>
            <p:ph type="ftr" sz="quarter" idx="11"/>
          </p:nvPr>
        </p:nvSpPr>
        <p:spPr/>
        <p:txBody>
          <a:bodyPr/>
          <a:lstStyle/>
          <a:p>
            <a:r>
              <a:rPr kumimoji="1" lang="zh-CN" altLang="en-US"/>
              <a:t>知识图谱概述</a:t>
            </a:r>
          </a:p>
        </p:txBody>
      </p:sp>
      <p:sp>
        <p:nvSpPr>
          <p:cNvPr id="5" name="灯片编号占位符 4">
            <a:extLst>
              <a:ext uri="{FF2B5EF4-FFF2-40B4-BE49-F238E27FC236}">
                <a16:creationId xmlns:a16="http://schemas.microsoft.com/office/drawing/2014/main" id="{1F2FA566-98C3-C34D-BB7E-B5008D0521BF}"/>
              </a:ext>
            </a:extLst>
          </p:cNvPr>
          <p:cNvSpPr>
            <a:spLocks noGrp="1"/>
          </p:cNvSpPr>
          <p:nvPr>
            <p:ph type="sldNum" sz="quarter" idx="12"/>
          </p:nvPr>
        </p:nvSpPr>
        <p:spPr/>
        <p:txBody>
          <a:bodyPr/>
          <a:lstStyle/>
          <a:p>
            <a:fld id="{36A25BD4-2C18-3241-A107-B7FFDDC89A82}" type="slidenum">
              <a:rPr kumimoji="1" lang="zh-CN" altLang="en-US" smtClean="0"/>
              <a:t>57</a:t>
            </a:fld>
            <a:endParaRPr kumimoji="1" lang="zh-CN" altLang="en-US"/>
          </a:p>
        </p:txBody>
      </p:sp>
    </p:spTree>
    <p:extLst>
      <p:ext uri="{BB962C8B-B14F-4D97-AF65-F5344CB8AC3E}">
        <p14:creationId xmlns:p14="http://schemas.microsoft.com/office/powerpoint/2010/main" val="16753761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5A5A39DC-4B2C-914A-9E40-81908ED5A9A5}"/>
              </a:ext>
            </a:extLst>
          </p:cNvPr>
          <p:cNvPicPr>
            <a:picLocks noChangeAspect="1"/>
          </p:cNvPicPr>
          <p:nvPr/>
        </p:nvPicPr>
        <p:blipFill>
          <a:blip r:embed="rId3"/>
          <a:stretch>
            <a:fillRect/>
          </a:stretch>
        </p:blipFill>
        <p:spPr>
          <a:xfrm>
            <a:off x="3443438" y="2549000"/>
            <a:ext cx="2257124" cy="1785902"/>
          </a:xfrm>
          <a:prstGeom prst="rect">
            <a:avLst/>
          </a:prstGeom>
        </p:spPr>
      </p:pic>
      <p:sp>
        <p:nvSpPr>
          <p:cNvPr id="6" name="文本框 5"/>
          <p:cNvSpPr txBox="1"/>
          <p:nvPr/>
        </p:nvSpPr>
        <p:spPr>
          <a:xfrm>
            <a:off x="419696" y="266166"/>
            <a:ext cx="3788217" cy="461665"/>
          </a:xfrm>
          <a:prstGeom prst="rect">
            <a:avLst/>
          </a:prstGeom>
          <a:noFill/>
        </p:spPr>
        <p:txBody>
          <a:bodyPr wrap="none" rtlCol="0">
            <a:spAutoFit/>
          </a:bodyPr>
          <a:lstStyle/>
          <a:p>
            <a:r>
              <a:rPr lang="en-US" altLang="zh-CN" sz="2400" dirty="0">
                <a:solidFill>
                  <a:srgbClr val="000000"/>
                </a:solidFill>
                <a:latin typeface="+mn-ea"/>
              </a:rPr>
              <a:t>1950-1970</a:t>
            </a:r>
            <a:r>
              <a:rPr lang="zh-CN" altLang="en-US" sz="2400" dirty="0">
                <a:solidFill>
                  <a:srgbClr val="000000"/>
                </a:solidFill>
                <a:latin typeface="+mn-ea"/>
              </a:rPr>
              <a:t>：人工智能诞生</a:t>
            </a:r>
            <a:endParaRPr lang="zh-CN" altLang="en-US" sz="2400" dirty="0">
              <a:latin typeface="+mn-ea"/>
            </a:endParaRP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4" name="矩形 3"/>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17" name="矩形 16"/>
          <p:cNvSpPr/>
          <p:nvPr/>
        </p:nvSpPr>
        <p:spPr>
          <a:xfrm>
            <a:off x="567850" y="1047006"/>
            <a:ext cx="6279283" cy="323165"/>
          </a:xfrm>
          <a:prstGeom prst="rect">
            <a:avLst/>
          </a:prstGeom>
        </p:spPr>
        <p:txBody>
          <a:bodyPr wrap="none">
            <a:spAutoFit/>
          </a:bodyPr>
          <a:lstStyle/>
          <a:p>
            <a:r>
              <a:rPr lang="en-US" altLang="zh-CN" sz="1500" dirty="0">
                <a:solidFill>
                  <a:srgbClr val="1A1A1A"/>
                </a:solidFill>
                <a:latin typeface="+mn-ea"/>
              </a:rPr>
              <a:t>1956</a:t>
            </a:r>
            <a:r>
              <a:rPr lang="zh-CN" altLang="en-US" sz="1500" dirty="0">
                <a:solidFill>
                  <a:srgbClr val="1A1A1A"/>
                </a:solidFill>
                <a:latin typeface="+mn-ea"/>
              </a:rPr>
              <a:t>年达特茅斯会议，提出“人工智能</a:t>
            </a:r>
            <a:r>
              <a:rPr lang="en-US" altLang="zh-CN" sz="1500" dirty="0">
                <a:solidFill>
                  <a:srgbClr val="1A1A1A"/>
                </a:solidFill>
                <a:latin typeface="+mn-ea"/>
              </a:rPr>
              <a:t>(Artificial </a:t>
            </a:r>
            <a:r>
              <a:rPr lang="en-US" altLang="zh-CN" sz="1500" dirty="0" err="1">
                <a:solidFill>
                  <a:srgbClr val="1A1A1A"/>
                </a:solidFill>
                <a:latin typeface="+mn-ea"/>
              </a:rPr>
              <a:t>Intelligence,AI</a:t>
            </a:r>
            <a:r>
              <a:rPr lang="en-US" altLang="zh-CN" sz="1500" dirty="0">
                <a:solidFill>
                  <a:srgbClr val="1A1A1A"/>
                </a:solidFill>
                <a:latin typeface="+mn-ea"/>
              </a:rPr>
              <a:t> )</a:t>
            </a:r>
            <a:r>
              <a:rPr lang="zh-CN" altLang="en-US" sz="1500" dirty="0">
                <a:solidFill>
                  <a:srgbClr val="1A1A1A"/>
                </a:solidFill>
                <a:latin typeface="+mn-ea"/>
              </a:rPr>
              <a:t>”概念。</a:t>
            </a:r>
            <a:endParaRPr lang="zh-CN" altLang="en-US" sz="1500" dirty="0">
              <a:latin typeface="+mn-ea"/>
            </a:endParaRPr>
          </a:p>
        </p:txBody>
      </p:sp>
      <p:sp>
        <p:nvSpPr>
          <p:cNvPr id="18" name="矩形 17"/>
          <p:cNvSpPr/>
          <p:nvPr/>
        </p:nvSpPr>
        <p:spPr>
          <a:xfrm>
            <a:off x="5934641" y="3984115"/>
            <a:ext cx="3028950" cy="302390"/>
          </a:xfrm>
          <a:prstGeom prst="rect">
            <a:avLst/>
          </a:prstGeom>
        </p:spPr>
        <p:txBody>
          <a:bodyPr wrap="square">
            <a:spAutoFit/>
          </a:bodyPr>
          <a:lstStyle/>
          <a:p>
            <a:pPr>
              <a:lnSpc>
                <a:spcPct val="150000"/>
              </a:lnSpc>
            </a:pPr>
            <a:r>
              <a:rPr lang="zh-CN" altLang="en-US" sz="1013" dirty="0">
                <a:solidFill>
                  <a:srgbClr val="C00000"/>
                </a:solidFill>
                <a:latin typeface="+mn-ea"/>
              </a:rPr>
              <a:t>“人工智能来了，再过十年机器就要超越人类了！”</a:t>
            </a:r>
          </a:p>
        </p:txBody>
      </p:sp>
      <p:sp>
        <p:nvSpPr>
          <p:cNvPr id="2" name="文本框 1"/>
          <p:cNvSpPr txBox="1"/>
          <p:nvPr/>
        </p:nvSpPr>
        <p:spPr>
          <a:xfrm>
            <a:off x="363041" y="2340648"/>
            <a:ext cx="2829621" cy="1413272"/>
          </a:xfrm>
          <a:prstGeom prst="rect">
            <a:avLst/>
          </a:prstGeom>
          <a:noFill/>
        </p:spPr>
        <p:txBody>
          <a:bodyPr wrap="none" rtlCol="0">
            <a:spAutoFit/>
          </a:bodyPr>
          <a:lstStyle/>
          <a:p>
            <a:pPr>
              <a:lnSpc>
                <a:spcPct val="200000"/>
              </a:lnSpc>
            </a:pPr>
            <a:r>
              <a:rPr lang="zh-CN" altLang="en-US" sz="1500" b="1" dirty="0">
                <a:latin typeface="+mn-ea"/>
              </a:rPr>
              <a:t>“上古”流派：</a:t>
            </a:r>
            <a:endParaRPr lang="en-US" altLang="zh-CN" sz="1500" b="1" dirty="0">
              <a:latin typeface="+mn-ea"/>
            </a:endParaRPr>
          </a:p>
          <a:p>
            <a:pPr marL="257175" indent="-257175">
              <a:lnSpc>
                <a:spcPct val="200000"/>
              </a:lnSpc>
              <a:buFont typeface="Arial" panose="020B0604020202090204" pitchFamily="34" charset="0"/>
              <a:buChar char="•"/>
            </a:pPr>
            <a:r>
              <a:rPr lang="zh-CN" altLang="en-US" sz="1500" dirty="0">
                <a:solidFill>
                  <a:srgbClr val="1A1A1A"/>
                </a:solidFill>
                <a:latin typeface="+mn-ea"/>
              </a:rPr>
              <a:t>符号主义（</a:t>
            </a:r>
            <a:r>
              <a:rPr lang="en-US" altLang="zh-CN" sz="1500" dirty="0">
                <a:solidFill>
                  <a:srgbClr val="1A1A1A"/>
                </a:solidFill>
                <a:latin typeface="+mn-ea"/>
              </a:rPr>
              <a:t>Symbolism</a:t>
            </a:r>
            <a:r>
              <a:rPr lang="zh-CN" altLang="en-US" sz="1500" dirty="0">
                <a:solidFill>
                  <a:srgbClr val="1A1A1A"/>
                </a:solidFill>
                <a:latin typeface="+mn-ea"/>
              </a:rPr>
              <a:t>）</a:t>
            </a:r>
            <a:endParaRPr lang="en-US" altLang="zh-CN" sz="1500" dirty="0">
              <a:solidFill>
                <a:srgbClr val="1A1A1A"/>
              </a:solidFill>
              <a:latin typeface="+mn-ea"/>
            </a:endParaRPr>
          </a:p>
          <a:p>
            <a:pPr marL="257175" indent="-257175">
              <a:lnSpc>
                <a:spcPct val="200000"/>
              </a:lnSpc>
              <a:buFont typeface="Arial" panose="020B0604020202090204" pitchFamily="34" charset="0"/>
              <a:buChar char="•"/>
            </a:pPr>
            <a:r>
              <a:rPr lang="zh-CN" altLang="en-US" sz="1500" dirty="0">
                <a:solidFill>
                  <a:srgbClr val="1A1A1A"/>
                </a:solidFill>
                <a:latin typeface="+mn-ea"/>
              </a:rPr>
              <a:t>连接主义（</a:t>
            </a:r>
            <a:r>
              <a:rPr lang="en-US" altLang="zh-CN" sz="1500" dirty="0">
                <a:solidFill>
                  <a:srgbClr val="1A1A1A"/>
                </a:solidFill>
                <a:latin typeface="+mn-ea"/>
              </a:rPr>
              <a:t>Connectionism</a:t>
            </a:r>
            <a:r>
              <a:rPr lang="zh-CN" altLang="en-US" sz="1500" dirty="0">
                <a:solidFill>
                  <a:srgbClr val="1A1A1A"/>
                </a:solidFill>
                <a:latin typeface="+mn-ea"/>
              </a:rPr>
              <a:t>）</a:t>
            </a:r>
          </a:p>
        </p:txBody>
      </p:sp>
      <p:pic>
        <p:nvPicPr>
          <p:cNvPr id="3" name="图片 2"/>
          <p:cNvPicPr>
            <a:picLocks noChangeAspect="1"/>
          </p:cNvPicPr>
          <p:nvPr/>
        </p:nvPicPr>
        <p:blipFill>
          <a:blip r:embed="rId4"/>
          <a:stretch>
            <a:fillRect/>
          </a:stretch>
        </p:blipFill>
        <p:spPr>
          <a:xfrm>
            <a:off x="5951338" y="1866836"/>
            <a:ext cx="2564012" cy="1754324"/>
          </a:xfrm>
          <a:prstGeom prst="rect">
            <a:avLst/>
          </a:prstGeom>
        </p:spPr>
      </p:pic>
      <p:sp>
        <p:nvSpPr>
          <p:cNvPr id="5" name="页脚占位符 4">
            <a:extLst>
              <a:ext uri="{FF2B5EF4-FFF2-40B4-BE49-F238E27FC236}">
                <a16:creationId xmlns:a16="http://schemas.microsoft.com/office/drawing/2014/main" id="{D6A29BB4-EF34-DB48-856D-B21DB91E2947}"/>
              </a:ext>
            </a:extLst>
          </p:cNvPr>
          <p:cNvSpPr>
            <a:spLocks noGrp="1"/>
          </p:cNvSpPr>
          <p:nvPr>
            <p:ph type="ftr" sz="quarter" idx="11"/>
          </p:nvPr>
        </p:nvSpPr>
        <p:spPr/>
        <p:txBody>
          <a:bodyPr/>
          <a:lstStyle/>
          <a:p>
            <a:r>
              <a:rPr kumimoji="1" lang="zh-CN" altLang="en-US"/>
              <a:t>知识图谱概述</a:t>
            </a:r>
          </a:p>
        </p:txBody>
      </p:sp>
      <p:sp>
        <p:nvSpPr>
          <p:cNvPr id="7" name="灯片编号占位符 6">
            <a:extLst>
              <a:ext uri="{FF2B5EF4-FFF2-40B4-BE49-F238E27FC236}">
                <a16:creationId xmlns:a16="http://schemas.microsoft.com/office/drawing/2014/main" id="{ADB29253-C474-8744-9945-3F46C02DB8BC}"/>
              </a:ext>
            </a:extLst>
          </p:cNvPr>
          <p:cNvSpPr>
            <a:spLocks noGrp="1"/>
          </p:cNvSpPr>
          <p:nvPr>
            <p:ph type="sldNum" sz="quarter" idx="12"/>
          </p:nvPr>
        </p:nvSpPr>
        <p:spPr/>
        <p:txBody>
          <a:bodyPr/>
          <a:lstStyle/>
          <a:p>
            <a:fld id="{36A25BD4-2C18-3241-A107-B7FFDDC89A82}" type="slidenum">
              <a:rPr kumimoji="1" lang="zh-CN" altLang="en-US" smtClean="0"/>
              <a:t>58</a:t>
            </a:fld>
            <a:endParaRPr kumimoji="1" lang="zh-CN" altLang="en-US"/>
          </a:p>
        </p:txBody>
      </p:sp>
      <p:sp>
        <p:nvSpPr>
          <p:cNvPr id="12" name="文本框 11">
            <a:extLst>
              <a:ext uri="{FF2B5EF4-FFF2-40B4-BE49-F238E27FC236}">
                <a16:creationId xmlns:a16="http://schemas.microsoft.com/office/drawing/2014/main" id="{C8A1DCC0-12E1-524B-9B6C-9A8E265F270B}"/>
              </a:ext>
            </a:extLst>
          </p:cNvPr>
          <p:cNvSpPr txBox="1"/>
          <p:nvPr/>
        </p:nvSpPr>
        <p:spPr>
          <a:xfrm>
            <a:off x="3495466" y="4410709"/>
            <a:ext cx="2153067" cy="369332"/>
          </a:xfrm>
          <a:prstGeom prst="rect">
            <a:avLst/>
          </a:prstGeom>
          <a:noFill/>
        </p:spPr>
        <p:txBody>
          <a:bodyPr wrap="square" rtlCol="0">
            <a:spAutoFit/>
          </a:bodyPr>
          <a:lstStyle/>
          <a:p>
            <a:r>
              <a:rPr kumimoji="1" lang="en-US" altLang="zh-CN" dirty="0"/>
              <a:t>1956,</a:t>
            </a:r>
            <a:r>
              <a:rPr kumimoji="1" lang="zh-CN" altLang="en-US" dirty="0"/>
              <a:t> 达特茅斯学院</a:t>
            </a:r>
          </a:p>
        </p:txBody>
      </p:sp>
      <p:sp>
        <p:nvSpPr>
          <p:cNvPr id="9" name="文本框 8">
            <a:extLst>
              <a:ext uri="{FF2B5EF4-FFF2-40B4-BE49-F238E27FC236}">
                <a16:creationId xmlns:a16="http://schemas.microsoft.com/office/drawing/2014/main" id="{B7A65E42-1CF1-A240-9D28-93FB45A480B5}"/>
              </a:ext>
            </a:extLst>
          </p:cNvPr>
          <p:cNvSpPr txBox="1"/>
          <p:nvPr/>
        </p:nvSpPr>
        <p:spPr>
          <a:xfrm>
            <a:off x="419695" y="1684108"/>
            <a:ext cx="5290095" cy="369332"/>
          </a:xfrm>
          <a:prstGeom prst="rect">
            <a:avLst/>
          </a:prstGeom>
          <a:noFill/>
        </p:spPr>
        <p:txBody>
          <a:bodyPr wrap="square" rtlCol="0">
            <a:spAutoFit/>
          </a:bodyPr>
          <a:lstStyle/>
          <a:p>
            <a:r>
              <a:rPr kumimoji="1" lang="zh-CN" altLang="en-US" dirty="0"/>
              <a:t>“用机器来模仿人类学习以及其他方面的智能”</a:t>
            </a:r>
          </a:p>
        </p:txBody>
      </p:sp>
    </p:spTree>
    <p:extLst>
      <p:ext uri="{BB962C8B-B14F-4D97-AF65-F5344CB8AC3E}">
        <p14:creationId xmlns:p14="http://schemas.microsoft.com/office/powerpoint/2010/main" val="39703592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1415772" cy="461665"/>
          </a:xfrm>
          <a:prstGeom prst="rect">
            <a:avLst/>
          </a:prstGeom>
          <a:noFill/>
        </p:spPr>
        <p:txBody>
          <a:bodyPr wrap="none" rtlCol="0">
            <a:spAutoFit/>
          </a:bodyPr>
          <a:lstStyle/>
          <a:p>
            <a:r>
              <a:rPr lang="zh-CN" altLang="en-US" sz="2400" dirty="0">
                <a:solidFill>
                  <a:srgbClr val="1A1A1A"/>
                </a:solidFill>
                <a:latin typeface="+mn-ea"/>
              </a:rPr>
              <a:t>符号主义</a:t>
            </a:r>
            <a:endParaRPr lang="zh-CN" altLang="en-US" sz="2400" b="1" dirty="0">
              <a:latin typeface="+mn-ea"/>
            </a:endParaRP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4" name="矩形 3"/>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矩形 4"/>
          <p:cNvSpPr/>
          <p:nvPr/>
        </p:nvSpPr>
        <p:spPr>
          <a:xfrm>
            <a:off x="489754" y="1140042"/>
            <a:ext cx="8260707" cy="749629"/>
          </a:xfrm>
          <a:prstGeom prst="rect">
            <a:avLst/>
          </a:prstGeom>
        </p:spPr>
        <p:txBody>
          <a:bodyPr wrap="square">
            <a:spAutoFit/>
          </a:bodyPr>
          <a:lstStyle/>
          <a:p>
            <a:pPr>
              <a:lnSpc>
                <a:spcPct val="150000"/>
              </a:lnSpc>
            </a:pPr>
            <a:r>
              <a:rPr lang="zh-CN" altLang="en-US" sz="1500" dirty="0">
                <a:solidFill>
                  <a:srgbClr val="1A1A1A"/>
                </a:solidFill>
                <a:latin typeface="+mn-ea"/>
              </a:rPr>
              <a:t>符号主义</a:t>
            </a:r>
            <a:r>
              <a:rPr lang="en-US" altLang="zh-CN" sz="1500" dirty="0">
                <a:solidFill>
                  <a:srgbClr val="1A1A1A"/>
                </a:solidFill>
                <a:latin typeface="+mn-ea"/>
              </a:rPr>
              <a:t>(</a:t>
            </a:r>
            <a:r>
              <a:rPr lang="en-US" altLang="zh-CN" sz="1500" dirty="0" err="1">
                <a:solidFill>
                  <a:srgbClr val="1A1A1A"/>
                </a:solidFill>
                <a:latin typeface="+mn-ea"/>
              </a:rPr>
              <a:t>symbolicism</a:t>
            </a:r>
            <a:r>
              <a:rPr lang="en-US" altLang="zh-CN" sz="1500" dirty="0">
                <a:solidFill>
                  <a:srgbClr val="1A1A1A"/>
                </a:solidFill>
                <a:latin typeface="+mn-ea"/>
              </a:rPr>
              <a:t>)</a:t>
            </a:r>
            <a:r>
              <a:rPr lang="zh-CN" altLang="en-US" sz="1500" dirty="0">
                <a:solidFill>
                  <a:srgbClr val="1A1A1A"/>
                </a:solidFill>
                <a:latin typeface="+mn-ea"/>
              </a:rPr>
              <a:t>，又称为逻辑主义</a:t>
            </a:r>
            <a:r>
              <a:rPr lang="en-US" altLang="zh-CN" sz="1500" dirty="0">
                <a:solidFill>
                  <a:srgbClr val="1A1A1A"/>
                </a:solidFill>
                <a:latin typeface="+mn-ea"/>
              </a:rPr>
              <a:t>(</a:t>
            </a:r>
            <a:r>
              <a:rPr lang="en-US" altLang="zh-CN" sz="1500" dirty="0" err="1">
                <a:solidFill>
                  <a:srgbClr val="1A1A1A"/>
                </a:solidFill>
                <a:latin typeface="+mn-ea"/>
              </a:rPr>
              <a:t>logicism</a:t>
            </a:r>
            <a:r>
              <a:rPr lang="en-US" altLang="zh-CN" sz="1500" dirty="0">
                <a:solidFill>
                  <a:srgbClr val="1A1A1A"/>
                </a:solidFill>
                <a:latin typeface="+mn-ea"/>
              </a:rPr>
              <a:t>)</a:t>
            </a:r>
            <a:r>
              <a:rPr lang="zh-CN" altLang="en-US" sz="1500" dirty="0">
                <a:solidFill>
                  <a:srgbClr val="1A1A1A"/>
                </a:solidFill>
                <a:latin typeface="+mn-ea"/>
              </a:rPr>
              <a:t>、心理学派</a:t>
            </a:r>
            <a:r>
              <a:rPr lang="en-US" altLang="zh-CN" sz="1500" dirty="0">
                <a:solidFill>
                  <a:srgbClr val="1A1A1A"/>
                </a:solidFill>
                <a:latin typeface="+mn-ea"/>
              </a:rPr>
              <a:t>(</a:t>
            </a:r>
            <a:r>
              <a:rPr lang="en-US" altLang="zh-CN" sz="1500" dirty="0" err="1">
                <a:solidFill>
                  <a:srgbClr val="1A1A1A"/>
                </a:solidFill>
                <a:latin typeface="+mn-ea"/>
              </a:rPr>
              <a:t>psychologism</a:t>
            </a:r>
            <a:r>
              <a:rPr lang="en-US" altLang="zh-CN" sz="1500" dirty="0">
                <a:solidFill>
                  <a:srgbClr val="1A1A1A"/>
                </a:solidFill>
                <a:latin typeface="+mn-ea"/>
              </a:rPr>
              <a:t>)</a:t>
            </a:r>
            <a:r>
              <a:rPr lang="zh-CN" altLang="en-US" sz="1500" dirty="0">
                <a:solidFill>
                  <a:srgbClr val="1A1A1A"/>
                </a:solidFill>
                <a:latin typeface="+mn-ea"/>
              </a:rPr>
              <a:t>或计算机学派</a:t>
            </a:r>
            <a:r>
              <a:rPr lang="en-US" altLang="zh-CN" sz="1500" dirty="0">
                <a:solidFill>
                  <a:srgbClr val="1A1A1A"/>
                </a:solidFill>
                <a:latin typeface="+mn-ea"/>
              </a:rPr>
              <a:t>(</a:t>
            </a:r>
            <a:r>
              <a:rPr lang="en-US" altLang="zh-CN" sz="1500" dirty="0" err="1">
                <a:solidFill>
                  <a:srgbClr val="1A1A1A"/>
                </a:solidFill>
                <a:latin typeface="+mn-ea"/>
              </a:rPr>
              <a:t>computerism</a:t>
            </a:r>
            <a:r>
              <a:rPr lang="en-US" altLang="zh-CN" sz="1500" dirty="0">
                <a:solidFill>
                  <a:srgbClr val="1A1A1A"/>
                </a:solidFill>
                <a:latin typeface="+mn-ea"/>
              </a:rPr>
              <a:t>)</a:t>
            </a:r>
            <a:r>
              <a:rPr lang="zh-CN" altLang="en-US" sz="1500" dirty="0">
                <a:solidFill>
                  <a:srgbClr val="1A1A1A"/>
                </a:solidFill>
                <a:latin typeface="+mn-ea"/>
              </a:rPr>
              <a:t>，其主要原理为认知过程就是在符号表示上的一种运算。</a:t>
            </a:r>
            <a:endParaRPr lang="zh-CN" altLang="en-US" sz="1500" dirty="0">
              <a:latin typeface="+mn-ea"/>
            </a:endParaRPr>
          </a:p>
        </p:txBody>
      </p:sp>
      <p:sp>
        <p:nvSpPr>
          <p:cNvPr id="7" name="矩形 6"/>
          <p:cNvSpPr/>
          <p:nvPr/>
        </p:nvSpPr>
        <p:spPr>
          <a:xfrm>
            <a:off x="489754" y="2076667"/>
            <a:ext cx="3043418" cy="369332"/>
          </a:xfrm>
          <a:prstGeom prst="rect">
            <a:avLst/>
          </a:prstGeom>
        </p:spPr>
        <p:txBody>
          <a:bodyPr wrap="square">
            <a:spAutoFit/>
          </a:bodyPr>
          <a:lstStyle/>
          <a:p>
            <a:r>
              <a:rPr lang="zh-CN" altLang="en-US" sz="1800" dirty="0">
                <a:solidFill>
                  <a:srgbClr val="C00000"/>
                </a:solidFill>
                <a:latin typeface="+mn-ea"/>
              </a:rPr>
              <a:t>知识图谱起源于符号主义</a:t>
            </a:r>
          </a:p>
        </p:txBody>
      </p:sp>
      <p:sp>
        <p:nvSpPr>
          <p:cNvPr id="15" name="矩形 14"/>
          <p:cNvSpPr/>
          <p:nvPr/>
        </p:nvSpPr>
        <p:spPr>
          <a:xfrm>
            <a:off x="489754" y="2581828"/>
            <a:ext cx="1406154" cy="323165"/>
          </a:xfrm>
          <a:prstGeom prst="rect">
            <a:avLst/>
          </a:prstGeom>
        </p:spPr>
        <p:txBody>
          <a:bodyPr wrap="none">
            <a:spAutoFit/>
          </a:bodyPr>
          <a:lstStyle/>
          <a:p>
            <a:pPr marL="257175" indent="-257175">
              <a:buFont typeface="Arial" panose="020B0604020202090204" pitchFamily="34" charset="0"/>
              <a:buChar char="•"/>
            </a:pPr>
            <a:r>
              <a:rPr lang="zh-CN" altLang="en-US" sz="1500" dirty="0">
                <a:solidFill>
                  <a:srgbClr val="1A1A1A"/>
                </a:solidFill>
                <a:latin typeface="+mn-ea"/>
              </a:rPr>
              <a:t>代表人物：</a:t>
            </a:r>
            <a:endParaRPr lang="zh-CN" altLang="en-US" sz="1500" dirty="0">
              <a:latin typeface="+mn-ea"/>
            </a:endParaRPr>
          </a:p>
        </p:txBody>
      </p:sp>
      <p:pic>
        <p:nvPicPr>
          <p:cNvPr id="16" name="图片 15"/>
          <p:cNvPicPr>
            <a:picLocks noChangeAspect="1"/>
          </p:cNvPicPr>
          <p:nvPr/>
        </p:nvPicPr>
        <p:blipFill>
          <a:blip r:embed="rId3"/>
          <a:stretch>
            <a:fillRect/>
          </a:stretch>
        </p:blipFill>
        <p:spPr>
          <a:xfrm>
            <a:off x="627854" y="3009545"/>
            <a:ext cx="1015839" cy="889142"/>
          </a:xfrm>
          <a:prstGeom prst="rect">
            <a:avLst/>
          </a:prstGeom>
        </p:spPr>
      </p:pic>
      <p:sp>
        <p:nvSpPr>
          <p:cNvPr id="17" name="矩形 16"/>
          <p:cNvSpPr/>
          <p:nvPr/>
        </p:nvSpPr>
        <p:spPr>
          <a:xfrm>
            <a:off x="553010" y="4178541"/>
            <a:ext cx="878767" cy="248209"/>
          </a:xfrm>
          <a:prstGeom prst="rect">
            <a:avLst/>
          </a:prstGeom>
        </p:spPr>
        <p:txBody>
          <a:bodyPr wrap="none">
            <a:spAutoFit/>
          </a:bodyPr>
          <a:lstStyle/>
          <a:p>
            <a:r>
              <a:rPr lang="en-US" altLang="zh-CN" sz="1013" dirty="0">
                <a:solidFill>
                  <a:srgbClr val="333333"/>
                </a:solidFill>
                <a:latin typeface="+mn-ea"/>
              </a:rPr>
              <a:t>Allen Newell</a:t>
            </a:r>
            <a:endParaRPr lang="zh-CN" altLang="en-US" sz="1013" dirty="0">
              <a:latin typeface="+mn-ea"/>
            </a:endParaRPr>
          </a:p>
        </p:txBody>
      </p:sp>
      <p:pic>
        <p:nvPicPr>
          <p:cNvPr id="18" name="图片 17"/>
          <p:cNvPicPr>
            <a:picLocks noChangeAspect="1"/>
          </p:cNvPicPr>
          <p:nvPr/>
        </p:nvPicPr>
        <p:blipFill>
          <a:blip r:embed="rId4"/>
          <a:stretch>
            <a:fillRect/>
          </a:stretch>
        </p:blipFill>
        <p:spPr>
          <a:xfrm>
            <a:off x="2009467" y="3009546"/>
            <a:ext cx="812738" cy="1056559"/>
          </a:xfrm>
          <a:prstGeom prst="rect">
            <a:avLst/>
          </a:prstGeom>
        </p:spPr>
      </p:pic>
      <p:sp>
        <p:nvSpPr>
          <p:cNvPr id="19" name="矩形 18"/>
          <p:cNvSpPr/>
          <p:nvPr/>
        </p:nvSpPr>
        <p:spPr>
          <a:xfrm>
            <a:off x="1789302" y="4173212"/>
            <a:ext cx="1109599" cy="248209"/>
          </a:xfrm>
          <a:prstGeom prst="rect">
            <a:avLst/>
          </a:prstGeom>
        </p:spPr>
        <p:txBody>
          <a:bodyPr wrap="none">
            <a:spAutoFit/>
          </a:bodyPr>
          <a:lstStyle/>
          <a:p>
            <a:r>
              <a:rPr lang="en-US" altLang="zh-CN" sz="1013" dirty="0">
                <a:latin typeface="+mn-ea"/>
              </a:rPr>
              <a:t>Herbert </a:t>
            </a:r>
            <a:r>
              <a:rPr lang="en-US" altLang="zh-CN" sz="1013" dirty="0" err="1">
                <a:latin typeface="+mn-ea"/>
              </a:rPr>
              <a:t>A.Simon</a:t>
            </a:r>
            <a:endParaRPr lang="zh-CN" altLang="en-US" sz="1013" dirty="0">
              <a:latin typeface="+mn-ea"/>
            </a:endParaRPr>
          </a:p>
        </p:txBody>
      </p:sp>
      <p:sp>
        <p:nvSpPr>
          <p:cNvPr id="20" name="矩形 19"/>
          <p:cNvSpPr/>
          <p:nvPr/>
        </p:nvSpPr>
        <p:spPr>
          <a:xfrm>
            <a:off x="553010" y="4410369"/>
            <a:ext cx="3634328" cy="248209"/>
          </a:xfrm>
          <a:prstGeom prst="rect">
            <a:avLst/>
          </a:prstGeom>
        </p:spPr>
        <p:txBody>
          <a:bodyPr wrap="none">
            <a:spAutoFit/>
          </a:bodyPr>
          <a:lstStyle/>
          <a:p>
            <a:r>
              <a:rPr lang="zh-CN" altLang="en-US" sz="1013" dirty="0">
                <a:solidFill>
                  <a:srgbClr val="333333"/>
                </a:solidFill>
                <a:latin typeface="+mn-ea"/>
              </a:rPr>
              <a:t>联合创造“</a:t>
            </a:r>
            <a:r>
              <a:rPr lang="en-US" altLang="zh-CN" sz="1013" dirty="0">
                <a:solidFill>
                  <a:srgbClr val="333333"/>
                </a:solidFill>
                <a:latin typeface="+mn-ea"/>
              </a:rPr>
              <a:t>The General Problem Solver”(</a:t>
            </a:r>
            <a:r>
              <a:rPr lang="zh-CN" altLang="en-US" sz="1013" dirty="0">
                <a:solidFill>
                  <a:srgbClr val="333333"/>
                </a:solidFill>
                <a:latin typeface="+mn-ea"/>
              </a:rPr>
              <a:t>通用问题求解程序</a:t>
            </a:r>
            <a:r>
              <a:rPr lang="en-US" altLang="zh-CN" sz="1013" dirty="0">
                <a:solidFill>
                  <a:srgbClr val="333333"/>
                </a:solidFill>
                <a:latin typeface="+mn-ea"/>
              </a:rPr>
              <a:t>)</a:t>
            </a:r>
            <a:endParaRPr lang="zh-CN" altLang="en-US" sz="1013" dirty="0">
              <a:latin typeface="+mn-ea"/>
            </a:endParaRPr>
          </a:p>
        </p:txBody>
      </p:sp>
      <p:sp>
        <p:nvSpPr>
          <p:cNvPr id="3" name="文本框 2"/>
          <p:cNvSpPr txBox="1"/>
          <p:nvPr/>
        </p:nvSpPr>
        <p:spPr>
          <a:xfrm>
            <a:off x="6073422" y="2155746"/>
            <a:ext cx="1869423" cy="784830"/>
          </a:xfrm>
          <a:prstGeom prst="rect">
            <a:avLst/>
          </a:prstGeom>
          <a:noFill/>
        </p:spPr>
        <p:txBody>
          <a:bodyPr wrap="none" rtlCol="0">
            <a:spAutoFit/>
          </a:bodyPr>
          <a:lstStyle/>
          <a:p>
            <a:pPr algn="ctr"/>
            <a:r>
              <a:rPr lang="zh-CN" altLang="en-US" sz="1500" b="1" dirty="0"/>
              <a:t>小明认识自行车</a:t>
            </a:r>
            <a:r>
              <a:rPr lang="en-US" altLang="zh-CN" sz="1500" b="1" dirty="0"/>
              <a:t>O</a:t>
            </a:r>
            <a:r>
              <a:rPr lang="zh-CN" altLang="en-US" sz="1500" b="1" dirty="0"/>
              <a:t>：</a:t>
            </a:r>
            <a:endParaRPr lang="en-US" altLang="zh-CN" sz="1500" b="1" dirty="0"/>
          </a:p>
          <a:p>
            <a:pPr algn="ctr"/>
            <a:r>
              <a:rPr lang="en-US" altLang="zh-CN" sz="1500" b="1" dirty="0"/>
              <a:t>O(</a:t>
            </a:r>
            <a:r>
              <a:rPr lang="en-US" altLang="zh-CN" sz="1500" b="1" dirty="0" err="1"/>
              <a:t>a,b,c,d,e</a:t>
            </a:r>
            <a:r>
              <a:rPr lang="en-US" altLang="zh-CN" sz="1500" b="1" dirty="0"/>
              <a:t>)</a:t>
            </a:r>
          </a:p>
          <a:p>
            <a:pPr algn="ctr"/>
            <a:endParaRPr lang="en-US" altLang="zh-CN" sz="1500" b="1" dirty="0"/>
          </a:p>
        </p:txBody>
      </p:sp>
      <p:pic>
        <p:nvPicPr>
          <p:cNvPr id="13" name="图片 12"/>
          <p:cNvPicPr>
            <a:picLocks noChangeAspect="1"/>
          </p:cNvPicPr>
          <p:nvPr/>
        </p:nvPicPr>
        <p:blipFill>
          <a:blip r:embed="rId5"/>
          <a:stretch>
            <a:fillRect/>
          </a:stretch>
        </p:blipFill>
        <p:spPr>
          <a:xfrm>
            <a:off x="5539992" y="3038113"/>
            <a:ext cx="2509967" cy="1519316"/>
          </a:xfrm>
          <a:prstGeom prst="rect">
            <a:avLst/>
          </a:prstGeom>
        </p:spPr>
      </p:pic>
      <p:sp>
        <p:nvSpPr>
          <p:cNvPr id="21" name="文本框 20"/>
          <p:cNvSpPr txBox="1"/>
          <p:nvPr/>
        </p:nvSpPr>
        <p:spPr>
          <a:xfrm>
            <a:off x="7483648" y="2878182"/>
            <a:ext cx="587020" cy="248209"/>
          </a:xfrm>
          <a:prstGeom prst="rect">
            <a:avLst/>
          </a:prstGeom>
          <a:noFill/>
        </p:spPr>
        <p:txBody>
          <a:bodyPr wrap="none" rtlCol="0">
            <a:spAutoFit/>
          </a:bodyPr>
          <a:lstStyle/>
          <a:p>
            <a:r>
              <a:rPr lang="en-US" altLang="zh-CN" sz="1013" dirty="0"/>
              <a:t>a(</a:t>
            </a:r>
            <a:r>
              <a:rPr lang="zh-CN" altLang="en-US" sz="1013" dirty="0"/>
              <a:t>车把</a:t>
            </a:r>
            <a:r>
              <a:rPr lang="en-US" altLang="zh-CN" sz="1013" dirty="0"/>
              <a:t>)</a:t>
            </a:r>
            <a:endParaRPr lang="zh-CN" altLang="en-US" sz="1013" dirty="0"/>
          </a:p>
        </p:txBody>
      </p:sp>
      <p:sp>
        <p:nvSpPr>
          <p:cNvPr id="23" name="文本框 22"/>
          <p:cNvSpPr txBox="1"/>
          <p:nvPr/>
        </p:nvSpPr>
        <p:spPr>
          <a:xfrm>
            <a:off x="8184418" y="3678903"/>
            <a:ext cx="595035" cy="248209"/>
          </a:xfrm>
          <a:prstGeom prst="rect">
            <a:avLst/>
          </a:prstGeom>
          <a:noFill/>
        </p:spPr>
        <p:txBody>
          <a:bodyPr wrap="none" rtlCol="0">
            <a:spAutoFit/>
          </a:bodyPr>
          <a:lstStyle/>
          <a:p>
            <a:r>
              <a:rPr lang="en-US" altLang="zh-CN" sz="1013" dirty="0"/>
              <a:t>b(</a:t>
            </a:r>
            <a:r>
              <a:rPr lang="zh-CN" altLang="en-US" sz="1013" dirty="0"/>
              <a:t>车胎</a:t>
            </a:r>
            <a:r>
              <a:rPr lang="en-US" altLang="zh-CN" sz="1013" dirty="0"/>
              <a:t>)</a:t>
            </a:r>
            <a:endParaRPr lang="zh-CN" altLang="en-US" sz="1013" dirty="0"/>
          </a:p>
        </p:txBody>
      </p:sp>
      <p:sp>
        <p:nvSpPr>
          <p:cNvPr id="24" name="文本框 23"/>
          <p:cNvSpPr txBox="1"/>
          <p:nvPr/>
        </p:nvSpPr>
        <p:spPr>
          <a:xfrm>
            <a:off x="5737171" y="2899614"/>
            <a:ext cx="596638" cy="248209"/>
          </a:xfrm>
          <a:prstGeom prst="rect">
            <a:avLst/>
          </a:prstGeom>
          <a:noFill/>
        </p:spPr>
        <p:txBody>
          <a:bodyPr wrap="none" rtlCol="0">
            <a:spAutoFit/>
          </a:bodyPr>
          <a:lstStyle/>
          <a:p>
            <a:r>
              <a:rPr lang="en-US" altLang="zh-CN" sz="1013" dirty="0"/>
              <a:t>d(</a:t>
            </a:r>
            <a:r>
              <a:rPr lang="zh-CN" altLang="en-US" sz="1013" dirty="0"/>
              <a:t>坐垫</a:t>
            </a:r>
            <a:r>
              <a:rPr lang="en-US" altLang="zh-CN" sz="1013" dirty="0"/>
              <a:t>)</a:t>
            </a:r>
            <a:endParaRPr lang="zh-CN" altLang="en-US" sz="1013" dirty="0"/>
          </a:p>
        </p:txBody>
      </p:sp>
      <p:sp>
        <p:nvSpPr>
          <p:cNvPr id="25" name="文本框 24"/>
          <p:cNvSpPr txBox="1"/>
          <p:nvPr/>
        </p:nvSpPr>
        <p:spPr>
          <a:xfrm>
            <a:off x="6486709" y="3020397"/>
            <a:ext cx="588623" cy="248209"/>
          </a:xfrm>
          <a:prstGeom prst="rect">
            <a:avLst/>
          </a:prstGeom>
          <a:noFill/>
        </p:spPr>
        <p:txBody>
          <a:bodyPr wrap="none" rtlCol="0">
            <a:spAutoFit/>
          </a:bodyPr>
          <a:lstStyle/>
          <a:p>
            <a:r>
              <a:rPr lang="en-US" altLang="zh-CN" sz="1013" dirty="0"/>
              <a:t>e(</a:t>
            </a:r>
            <a:r>
              <a:rPr lang="zh-CN" altLang="en-US" sz="1013" dirty="0"/>
              <a:t>车架</a:t>
            </a:r>
            <a:r>
              <a:rPr lang="en-US" altLang="zh-CN" sz="1013" dirty="0"/>
              <a:t>)</a:t>
            </a:r>
            <a:endParaRPr lang="zh-CN" altLang="en-US" sz="1013" dirty="0"/>
          </a:p>
        </p:txBody>
      </p:sp>
      <p:sp>
        <p:nvSpPr>
          <p:cNvPr id="26" name="文本框 25"/>
          <p:cNvSpPr txBox="1"/>
          <p:nvPr/>
        </p:nvSpPr>
        <p:spPr>
          <a:xfrm>
            <a:off x="6610439" y="4331830"/>
            <a:ext cx="580608" cy="248209"/>
          </a:xfrm>
          <a:prstGeom prst="rect">
            <a:avLst/>
          </a:prstGeom>
          <a:noFill/>
        </p:spPr>
        <p:txBody>
          <a:bodyPr wrap="none" rtlCol="0">
            <a:spAutoFit/>
          </a:bodyPr>
          <a:lstStyle/>
          <a:p>
            <a:r>
              <a:rPr lang="en-US" altLang="zh-CN" sz="1013" dirty="0"/>
              <a:t>c(</a:t>
            </a:r>
            <a:r>
              <a:rPr lang="zh-CN" altLang="en-US" sz="1013" dirty="0"/>
              <a:t>脚踏</a:t>
            </a:r>
            <a:r>
              <a:rPr lang="en-US" altLang="zh-CN" sz="1013" dirty="0"/>
              <a:t>)</a:t>
            </a:r>
            <a:endParaRPr lang="zh-CN" altLang="en-US" sz="1013" dirty="0"/>
          </a:p>
        </p:txBody>
      </p:sp>
      <p:cxnSp>
        <p:nvCxnSpPr>
          <p:cNvPr id="28" name="直接连接符 27"/>
          <p:cNvCxnSpPr/>
          <p:nvPr/>
        </p:nvCxnSpPr>
        <p:spPr>
          <a:xfrm>
            <a:off x="6091316" y="3111436"/>
            <a:ext cx="214313" cy="1859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25" idx="2"/>
          </p:cNvCxnSpPr>
          <p:nvPr/>
        </p:nvCxnSpPr>
        <p:spPr>
          <a:xfrm>
            <a:off x="6781021" y="3268606"/>
            <a:ext cx="13955" cy="287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7236247" y="3111436"/>
            <a:ext cx="397420" cy="10331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23" idx="1"/>
          </p:cNvCxnSpPr>
          <p:nvPr/>
        </p:nvCxnSpPr>
        <p:spPr>
          <a:xfrm flipH="1">
            <a:off x="7848680" y="3803008"/>
            <a:ext cx="335738" cy="319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26" idx="0"/>
          </p:cNvCxnSpPr>
          <p:nvPr/>
        </p:nvCxnSpPr>
        <p:spPr>
          <a:xfrm flipH="1" flipV="1">
            <a:off x="6794979" y="4167994"/>
            <a:ext cx="105764" cy="163836"/>
          </a:xfrm>
          <a:prstGeom prst="line">
            <a:avLst/>
          </a:prstGeom>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5411391" y="2076667"/>
            <a:ext cx="3458552" cy="2723933"/>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2" name="页脚占位符 1">
            <a:extLst>
              <a:ext uri="{FF2B5EF4-FFF2-40B4-BE49-F238E27FC236}">
                <a16:creationId xmlns:a16="http://schemas.microsoft.com/office/drawing/2014/main" id="{39FB7BD8-DAE1-FC4A-9D73-609FAB8C91E0}"/>
              </a:ext>
            </a:extLst>
          </p:cNvPr>
          <p:cNvSpPr>
            <a:spLocks noGrp="1"/>
          </p:cNvSpPr>
          <p:nvPr>
            <p:ph type="ftr" sz="quarter" idx="11"/>
          </p:nvPr>
        </p:nvSpPr>
        <p:spPr/>
        <p:txBody>
          <a:bodyPr/>
          <a:lstStyle/>
          <a:p>
            <a:r>
              <a:rPr kumimoji="1" lang="zh-CN" altLang="en-US"/>
              <a:t>知识图谱概述</a:t>
            </a:r>
          </a:p>
        </p:txBody>
      </p:sp>
      <p:sp>
        <p:nvSpPr>
          <p:cNvPr id="9" name="灯片编号占位符 8">
            <a:extLst>
              <a:ext uri="{FF2B5EF4-FFF2-40B4-BE49-F238E27FC236}">
                <a16:creationId xmlns:a16="http://schemas.microsoft.com/office/drawing/2014/main" id="{B0FBAF1B-C3EC-0D42-AF71-65D03AB3F587}"/>
              </a:ext>
            </a:extLst>
          </p:cNvPr>
          <p:cNvSpPr>
            <a:spLocks noGrp="1"/>
          </p:cNvSpPr>
          <p:nvPr>
            <p:ph type="sldNum" sz="quarter" idx="12"/>
          </p:nvPr>
        </p:nvSpPr>
        <p:spPr/>
        <p:txBody>
          <a:bodyPr/>
          <a:lstStyle/>
          <a:p>
            <a:fld id="{36A25BD4-2C18-3241-A107-B7FFDDC89A82}" type="slidenum">
              <a:rPr kumimoji="1" lang="zh-CN" altLang="en-US" smtClean="0"/>
              <a:t>59</a:t>
            </a:fld>
            <a:endParaRPr kumimoji="1"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2954655" cy="461665"/>
          </a:xfrm>
          <a:prstGeom prst="rect">
            <a:avLst/>
          </a:prstGeom>
          <a:noFill/>
        </p:spPr>
        <p:txBody>
          <a:bodyPr wrap="none" rtlCol="0">
            <a:spAutoFit/>
          </a:bodyPr>
          <a:lstStyle/>
          <a:p>
            <a:r>
              <a:rPr kumimoji="1" lang="zh-CN" altLang="en-US" sz="2400" dirty="0">
                <a:latin typeface="+mn-ea"/>
              </a:rPr>
              <a:t>传统互联网搜索技术</a:t>
            </a: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18" name="矩形 17"/>
          <p:cNvSpPr/>
          <p:nvPr/>
        </p:nvSpPr>
        <p:spPr>
          <a:xfrm>
            <a:off x="419694" y="1362068"/>
            <a:ext cx="4207285" cy="369332"/>
          </a:xfrm>
          <a:prstGeom prst="rect">
            <a:avLst/>
          </a:prstGeom>
        </p:spPr>
        <p:txBody>
          <a:bodyPr wrap="square">
            <a:spAutoFit/>
          </a:bodyPr>
          <a:lstStyle/>
          <a:p>
            <a:r>
              <a:rPr sz="1800" b="1" dirty="0">
                <a:latin typeface="+mn-ea"/>
              </a:rPr>
              <a:t>基于关键词字符串匹配</a:t>
            </a:r>
          </a:p>
        </p:txBody>
      </p:sp>
      <p:sp>
        <p:nvSpPr>
          <p:cNvPr id="21" name="矩形 20"/>
          <p:cNvSpPr/>
          <p:nvPr/>
        </p:nvSpPr>
        <p:spPr>
          <a:xfrm>
            <a:off x="419694" y="1903270"/>
            <a:ext cx="3104556" cy="2134623"/>
          </a:xfrm>
          <a:prstGeom prst="rect">
            <a:avLst/>
          </a:prstGeom>
        </p:spPr>
        <p:txBody>
          <a:bodyPr wrap="square">
            <a:spAutoFit/>
          </a:bodyPr>
          <a:lstStyle/>
          <a:p>
            <a:pPr marL="342900" indent="-342900">
              <a:lnSpc>
                <a:spcPct val="150000"/>
              </a:lnSpc>
              <a:buAutoNum type="arabicPeriod"/>
            </a:pPr>
            <a:r>
              <a:rPr lang="zh-CN" altLang="en-US" sz="1500" dirty="0">
                <a:solidFill>
                  <a:srgbClr val="C00000"/>
                </a:solidFill>
                <a:latin typeface="+mn-ea"/>
                <a:cs typeface="E-BZ"/>
              </a:rPr>
              <a:t>爬取网页建立倒排索引</a:t>
            </a:r>
          </a:p>
          <a:p>
            <a:pPr marL="342900" indent="-342900">
              <a:lnSpc>
                <a:spcPct val="150000"/>
              </a:lnSpc>
              <a:buAutoNum type="arabicPeriod"/>
            </a:pPr>
            <a:r>
              <a:rPr lang="zh-CN" altLang="en-US" sz="1500" dirty="0">
                <a:solidFill>
                  <a:srgbClr val="C00000"/>
                </a:solidFill>
                <a:latin typeface="+mn-ea"/>
                <a:cs typeface="E-BZ"/>
              </a:rPr>
              <a:t>基于倒排索引，搜索引擎首先找到了包含关键词的网页</a:t>
            </a:r>
          </a:p>
          <a:p>
            <a:pPr marL="342900" indent="-342900">
              <a:lnSpc>
                <a:spcPct val="150000"/>
              </a:lnSpc>
              <a:buAutoNum type="arabicPeriod"/>
            </a:pPr>
            <a:r>
              <a:rPr lang="zh-CN" altLang="en-US" sz="1500" dirty="0">
                <a:solidFill>
                  <a:srgbClr val="C00000"/>
                </a:solidFill>
                <a:latin typeface="+mn-ea"/>
                <a:cs typeface="E-BZ"/>
              </a:rPr>
              <a:t>根据打分策略（如Pagerank，HITS等），对网页排序</a:t>
            </a:r>
          </a:p>
          <a:p>
            <a:pPr marL="342900" indent="-342900">
              <a:lnSpc>
                <a:spcPct val="150000"/>
              </a:lnSpc>
              <a:buAutoNum type="arabicPeriod"/>
            </a:pPr>
            <a:r>
              <a:rPr lang="zh-CN" altLang="en-US" sz="1500" dirty="0">
                <a:solidFill>
                  <a:srgbClr val="C00000"/>
                </a:solidFill>
                <a:latin typeface="+mn-ea"/>
                <a:cs typeface="E-BZ"/>
              </a:rPr>
              <a:t>返回用户</a:t>
            </a:r>
          </a:p>
        </p:txBody>
      </p:sp>
      <p:pic>
        <p:nvPicPr>
          <p:cNvPr id="12" name="图片 11" descr="baidu"/>
          <p:cNvPicPr>
            <a:picLocks noChangeAspect="1"/>
          </p:cNvPicPr>
          <p:nvPr/>
        </p:nvPicPr>
        <p:blipFill>
          <a:blip r:embed="rId3"/>
          <a:stretch>
            <a:fillRect/>
          </a:stretch>
        </p:blipFill>
        <p:spPr>
          <a:xfrm>
            <a:off x="4380548" y="1025843"/>
            <a:ext cx="4172426" cy="3092291"/>
          </a:xfrm>
          <a:prstGeom prst="rect">
            <a:avLst/>
          </a:prstGeom>
        </p:spPr>
      </p:pic>
      <p:sp>
        <p:nvSpPr>
          <p:cNvPr id="13" name="矩形 12"/>
          <p:cNvSpPr/>
          <p:nvPr/>
        </p:nvSpPr>
        <p:spPr>
          <a:xfrm>
            <a:off x="1353503" y="4325779"/>
            <a:ext cx="6265069" cy="369332"/>
          </a:xfrm>
          <a:prstGeom prst="rect">
            <a:avLst/>
          </a:prstGeom>
        </p:spPr>
        <p:txBody>
          <a:bodyPr wrap="square">
            <a:spAutoFit/>
          </a:bodyPr>
          <a:lstStyle/>
          <a:p>
            <a:pPr algn="ctr"/>
            <a:r>
              <a:rPr lang="zh-CN" altLang="en-US" sz="1800" dirty="0">
                <a:solidFill>
                  <a:srgbClr val="800000"/>
                </a:solidFill>
              </a:rPr>
              <a:t>计算机并不理解背后的语义</a:t>
            </a:r>
          </a:p>
        </p:txBody>
      </p:sp>
      <p:sp>
        <p:nvSpPr>
          <p:cNvPr id="3" name="页脚占位符 2">
            <a:extLst>
              <a:ext uri="{FF2B5EF4-FFF2-40B4-BE49-F238E27FC236}">
                <a16:creationId xmlns:a16="http://schemas.microsoft.com/office/drawing/2014/main" id="{40C73D6C-E3AA-DB4C-A458-67BE08DCF689}"/>
              </a:ext>
            </a:extLst>
          </p:cNvPr>
          <p:cNvSpPr>
            <a:spLocks noGrp="1"/>
          </p:cNvSpPr>
          <p:nvPr>
            <p:ph type="ftr" sz="quarter" idx="11"/>
          </p:nvPr>
        </p:nvSpPr>
        <p:spPr/>
        <p:txBody>
          <a:bodyPr/>
          <a:lstStyle/>
          <a:p>
            <a:r>
              <a:rPr kumimoji="1" lang="zh-CN" altLang="en-US"/>
              <a:t>知识图谱概述</a:t>
            </a:r>
          </a:p>
        </p:txBody>
      </p:sp>
      <p:sp>
        <p:nvSpPr>
          <p:cNvPr id="4" name="灯片编号占位符 3">
            <a:extLst>
              <a:ext uri="{FF2B5EF4-FFF2-40B4-BE49-F238E27FC236}">
                <a16:creationId xmlns:a16="http://schemas.microsoft.com/office/drawing/2014/main" id="{5FF4A2ED-31E6-184C-B026-847A1DBE8459}"/>
              </a:ext>
            </a:extLst>
          </p:cNvPr>
          <p:cNvSpPr>
            <a:spLocks noGrp="1"/>
          </p:cNvSpPr>
          <p:nvPr>
            <p:ph type="sldNum" sz="quarter" idx="12"/>
          </p:nvPr>
        </p:nvSpPr>
        <p:spPr/>
        <p:txBody>
          <a:bodyPr/>
          <a:lstStyle/>
          <a:p>
            <a:fld id="{36A25BD4-2C18-3241-A107-B7FFDDC89A82}" type="slidenum">
              <a:rPr kumimoji="1" lang="zh-CN" altLang="en-US" smtClean="0"/>
              <a:t>6</a:t>
            </a:fld>
            <a:endParaRPr kumimoji="1" lang="zh-CN" altLang="en-US"/>
          </a:p>
        </p:txBody>
      </p:sp>
    </p:spTree>
    <p:extLst>
      <p:ext uri="{BB962C8B-B14F-4D97-AF65-F5344CB8AC3E}">
        <p14:creationId xmlns:p14="http://schemas.microsoft.com/office/powerpoint/2010/main" val="154429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5" y="266166"/>
            <a:ext cx="2646878" cy="461665"/>
          </a:xfrm>
          <a:prstGeom prst="rect">
            <a:avLst/>
          </a:prstGeom>
          <a:noFill/>
        </p:spPr>
        <p:txBody>
          <a:bodyPr wrap="none" rtlCol="0">
            <a:spAutoFit/>
          </a:bodyPr>
          <a:lstStyle/>
          <a:p>
            <a:r>
              <a:rPr kumimoji="1" lang="zh-CN" altLang="en-US" sz="2400" dirty="0">
                <a:latin typeface="+mn-ea"/>
              </a:rPr>
              <a:t>符号主义发展历史</a:t>
            </a: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4" name="矩形 3"/>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cxnSp>
        <p:nvCxnSpPr>
          <p:cNvPr id="7" name="íṡľíḍè-Straight Connector 2"/>
          <p:cNvCxnSpPr/>
          <p:nvPr/>
        </p:nvCxnSpPr>
        <p:spPr>
          <a:xfrm>
            <a:off x="1890847" y="4444756"/>
            <a:ext cx="1209657"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íṡľíḍè-Straight Connector 3"/>
          <p:cNvCxnSpPr/>
          <p:nvPr/>
        </p:nvCxnSpPr>
        <p:spPr>
          <a:xfrm>
            <a:off x="3172645" y="4444756"/>
            <a:ext cx="1209657"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íṡľíḍè-Straight Connector 4"/>
          <p:cNvCxnSpPr/>
          <p:nvPr/>
        </p:nvCxnSpPr>
        <p:spPr>
          <a:xfrm>
            <a:off x="4466454" y="4444756"/>
            <a:ext cx="1209657"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íṡľíḍè-Straight Connector 5"/>
          <p:cNvCxnSpPr/>
          <p:nvPr/>
        </p:nvCxnSpPr>
        <p:spPr>
          <a:xfrm>
            <a:off x="5748253" y="4444756"/>
            <a:ext cx="1209657"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íṡľíḍè-Straight Connector 7"/>
          <p:cNvCxnSpPr/>
          <p:nvPr/>
        </p:nvCxnSpPr>
        <p:spPr>
          <a:xfrm rot="10800000">
            <a:off x="7041877" y="4444756"/>
            <a:ext cx="1209657"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i$liḋe-Straight Connector 8"/>
          <p:cNvCxnSpPr/>
          <p:nvPr/>
        </p:nvCxnSpPr>
        <p:spPr>
          <a:xfrm rot="10800000">
            <a:off x="842850" y="4444756"/>
            <a:ext cx="973627"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i$liḋe-TextBox 9"/>
          <p:cNvSpPr txBox="1"/>
          <p:nvPr/>
        </p:nvSpPr>
        <p:spPr>
          <a:xfrm>
            <a:off x="1345802" y="2967708"/>
            <a:ext cx="1034179" cy="252239"/>
          </a:xfrm>
          <a:prstGeom prst="rect">
            <a:avLst/>
          </a:prstGeom>
          <a:noFill/>
        </p:spPr>
        <p:txBody>
          <a:bodyPr wrap="none">
            <a:noAutofit/>
          </a:bodyPr>
          <a:lstStyle/>
          <a:p>
            <a:pPr algn="ctr"/>
            <a:r>
              <a:rPr lang="zh-CN" altLang="en-US" sz="1800" b="1" dirty="0">
                <a:latin typeface="+mn-ea"/>
                <a:cs typeface="+mn-ea"/>
                <a:sym typeface="微软雅黑 Light" panose="020B0502040204020203" pitchFamily="34" charset="-122"/>
              </a:rPr>
              <a:t>人工智能诞生</a:t>
            </a:r>
          </a:p>
        </p:txBody>
      </p:sp>
      <p:sp>
        <p:nvSpPr>
          <p:cNvPr id="16" name="i$liḋe-TextBox 10"/>
          <p:cNvSpPr txBox="1"/>
          <p:nvPr/>
        </p:nvSpPr>
        <p:spPr>
          <a:xfrm>
            <a:off x="1109879" y="3329509"/>
            <a:ext cx="1506024" cy="454030"/>
          </a:xfrm>
          <a:prstGeom prst="rect">
            <a:avLst/>
          </a:prstGeom>
          <a:noFill/>
        </p:spPr>
        <p:txBody>
          <a:bodyPr wrap="square">
            <a:noAutofit/>
          </a:bodyPr>
          <a:lstStyle/>
          <a:p>
            <a:pPr algn="ctr">
              <a:lnSpc>
                <a:spcPct val="120000"/>
              </a:lnSpc>
            </a:pPr>
            <a:r>
              <a:rPr lang="zh-CN" altLang="en-US" sz="1200" dirty="0">
                <a:latin typeface="+mn-ea"/>
                <a:cs typeface="+mn-ea"/>
                <a:sym typeface="微软雅黑 Light" panose="020B0502040204020203" pitchFamily="34" charset="-122"/>
              </a:rPr>
              <a:t>启发式算法</a:t>
            </a:r>
            <a:endParaRPr lang="en-US" altLang="zh-CN" sz="1200" dirty="0">
              <a:latin typeface="+mn-ea"/>
              <a:cs typeface="+mn-ea"/>
              <a:sym typeface="微软雅黑 Light" panose="020B0502040204020203" pitchFamily="34" charset="-122"/>
            </a:endParaRPr>
          </a:p>
        </p:txBody>
      </p:sp>
      <p:sp>
        <p:nvSpPr>
          <p:cNvPr id="18" name="i$liḋe-TextBox 12"/>
          <p:cNvSpPr txBox="1"/>
          <p:nvPr/>
        </p:nvSpPr>
        <p:spPr>
          <a:xfrm>
            <a:off x="6785992" y="4525678"/>
            <a:ext cx="429857" cy="227015"/>
          </a:xfrm>
          <a:prstGeom prst="rect">
            <a:avLst/>
          </a:prstGeom>
          <a:noFill/>
        </p:spPr>
        <p:txBody>
          <a:bodyPr wrap="none">
            <a:noAutofit/>
          </a:bodyPr>
          <a:lstStyle/>
          <a:p>
            <a:r>
              <a:rPr lang="en-US" sz="1200" b="1" dirty="0">
                <a:latin typeface="+mn-ea"/>
                <a:cs typeface="+mn-ea"/>
                <a:sym typeface="微软雅黑 Light" panose="020B0502040204020203" pitchFamily="34" charset="-122"/>
              </a:rPr>
              <a:t>2006</a:t>
            </a:r>
            <a:r>
              <a:rPr lang="zh-CN" altLang="en-US" sz="1200" b="1" dirty="0">
                <a:latin typeface="+mn-ea"/>
                <a:cs typeface="+mn-ea"/>
                <a:sym typeface="微软雅黑 Light" panose="020B0502040204020203" pitchFamily="34" charset="-122"/>
              </a:rPr>
              <a:t>至今</a:t>
            </a:r>
            <a:endParaRPr lang="id-ID" sz="1200" b="1" dirty="0">
              <a:latin typeface="+mn-ea"/>
              <a:cs typeface="+mn-ea"/>
              <a:sym typeface="微软雅黑 Light" panose="020B0502040204020203" pitchFamily="34" charset="-122"/>
            </a:endParaRPr>
          </a:p>
        </p:txBody>
      </p:sp>
      <p:sp>
        <p:nvSpPr>
          <p:cNvPr id="19" name="i$liḋe-TextBox 13"/>
          <p:cNvSpPr txBox="1"/>
          <p:nvPr/>
        </p:nvSpPr>
        <p:spPr>
          <a:xfrm>
            <a:off x="5382679" y="4525678"/>
            <a:ext cx="429857" cy="227015"/>
          </a:xfrm>
          <a:prstGeom prst="rect">
            <a:avLst/>
          </a:prstGeom>
          <a:noFill/>
        </p:spPr>
        <p:txBody>
          <a:bodyPr wrap="none">
            <a:normAutofit fontScale="85000" lnSpcReduction="20000"/>
          </a:bodyPr>
          <a:lstStyle/>
          <a:p>
            <a:r>
              <a:rPr lang="en-US" sz="1200" b="1" dirty="0">
                <a:latin typeface="+mn-ea"/>
                <a:cs typeface="+mn-ea"/>
                <a:sym typeface="微软雅黑 Light" panose="020B0502040204020203" pitchFamily="34" charset="-122"/>
              </a:rPr>
              <a:t>2000</a:t>
            </a:r>
            <a:r>
              <a:rPr lang="en-US" altLang="zh-CN" sz="1200" b="1" dirty="0">
                <a:latin typeface="+mn-ea"/>
                <a:cs typeface="+mn-ea"/>
                <a:sym typeface="微软雅黑 Light" panose="020B0502040204020203" pitchFamily="34" charset="-122"/>
              </a:rPr>
              <a:t>-2006</a:t>
            </a:r>
            <a:endParaRPr lang="id-ID" sz="1200" b="1" dirty="0">
              <a:latin typeface="+mn-ea"/>
              <a:cs typeface="+mn-ea"/>
              <a:sym typeface="微软雅黑 Light" panose="020B0502040204020203" pitchFamily="34" charset="-122"/>
            </a:endParaRPr>
          </a:p>
        </p:txBody>
      </p:sp>
      <p:sp>
        <p:nvSpPr>
          <p:cNvPr id="20" name="i$liḋe-TextBox 14"/>
          <p:cNvSpPr txBox="1"/>
          <p:nvPr/>
        </p:nvSpPr>
        <p:spPr>
          <a:xfrm>
            <a:off x="4110497" y="4525678"/>
            <a:ext cx="429857" cy="227015"/>
          </a:xfrm>
          <a:prstGeom prst="rect">
            <a:avLst/>
          </a:prstGeom>
          <a:noFill/>
        </p:spPr>
        <p:txBody>
          <a:bodyPr wrap="none">
            <a:normAutofit fontScale="85000" lnSpcReduction="20000"/>
          </a:bodyPr>
          <a:lstStyle/>
          <a:p>
            <a:r>
              <a:rPr lang="en-US" sz="1200" b="1" dirty="0">
                <a:latin typeface="+mn-ea"/>
                <a:cs typeface="+mn-ea"/>
                <a:sym typeface="微软雅黑 Light" panose="020B0502040204020203" pitchFamily="34" charset="-122"/>
              </a:rPr>
              <a:t>1990</a:t>
            </a:r>
            <a:r>
              <a:rPr lang="en-US" altLang="zh-CN" sz="1200" b="1" dirty="0">
                <a:latin typeface="+mn-ea"/>
                <a:cs typeface="+mn-ea"/>
                <a:sym typeface="微软雅黑 Light" panose="020B0502040204020203" pitchFamily="34" charset="-122"/>
              </a:rPr>
              <a:t>-2000</a:t>
            </a:r>
            <a:endParaRPr lang="id-ID" sz="1200" b="1" dirty="0">
              <a:latin typeface="+mn-ea"/>
              <a:cs typeface="+mn-ea"/>
              <a:sym typeface="微软雅黑 Light" panose="020B0502040204020203" pitchFamily="34" charset="-122"/>
            </a:endParaRPr>
          </a:p>
        </p:txBody>
      </p:sp>
      <p:sp>
        <p:nvSpPr>
          <p:cNvPr id="21" name="i$liḋe-TextBox 15"/>
          <p:cNvSpPr txBox="1"/>
          <p:nvPr/>
        </p:nvSpPr>
        <p:spPr>
          <a:xfrm>
            <a:off x="2798241" y="4525678"/>
            <a:ext cx="429857" cy="227015"/>
          </a:xfrm>
          <a:prstGeom prst="rect">
            <a:avLst/>
          </a:prstGeom>
          <a:noFill/>
        </p:spPr>
        <p:txBody>
          <a:bodyPr wrap="none">
            <a:normAutofit fontScale="85000" lnSpcReduction="20000"/>
          </a:bodyPr>
          <a:lstStyle/>
          <a:p>
            <a:r>
              <a:rPr lang="en-US" sz="1200" b="1" dirty="0">
                <a:latin typeface="+mn-ea"/>
                <a:cs typeface="+mn-ea"/>
                <a:sym typeface="微软雅黑 Light" panose="020B0502040204020203" pitchFamily="34" charset="-122"/>
              </a:rPr>
              <a:t>1970</a:t>
            </a:r>
            <a:r>
              <a:rPr lang="en-US" altLang="zh-CN" sz="1200" b="1" dirty="0">
                <a:latin typeface="+mn-ea"/>
                <a:cs typeface="+mn-ea"/>
                <a:sym typeface="微软雅黑 Light" panose="020B0502040204020203" pitchFamily="34" charset="-122"/>
              </a:rPr>
              <a:t>-1990</a:t>
            </a:r>
            <a:endParaRPr lang="id-ID" sz="1200" b="1" dirty="0">
              <a:latin typeface="+mn-ea"/>
              <a:cs typeface="+mn-ea"/>
              <a:sym typeface="微软雅黑 Light" panose="020B0502040204020203" pitchFamily="34" charset="-122"/>
            </a:endParaRPr>
          </a:p>
        </p:txBody>
      </p:sp>
      <p:sp>
        <p:nvSpPr>
          <p:cNvPr id="22" name="i$liḋe-TextBox 16"/>
          <p:cNvSpPr txBox="1"/>
          <p:nvPr/>
        </p:nvSpPr>
        <p:spPr>
          <a:xfrm>
            <a:off x="1527558" y="4525678"/>
            <a:ext cx="429857" cy="227015"/>
          </a:xfrm>
          <a:prstGeom prst="rect">
            <a:avLst/>
          </a:prstGeom>
          <a:noFill/>
        </p:spPr>
        <p:txBody>
          <a:bodyPr wrap="none">
            <a:normAutofit fontScale="85000" lnSpcReduction="20000"/>
          </a:bodyPr>
          <a:lstStyle/>
          <a:p>
            <a:r>
              <a:rPr lang="en-US" sz="1200" b="1" dirty="0">
                <a:latin typeface="+mn-ea"/>
                <a:cs typeface="+mn-ea"/>
                <a:sym typeface="微软雅黑 Light" panose="020B0502040204020203" pitchFamily="34" charset="-122"/>
              </a:rPr>
              <a:t>1950</a:t>
            </a:r>
            <a:r>
              <a:rPr lang="en-US" altLang="zh-CN" sz="1200" b="1" dirty="0">
                <a:latin typeface="+mn-ea"/>
                <a:cs typeface="+mn-ea"/>
                <a:sym typeface="微软雅黑 Light" panose="020B0502040204020203" pitchFamily="34" charset="-122"/>
              </a:rPr>
              <a:t>-1970</a:t>
            </a:r>
            <a:endParaRPr lang="id-ID" sz="1200" b="1" dirty="0">
              <a:latin typeface="+mn-ea"/>
              <a:cs typeface="+mn-ea"/>
              <a:sym typeface="微软雅黑 Light" panose="020B0502040204020203" pitchFamily="34" charset="-122"/>
            </a:endParaRPr>
          </a:p>
        </p:txBody>
      </p:sp>
      <p:sp>
        <p:nvSpPr>
          <p:cNvPr id="23" name="i$liḋe-Oval 17"/>
          <p:cNvSpPr/>
          <p:nvPr/>
        </p:nvSpPr>
        <p:spPr>
          <a:xfrm>
            <a:off x="1818636" y="4400500"/>
            <a:ext cx="88511" cy="88511"/>
          </a:xfrm>
          <a:prstGeom prst="ellipse">
            <a:avLst/>
          </a:prstGeom>
          <a:solidFill>
            <a:srgbClr val="C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500">
              <a:solidFill>
                <a:schemeClr val="tx1"/>
              </a:solidFill>
              <a:latin typeface="+mn-ea"/>
              <a:cs typeface="+mn-ea"/>
              <a:sym typeface="微软雅黑 Light" panose="020B0502040204020203" pitchFamily="34" charset="-122"/>
            </a:endParaRPr>
          </a:p>
        </p:txBody>
      </p:sp>
      <p:sp>
        <p:nvSpPr>
          <p:cNvPr id="24" name="i$liḋe-Oval 18"/>
          <p:cNvSpPr/>
          <p:nvPr/>
        </p:nvSpPr>
        <p:spPr>
          <a:xfrm>
            <a:off x="3097348" y="4400500"/>
            <a:ext cx="88511" cy="88511"/>
          </a:xfrm>
          <a:prstGeom prst="ellipse">
            <a:avLst/>
          </a:prstGeom>
          <a:solidFill>
            <a:srgbClr val="C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500">
              <a:solidFill>
                <a:schemeClr val="tx1"/>
              </a:solidFill>
              <a:latin typeface="+mn-ea"/>
              <a:cs typeface="+mn-ea"/>
              <a:sym typeface="微软雅黑 Light" panose="020B0502040204020203" pitchFamily="34" charset="-122"/>
            </a:endParaRPr>
          </a:p>
        </p:txBody>
      </p:sp>
      <p:sp>
        <p:nvSpPr>
          <p:cNvPr id="25" name="i$liḋe-Oval 19"/>
          <p:cNvSpPr/>
          <p:nvPr/>
        </p:nvSpPr>
        <p:spPr>
          <a:xfrm>
            <a:off x="4388513" y="4400500"/>
            <a:ext cx="88511" cy="88511"/>
          </a:xfrm>
          <a:prstGeom prst="ellipse">
            <a:avLst/>
          </a:prstGeom>
          <a:solidFill>
            <a:srgbClr val="C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500">
              <a:solidFill>
                <a:schemeClr val="tx1"/>
              </a:solidFill>
              <a:latin typeface="+mn-ea"/>
              <a:cs typeface="+mn-ea"/>
              <a:sym typeface="微软雅黑 Light" panose="020B0502040204020203" pitchFamily="34" charset="-122"/>
            </a:endParaRPr>
          </a:p>
        </p:txBody>
      </p:sp>
      <p:sp>
        <p:nvSpPr>
          <p:cNvPr id="26" name="i$liḋe-Oval 20"/>
          <p:cNvSpPr/>
          <p:nvPr/>
        </p:nvSpPr>
        <p:spPr>
          <a:xfrm>
            <a:off x="5676532" y="4400500"/>
            <a:ext cx="88511" cy="88511"/>
          </a:xfrm>
          <a:prstGeom prst="ellipse">
            <a:avLst/>
          </a:prstGeom>
          <a:solidFill>
            <a:srgbClr val="C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500">
              <a:solidFill>
                <a:schemeClr val="tx1"/>
              </a:solidFill>
              <a:latin typeface="+mn-ea"/>
              <a:cs typeface="+mn-ea"/>
              <a:sym typeface="微软雅黑 Light" panose="020B0502040204020203" pitchFamily="34" charset="-122"/>
            </a:endParaRPr>
          </a:p>
        </p:txBody>
      </p:sp>
      <p:sp>
        <p:nvSpPr>
          <p:cNvPr id="27" name="i$liḋe-Oval 21"/>
          <p:cNvSpPr/>
          <p:nvPr/>
        </p:nvSpPr>
        <p:spPr>
          <a:xfrm>
            <a:off x="6945259" y="4400500"/>
            <a:ext cx="88511" cy="88511"/>
          </a:xfrm>
          <a:prstGeom prst="ellipse">
            <a:avLst/>
          </a:prstGeom>
          <a:solidFill>
            <a:srgbClr val="C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500">
              <a:solidFill>
                <a:schemeClr val="tx1"/>
              </a:solidFill>
              <a:latin typeface="+mn-ea"/>
              <a:cs typeface="+mn-ea"/>
              <a:sym typeface="微软雅黑 Light" panose="020B0502040204020203" pitchFamily="34" charset="-122"/>
            </a:endParaRPr>
          </a:p>
        </p:txBody>
      </p:sp>
      <p:cxnSp>
        <p:nvCxnSpPr>
          <p:cNvPr id="29" name="i$liḋe-Straight Connector 23"/>
          <p:cNvCxnSpPr/>
          <p:nvPr/>
        </p:nvCxnSpPr>
        <p:spPr>
          <a:xfrm flipV="1">
            <a:off x="1862891" y="4020956"/>
            <a:ext cx="0" cy="329821"/>
          </a:xfrm>
          <a:prstGeom prst="line">
            <a:avLst/>
          </a:prstGeom>
          <a:ln w="1905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sp>
        <p:nvSpPr>
          <p:cNvPr id="80" name="i$liḋe-Freeform: Shape 74"/>
          <p:cNvSpPr/>
          <p:nvPr/>
        </p:nvSpPr>
        <p:spPr bwMode="auto">
          <a:xfrm>
            <a:off x="1732574" y="2642615"/>
            <a:ext cx="269832" cy="271209"/>
          </a:xfrm>
          <a:custGeom>
            <a:avLst/>
            <a:gdLst>
              <a:gd name="T0" fmla="*/ 234 w 246"/>
              <a:gd name="T1" fmla="*/ 13 h 247"/>
              <a:gd name="T2" fmla="*/ 175 w 246"/>
              <a:gd name="T3" fmla="*/ 35 h 247"/>
              <a:gd name="T4" fmla="*/ 153 w 246"/>
              <a:gd name="T5" fmla="*/ 60 h 247"/>
              <a:gd name="T6" fmla="*/ 24 w 246"/>
              <a:gd name="T7" fmla="*/ 36 h 247"/>
              <a:gd name="T8" fmla="*/ 5 w 246"/>
              <a:gd name="T9" fmla="*/ 55 h 247"/>
              <a:gd name="T10" fmla="*/ 107 w 246"/>
              <a:gd name="T11" fmla="*/ 109 h 247"/>
              <a:gd name="T12" fmla="*/ 65 w 246"/>
              <a:gd name="T13" fmla="*/ 159 h 247"/>
              <a:gd name="T14" fmla="*/ 54 w 246"/>
              <a:gd name="T15" fmla="*/ 172 h 247"/>
              <a:gd name="T16" fmla="*/ 12 w 246"/>
              <a:gd name="T17" fmla="*/ 161 h 247"/>
              <a:gd name="T18" fmla="*/ 0 w 246"/>
              <a:gd name="T19" fmla="*/ 173 h 247"/>
              <a:gd name="T20" fmla="*/ 47 w 246"/>
              <a:gd name="T21" fmla="*/ 200 h 247"/>
              <a:gd name="T22" fmla="*/ 74 w 246"/>
              <a:gd name="T23" fmla="*/ 247 h 247"/>
              <a:gd name="T24" fmla="*/ 86 w 246"/>
              <a:gd name="T25" fmla="*/ 235 h 247"/>
              <a:gd name="T26" fmla="*/ 75 w 246"/>
              <a:gd name="T27" fmla="*/ 193 h 247"/>
              <a:gd name="T28" fmla="*/ 88 w 246"/>
              <a:gd name="T29" fmla="*/ 182 h 247"/>
              <a:gd name="T30" fmla="*/ 138 w 246"/>
              <a:gd name="T31" fmla="*/ 140 h 247"/>
              <a:gd name="T32" fmla="*/ 192 w 246"/>
              <a:gd name="T33" fmla="*/ 242 h 247"/>
              <a:gd name="T34" fmla="*/ 211 w 246"/>
              <a:gd name="T35" fmla="*/ 223 h 247"/>
              <a:gd name="T36" fmla="*/ 187 w 246"/>
              <a:gd name="T37" fmla="*/ 94 h 247"/>
              <a:gd name="T38" fmla="*/ 212 w 246"/>
              <a:gd name="T39" fmla="*/ 72 h 247"/>
              <a:gd name="T40" fmla="*/ 234 w 246"/>
              <a:gd name="T41" fmla="*/ 1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6" h="247">
                <a:moveTo>
                  <a:pt x="234" y="13"/>
                </a:moveTo>
                <a:cubicBezTo>
                  <a:pt x="221" y="0"/>
                  <a:pt x="196" y="11"/>
                  <a:pt x="175" y="35"/>
                </a:cubicBezTo>
                <a:cubicBezTo>
                  <a:pt x="153" y="60"/>
                  <a:pt x="153" y="60"/>
                  <a:pt x="153" y="60"/>
                </a:cubicBezTo>
                <a:cubicBezTo>
                  <a:pt x="24" y="36"/>
                  <a:pt x="24" y="36"/>
                  <a:pt x="24" y="36"/>
                </a:cubicBezTo>
                <a:cubicBezTo>
                  <a:pt x="5" y="55"/>
                  <a:pt x="5" y="55"/>
                  <a:pt x="5" y="55"/>
                </a:cubicBezTo>
                <a:cubicBezTo>
                  <a:pt x="107" y="109"/>
                  <a:pt x="107" y="109"/>
                  <a:pt x="107" y="109"/>
                </a:cubicBezTo>
                <a:cubicBezTo>
                  <a:pt x="65" y="159"/>
                  <a:pt x="65" y="159"/>
                  <a:pt x="65" y="159"/>
                </a:cubicBezTo>
                <a:cubicBezTo>
                  <a:pt x="61" y="164"/>
                  <a:pt x="57" y="168"/>
                  <a:pt x="54" y="172"/>
                </a:cubicBezTo>
                <a:cubicBezTo>
                  <a:pt x="12" y="161"/>
                  <a:pt x="12" y="161"/>
                  <a:pt x="12" y="161"/>
                </a:cubicBezTo>
                <a:cubicBezTo>
                  <a:pt x="0" y="173"/>
                  <a:pt x="0" y="173"/>
                  <a:pt x="0" y="173"/>
                </a:cubicBezTo>
                <a:cubicBezTo>
                  <a:pt x="47" y="200"/>
                  <a:pt x="47" y="200"/>
                  <a:pt x="47" y="200"/>
                </a:cubicBezTo>
                <a:cubicBezTo>
                  <a:pt x="74" y="247"/>
                  <a:pt x="74" y="247"/>
                  <a:pt x="74" y="247"/>
                </a:cubicBezTo>
                <a:cubicBezTo>
                  <a:pt x="86" y="235"/>
                  <a:pt x="86" y="235"/>
                  <a:pt x="86" y="235"/>
                </a:cubicBezTo>
                <a:cubicBezTo>
                  <a:pt x="75" y="193"/>
                  <a:pt x="75" y="193"/>
                  <a:pt x="75" y="193"/>
                </a:cubicBezTo>
                <a:cubicBezTo>
                  <a:pt x="79" y="190"/>
                  <a:pt x="83" y="186"/>
                  <a:pt x="88" y="182"/>
                </a:cubicBezTo>
                <a:cubicBezTo>
                  <a:pt x="138" y="140"/>
                  <a:pt x="138" y="140"/>
                  <a:pt x="138" y="140"/>
                </a:cubicBezTo>
                <a:cubicBezTo>
                  <a:pt x="192" y="242"/>
                  <a:pt x="192" y="242"/>
                  <a:pt x="192" y="242"/>
                </a:cubicBezTo>
                <a:cubicBezTo>
                  <a:pt x="211" y="223"/>
                  <a:pt x="211" y="223"/>
                  <a:pt x="211" y="223"/>
                </a:cubicBezTo>
                <a:cubicBezTo>
                  <a:pt x="187" y="94"/>
                  <a:pt x="187" y="94"/>
                  <a:pt x="187" y="94"/>
                </a:cubicBezTo>
                <a:cubicBezTo>
                  <a:pt x="212" y="72"/>
                  <a:pt x="212" y="72"/>
                  <a:pt x="212" y="72"/>
                </a:cubicBezTo>
                <a:cubicBezTo>
                  <a:pt x="236" y="51"/>
                  <a:pt x="246" y="25"/>
                  <a:pt x="234" y="13"/>
                </a:cubicBezTo>
                <a:close/>
              </a:path>
            </a:pathLst>
          </a:custGeom>
          <a:solidFill>
            <a:schemeClr val="bg1"/>
          </a:solidFill>
          <a:ln>
            <a:noFill/>
          </a:ln>
        </p:spPr>
        <p:txBody>
          <a:bodyPr anchor="ctr"/>
          <a:lstStyle/>
          <a:p>
            <a:pPr algn="ctr"/>
            <a:endParaRPr sz="1500">
              <a:latin typeface="+mn-ea"/>
              <a:cs typeface="+mn-ea"/>
              <a:sym typeface="微软雅黑 Light" panose="020B0502040204020203" pitchFamily="34" charset="-122"/>
            </a:endParaRPr>
          </a:p>
        </p:txBody>
      </p:sp>
      <p:sp>
        <p:nvSpPr>
          <p:cNvPr id="32" name="i$liḋe-TextBox 26"/>
          <p:cNvSpPr txBox="1"/>
          <p:nvPr/>
        </p:nvSpPr>
        <p:spPr>
          <a:xfrm>
            <a:off x="2632660" y="1572658"/>
            <a:ext cx="1034178" cy="252239"/>
          </a:xfrm>
          <a:prstGeom prst="rect">
            <a:avLst/>
          </a:prstGeom>
          <a:noFill/>
        </p:spPr>
        <p:txBody>
          <a:bodyPr wrap="none">
            <a:noAutofit/>
          </a:bodyPr>
          <a:lstStyle/>
          <a:p>
            <a:r>
              <a:rPr lang="zh-CN" altLang="en-US" sz="1800" b="1" dirty="0">
                <a:latin typeface="+mn-ea"/>
                <a:cs typeface="+mn-ea"/>
                <a:sym typeface="微软雅黑 Light" panose="020B0502040204020203" pitchFamily="34" charset="-122"/>
              </a:rPr>
              <a:t>专家系统</a:t>
            </a:r>
            <a:endParaRPr lang="id-ID" altLang="zh-CN" sz="1800" b="1" dirty="0">
              <a:latin typeface="+mn-ea"/>
              <a:cs typeface="+mn-ea"/>
              <a:sym typeface="微软雅黑 Light" panose="020B0502040204020203" pitchFamily="34" charset="-122"/>
            </a:endParaRPr>
          </a:p>
        </p:txBody>
      </p:sp>
      <p:sp>
        <p:nvSpPr>
          <p:cNvPr id="33" name="i$liḋe-TextBox 27"/>
          <p:cNvSpPr txBox="1"/>
          <p:nvPr/>
        </p:nvSpPr>
        <p:spPr>
          <a:xfrm>
            <a:off x="2293868" y="1881606"/>
            <a:ext cx="1713759" cy="454030"/>
          </a:xfrm>
          <a:prstGeom prst="rect">
            <a:avLst/>
          </a:prstGeom>
          <a:noFill/>
        </p:spPr>
        <p:txBody>
          <a:bodyPr wrap="square">
            <a:noAutofit/>
          </a:bodyPr>
          <a:lstStyle/>
          <a:p>
            <a:pPr algn="ctr">
              <a:lnSpc>
                <a:spcPct val="120000"/>
              </a:lnSpc>
            </a:pPr>
            <a:r>
              <a:rPr lang="zh-CN" altLang="en-US" sz="1200" dirty="0">
                <a:latin typeface="+mn-ea"/>
                <a:cs typeface="+mn-ea"/>
                <a:sym typeface="微软雅黑 Light" panose="020B0502040204020203" pitchFamily="34" charset="-122"/>
              </a:rPr>
              <a:t>知识库</a:t>
            </a:r>
            <a:r>
              <a:rPr lang="en-US" altLang="zh-CN" sz="1200" dirty="0">
                <a:latin typeface="+mn-ea"/>
                <a:cs typeface="+mn-ea"/>
                <a:sym typeface="微软雅黑 Light" panose="020B0502040204020203" pitchFamily="34" charset="-122"/>
              </a:rPr>
              <a:t>+</a:t>
            </a:r>
            <a:r>
              <a:rPr lang="zh-CN" altLang="en-US" sz="1200" dirty="0">
                <a:latin typeface="+mn-ea"/>
                <a:cs typeface="+mn-ea"/>
                <a:sym typeface="微软雅黑 Light" panose="020B0502040204020203" pitchFamily="34" charset="-122"/>
              </a:rPr>
              <a:t>推理机</a:t>
            </a:r>
            <a:r>
              <a:rPr lang="en-US" altLang="zh-CN" sz="1200" dirty="0">
                <a:latin typeface="+mn-ea"/>
                <a:cs typeface="+mn-ea"/>
                <a:sym typeface="微软雅黑 Light" panose="020B0502040204020203" pitchFamily="34" charset="-122"/>
              </a:rPr>
              <a:t>=</a:t>
            </a:r>
            <a:r>
              <a:rPr lang="zh-CN" altLang="en-US" sz="1200" dirty="0">
                <a:latin typeface="+mn-ea"/>
                <a:cs typeface="+mn-ea"/>
                <a:sym typeface="微软雅黑 Light" panose="020B0502040204020203" pitchFamily="34" charset="-122"/>
              </a:rPr>
              <a:t>智能</a:t>
            </a:r>
            <a:endParaRPr lang="en-US" altLang="zh-CN" sz="1200" dirty="0">
              <a:latin typeface="+mn-ea"/>
              <a:cs typeface="+mn-ea"/>
              <a:sym typeface="微软雅黑 Light" panose="020B0502040204020203" pitchFamily="34" charset="-122"/>
            </a:endParaRPr>
          </a:p>
          <a:p>
            <a:pPr algn="ctr">
              <a:lnSpc>
                <a:spcPct val="120000"/>
              </a:lnSpc>
            </a:pPr>
            <a:r>
              <a:rPr lang="zh-CN" altLang="en-US" sz="1200" dirty="0">
                <a:latin typeface="+mn-ea"/>
                <a:cs typeface="+mn-ea"/>
                <a:sym typeface="微软雅黑 Light" panose="020B0502040204020203" pitchFamily="34" charset="-122"/>
              </a:rPr>
              <a:t>知识工程</a:t>
            </a:r>
            <a:endParaRPr lang="en-US" altLang="zh-CN" sz="1200" dirty="0">
              <a:latin typeface="+mn-ea"/>
              <a:cs typeface="+mn-ea"/>
              <a:sym typeface="微软雅黑 Light" panose="020B0502040204020203" pitchFamily="34" charset="-122"/>
            </a:endParaRPr>
          </a:p>
          <a:p>
            <a:pPr algn="ctr">
              <a:lnSpc>
                <a:spcPct val="120000"/>
              </a:lnSpc>
            </a:pPr>
            <a:r>
              <a:rPr lang="zh-CN" altLang="en-US" sz="1200" dirty="0">
                <a:latin typeface="+mn-ea"/>
                <a:cs typeface="+mn-ea"/>
                <a:sym typeface="微软雅黑 Light" panose="020B0502040204020203" pitchFamily="34" charset="-122"/>
              </a:rPr>
              <a:t>框架、脚本</a:t>
            </a:r>
          </a:p>
        </p:txBody>
      </p:sp>
      <p:cxnSp>
        <p:nvCxnSpPr>
          <p:cNvPr id="34" name="i$liḋe-Straight Connector 28"/>
          <p:cNvCxnSpPr/>
          <p:nvPr/>
        </p:nvCxnSpPr>
        <p:spPr>
          <a:xfrm flipV="1">
            <a:off x="3149749" y="2642615"/>
            <a:ext cx="0" cy="1716460"/>
          </a:xfrm>
          <a:prstGeom prst="line">
            <a:avLst/>
          </a:prstGeom>
          <a:ln w="1905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grpSp>
        <p:nvGrpSpPr>
          <p:cNvPr id="70" name="Group 64"/>
          <p:cNvGrpSpPr/>
          <p:nvPr/>
        </p:nvGrpSpPr>
        <p:grpSpPr>
          <a:xfrm>
            <a:off x="3064530" y="1730307"/>
            <a:ext cx="141202" cy="54169"/>
            <a:chOff x="5875338" y="3470275"/>
            <a:chExt cx="368300" cy="141288"/>
          </a:xfrm>
          <a:solidFill>
            <a:schemeClr val="bg1"/>
          </a:solidFill>
        </p:grpSpPr>
        <p:sp>
          <p:nvSpPr>
            <p:cNvPr id="73" name="i$liḋe-Rectangle 67"/>
            <p:cNvSpPr/>
            <p:nvPr/>
          </p:nvSpPr>
          <p:spPr bwMode="auto">
            <a:xfrm>
              <a:off x="5875338" y="3470275"/>
              <a:ext cx="36830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500">
                <a:latin typeface="+mn-ea"/>
                <a:cs typeface="+mn-ea"/>
                <a:sym typeface="微软雅黑 Light" panose="020B0502040204020203" pitchFamily="34" charset="-122"/>
              </a:endParaRPr>
            </a:p>
          </p:txBody>
        </p:sp>
        <p:sp>
          <p:nvSpPr>
            <p:cNvPr id="74" name="i$liḋe-Rectangle 68"/>
            <p:cNvSpPr/>
            <p:nvPr/>
          </p:nvSpPr>
          <p:spPr bwMode="auto">
            <a:xfrm>
              <a:off x="5875338" y="3565525"/>
              <a:ext cx="20637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500">
                <a:latin typeface="+mn-ea"/>
                <a:cs typeface="+mn-ea"/>
                <a:sym typeface="微软雅黑 Light" panose="020B0502040204020203" pitchFamily="34" charset="-122"/>
              </a:endParaRPr>
            </a:p>
          </p:txBody>
        </p:sp>
      </p:grpSp>
      <p:sp>
        <p:nvSpPr>
          <p:cNvPr id="37" name="i$liḋe-TextBox 31"/>
          <p:cNvSpPr txBox="1"/>
          <p:nvPr/>
        </p:nvSpPr>
        <p:spPr>
          <a:xfrm>
            <a:off x="3922680" y="2967708"/>
            <a:ext cx="1034179" cy="252239"/>
          </a:xfrm>
          <a:prstGeom prst="rect">
            <a:avLst/>
          </a:prstGeom>
          <a:noFill/>
        </p:spPr>
        <p:txBody>
          <a:bodyPr wrap="none">
            <a:noAutofit/>
          </a:bodyPr>
          <a:lstStyle/>
          <a:p>
            <a:pPr algn="ctr"/>
            <a:r>
              <a:rPr lang="en-US" altLang="zh-CN" sz="1800" b="1" dirty="0">
                <a:latin typeface="+mn-ea"/>
                <a:cs typeface="+mn-ea"/>
                <a:sym typeface="微软雅黑 Light" panose="020B0502040204020203" pitchFamily="34" charset="-122"/>
              </a:rPr>
              <a:t>Web1.0</a:t>
            </a:r>
            <a:endParaRPr lang="zh-CN" altLang="en-US" sz="1800" b="1" dirty="0">
              <a:latin typeface="+mn-ea"/>
              <a:cs typeface="+mn-ea"/>
              <a:sym typeface="微软雅黑 Light" panose="020B0502040204020203" pitchFamily="34" charset="-122"/>
            </a:endParaRPr>
          </a:p>
        </p:txBody>
      </p:sp>
      <p:sp>
        <p:nvSpPr>
          <p:cNvPr id="38" name="i$liḋe-TextBox 32"/>
          <p:cNvSpPr txBox="1"/>
          <p:nvPr/>
        </p:nvSpPr>
        <p:spPr>
          <a:xfrm>
            <a:off x="3686755" y="3329509"/>
            <a:ext cx="1695923" cy="454030"/>
          </a:xfrm>
          <a:prstGeom prst="rect">
            <a:avLst/>
          </a:prstGeom>
          <a:noFill/>
        </p:spPr>
        <p:txBody>
          <a:bodyPr wrap="square">
            <a:noAutofit/>
          </a:bodyPr>
          <a:lstStyle/>
          <a:p>
            <a:pPr algn="ctr">
              <a:lnSpc>
                <a:spcPct val="120000"/>
              </a:lnSpc>
            </a:pPr>
            <a:r>
              <a:rPr lang="zh-CN" altLang="en-US" sz="1200" dirty="0">
                <a:latin typeface="+mn-ea"/>
                <a:cs typeface="+mn-ea"/>
                <a:sym typeface="微软雅黑 Light" panose="020B0502040204020203" pitchFamily="34" charset="-122"/>
              </a:rPr>
              <a:t>人工构建大规模知识库</a:t>
            </a:r>
            <a:endParaRPr lang="en-US" altLang="zh-CN" sz="1200" dirty="0">
              <a:latin typeface="+mn-ea"/>
              <a:cs typeface="+mn-ea"/>
              <a:sym typeface="微软雅黑 Light" panose="020B0502040204020203" pitchFamily="34" charset="-122"/>
            </a:endParaRPr>
          </a:p>
          <a:p>
            <a:pPr algn="ctr">
              <a:lnSpc>
                <a:spcPct val="120000"/>
              </a:lnSpc>
            </a:pPr>
            <a:r>
              <a:rPr lang="en-US" altLang="zh-CN" sz="1200" dirty="0">
                <a:latin typeface="+mn-ea"/>
                <a:cs typeface="+mn-ea"/>
                <a:sym typeface="微软雅黑 Light" panose="020B0502040204020203" pitchFamily="34" charset="-122"/>
              </a:rPr>
              <a:t>HTML</a:t>
            </a:r>
            <a:r>
              <a:rPr lang="zh-CN" altLang="en-US" sz="1200" dirty="0">
                <a:latin typeface="+mn-ea"/>
                <a:cs typeface="+mn-ea"/>
                <a:sym typeface="微软雅黑 Light" panose="020B0502040204020203" pitchFamily="34" charset="-122"/>
              </a:rPr>
              <a:t>、</a:t>
            </a:r>
            <a:r>
              <a:rPr lang="en-US" altLang="zh-CN" sz="1200" dirty="0">
                <a:latin typeface="+mn-ea"/>
                <a:cs typeface="+mn-ea"/>
                <a:sym typeface="微软雅黑 Light" panose="020B0502040204020203" pitchFamily="34" charset="-122"/>
              </a:rPr>
              <a:t>XML</a:t>
            </a:r>
          </a:p>
          <a:p>
            <a:pPr algn="ctr">
              <a:lnSpc>
                <a:spcPct val="120000"/>
              </a:lnSpc>
            </a:pPr>
            <a:r>
              <a:rPr lang="zh-CN" altLang="en-US" sz="1200" dirty="0">
                <a:latin typeface="+mn-ea"/>
                <a:cs typeface="+mn-ea"/>
                <a:sym typeface="微软雅黑 Light" panose="020B0502040204020203" pitchFamily="34" charset="-122"/>
              </a:rPr>
              <a:t>本体概念</a:t>
            </a:r>
          </a:p>
        </p:txBody>
      </p:sp>
      <p:cxnSp>
        <p:nvCxnSpPr>
          <p:cNvPr id="39" name="i$liḋe-Straight Connector 33"/>
          <p:cNvCxnSpPr/>
          <p:nvPr/>
        </p:nvCxnSpPr>
        <p:spPr>
          <a:xfrm flipV="1">
            <a:off x="4439768" y="4020956"/>
            <a:ext cx="0" cy="342031"/>
          </a:xfrm>
          <a:prstGeom prst="line">
            <a:avLst/>
          </a:prstGeom>
          <a:ln w="1905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sp>
        <p:nvSpPr>
          <p:cNvPr id="41" name="i$liḋe-TextBox 35"/>
          <p:cNvSpPr txBox="1"/>
          <p:nvPr/>
        </p:nvSpPr>
        <p:spPr>
          <a:xfrm>
            <a:off x="5201396" y="1572658"/>
            <a:ext cx="1034179" cy="252239"/>
          </a:xfrm>
          <a:prstGeom prst="rect">
            <a:avLst/>
          </a:prstGeom>
          <a:noFill/>
        </p:spPr>
        <p:txBody>
          <a:bodyPr wrap="none">
            <a:noAutofit/>
          </a:bodyPr>
          <a:lstStyle/>
          <a:p>
            <a:pPr algn="ctr"/>
            <a:r>
              <a:rPr lang="en-US" altLang="zh-CN" sz="1800" b="1" dirty="0">
                <a:latin typeface="+mn-ea"/>
                <a:cs typeface="+mn-ea"/>
                <a:sym typeface="微软雅黑 Light" panose="020B0502040204020203" pitchFamily="34" charset="-122"/>
              </a:rPr>
              <a:t>Web2.0</a:t>
            </a:r>
            <a:endParaRPr lang="zh-CN" altLang="en-US" sz="1800" b="1" dirty="0">
              <a:latin typeface="+mn-ea"/>
              <a:cs typeface="+mn-ea"/>
              <a:sym typeface="微软雅黑 Light" panose="020B0502040204020203" pitchFamily="34" charset="-122"/>
            </a:endParaRPr>
          </a:p>
        </p:txBody>
      </p:sp>
      <p:sp>
        <p:nvSpPr>
          <p:cNvPr id="42" name="i$liḋe-TextBox 36"/>
          <p:cNvSpPr txBox="1"/>
          <p:nvPr/>
        </p:nvSpPr>
        <p:spPr>
          <a:xfrm>
            <a:off x="4965468" y="1881606"/>
            <a:ext cx="1506024" cy="454030"/>
          </a:xfrm>
          <a:prstGeom prst="rect">
            <a:avLst/>
          </a:prstGeom>
          <a:noFill/>
        </p:spPr>
        <p:txBody>
          <a:bodyPr wrap="square">
            <a:noAutofit/>
          </a:bodyPr>
          <a:lstStyle/>
          <a:p>
            <a:pPr algn="ctr">
              <a:lnSpc>
                <a:spcPct val="120000"/>
              </a:lnSpc>
            </a:pPr>
            <a:r>
              <a:rPr lang="zh-CN" altLang="en-US" sz="1200" dirty="0">
                <a:latin typeface="+mn-ea"/>
                <a:cs typeface="+mn-ea"/>
                <a:sym typeface="微软雅黑 Light" panose="020B0502040204020203" pitchFamily="34" charset="-122"/>
              </a:rPr>
              <a:t>群体智慧</a:t>
            </a:r>
            <a:endParaRPr lang="en-US" altLang="zh-CN" sz="1200" dirty="0">
              <a:latin typeface="+mn-ea"/>
              <a:cs typeface="+mn-ea"/>
              <a:sym typeface="微软雅黑 Light" panose="020B0502040204020203" pitchFamily="34" charset="-122"/>
            </a:endParaRPr>
          </a:p>
          <a:p>
            <a:pPr algn="ctr">
              <a:lnSpc>
                <a:spcPct val="120000"/>
              </a:lnSpc>
            </a:pPr>
            <a:r>
              <a:rPr lang="zh-CN" altLang="en-US" sz="1200" dirty="0">
                <a:latin typeface="+mn-ea"/>
                <a:cs typeface="+mn-ea"/>
                <a:sym typeface="微软雅黑 Light" panose="020B0502040204020203" pitchFamily="34" charset="-122"/>
              </a:rPr>
              <a:t>语义</a:t>
            </a:r>
            <a:r>
              <a:rPr lang="en-US" altLang="zh-CN" sz="1200" dirty="0">
                <a:latin typeface="+mn-ea"/>
                <a:cs typeface="+mn-ea"/>
                <a:sym typeface="微软雅黑 Light" panose="020B0502040204020203" pitchFamily="34" charset="-122"/>
              </a:rPr>
              <a:t>Web</a:t>
            </a:r>
          </a:p>
          <a:p>
            <a:pPr algn="ctr">
              <a:lnSpc>
                <a:spcPct val="120000"/>
              </a:lnSpc>
            </a:pPr>
            <a:r>
              <a:rPr lang="en-US" altLang="zh-CN" sz="1200" dirty="0">
                <a:latin typeface="+mn-ea"/>
                <a:cs typeface="+mn-ea"/>
                <a:sym typeface="微软雅黑 Light" panose="020B0502040204020203" pitchFamily="34" charset="-122"/>
              </a:rPr>
              <a:t>RDF</a:t>
            </a:r>
            <a:r>
              <a:rPr lang="zh-CN" altLang="en-US" sz="1200" dirty="0">
                <a:latin typeface="+mn-ea"/>
                <a:cs typeface="+mn-ea"/>
                <a:sym typeface="微软雅黑 Light" panose="020B0502040204020203" pitchFamily="34" charset="-122"/>
              </a:rPr>
              <a:t>、</a:t>
            </a:r>
            <a:r>
              <a:rPr lang="en-US" altLang="zh-CN" sz="1200" dirty="0">
                <a:latin typeface="+mn-ea"/>
                <a:cs typeface="+mn-ea"/>
                <a:sym typeface="微软雅黑 Light" panose="020B0502040204020203" pitchFamily="34" charset="-122"/>
              </a:rPr>
              <a:t>OWL</a:t>
            </a:r>
          </a:p>
          <a:p>
            <a:pPr algn="ctr">
              <a:lnSpc>
                <a:spcPct val="120000"/>
              </a:lnSpc>
            </a:pPr>
            <a:endParaRPr lang="zh-CN" altLang="en-US" sz="1200" dirty="0">
              <a:latin typeface="+mn-ea"/>
              <a:cs typeface="+mn-ea"/>
              <a:sym typeface="微软雅黑 Light" panose="020B0502040204020203" pitchFamily="34" charset="-122"/>
            </a:endParaRPr>
          </a:p>
        </p:txBody>
      </p:sp>
      <p:cxnSp>
        <p:nvCxnSpPr>
          <p:cNvPr id="43" name="i$liḋe-Straight Connector 37"/>
          <p:cNvCxnSpPr/>
          <p:nvPr/>
        </p:nvCxnSpPr>
        <p:spPr>
          <a:xfrm flipV="1">
            <a:off x="5718480" y="2642615"/>
            <a:ext cx="0" cy="1714559"/>
          </a:xfrm>
          <a:prstGeom prst="line">
            <a:avLst/>
          </a:prstGeom>
          <a:ln w="1905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sp>
        <p:nvSpPr>
          <p:cNvPr id="47" name="i$liḋe-TextBox 41"/>
          <p:cNvSpPr txBox="1"/>
          <p:nvPr/>
        </p:nvSpPr>
        <p:spPr>
          <a:xfrm>
            <a:off x="6478550" y="2967708"/>
            <a:ext cx="1034178" cy="252239"/>
          </a:xfrm>
          <a:prstGeom prst="rect">
            <a:avLst/>
          </a:prstGeom>
          <a:noFill/>
        </p:spPr>
        <p:txBody>
          <a:bodyPr wrap="none">
            <a:noAutofit/>
          </a:bodyPr>
          <a:lstStyle/>
          <a:p>
            <a:pPr algn="ctr"/>
            <a:r>
              <a:rPr lang="zh-CN" altLang="en-US" sz="1800" b="1" dirty="0">
                <a:latin typeface="+mn-ea"/>
                <a:cs typeface="+mn-ea"/>
                <a:sym typeface="微软雅黑 Light" panose="020B0502040204020203" pitchFamily="34" charset="-122"/>
              </a:rPr>
              <a:t>知识图谱</a:t>
            </a:r>
          </a:p>
        </p:txBody>
      </p:sp>
      <p:sp>
        <p:nvSpPr>
          <p:cNvPr id="48" name="i$liḋe-TextBox 42"/>
          <p:cNvSpPr txBox="1"/>
          <p:nvPr/>
        </p:nvSpPr>
        <p:spPr>
          <a:xfrm>
            <a:off x="6247907" y="3329509"/>
            <a:ext cx="1617090" cy="454030"/>
          </a:xfrm>
          <a:prstGeom prst="rect">
            <a:avLst/>
          </a:prstGeom>
          <a:noFill/>
        </p:spPr>
        <p:txBody>
          <a:bodyPr wrap="square">
            <a:noAutofit/>
          </a:bodyPr>
          <a:lstStyle/>
          <a:p>
            <a:pPr algn="ctr">
              <a:lnSpc>
                <a:spcPct val="120000"/>
              </a:lnSpc>
            </a:pPr>
            <a:r>
              <a:rPr lang="en-US" altLang="zh-CN" sz="1200" dirty="0">
                <a:latin typeface="+mn-ea"/>
                <a:cs typeface="+mn-ea"/>
                <a:sym typeface="微软雅黑 Light" panose="020B0502040204020203" pitchFamily="34" charset="-122"/>
              </a:rPr>
              <a:t>Web3.0</a:t>
            </a:r>
          </a:p>
          <a:p>
            <a:pPr algn="ctr">
              <a:lnSpc>
                <a:spcPct val="120000"/>
              </a:lnSpc>
            </a:pPr>
            <a:r>
              <a:rPr lang="zh-CN" altLang="en-US" sz="1200" dirty="0">
                <a:latin typeface="+mn-ea"/>
                <a:cs typeface="+mn-ea"/>
                <a:sym typeface="微软雅黑 Light" panose="020B0502040204020203" pitchFamily="34" charset="-122"/>
              </a:rPr>
              <a:t>大规模知识获取</a:t>
            </a:r>
            <a:endParaRPr lang="en-US" altLang="zh-CN" sz="1200" dirty="0">
              <a:latin typeface="+mn-ea"/>
              <a:cs typeface="+mn-ea"/>
              <a:sym typeface="微软雅黑 Light" panose="020B0502040204020203" pitchFamily="34" charset="-122"/>
            </a:endParaRPr>
          </a:p>
          <a:p>
            <a:pPr algn="ctr">
              <a:lnSpc>
                <a:spcPct val="120000"/>
              </a:lnSpc>
            </a:pPr>
            <a:r>
              <a:rPr lang="zh-CN" altLang="en-US" sz="1200" dirty="0">
                <a:latin typeface="+mn-ea"/>
                <a:cs typeface="+mn-ea"/>
                <a:sym typeface="微软雅黑 Light" panose="020B0502040204020203" pitchFamily="34" charset="-122"/>
              </a:rPr>
              <a:t>知识图谱工业应用</a:t>
            </a:r>
            <a:endParaRPr lang="en-US" altLang="zh-CN" sz="1200" dirty="0">
              <a:latin typeface="+mn-ea"/>
              <a:cs typeface="+mn-ea"/>
              <a:sym typeface="微软雅黑 Light" panose="020B0502040204020203" pitchFamily="34" charset="-122"/>
            </a:endParaRPr>
          </a:p>
        </p:txBody>
      </p:sp>
      <p:cxnSp>
        <p:nvCxnSpPr>
          <p:cNvPr id="49" name="i$liḋe-Straight Connector 43"/>
          <p:cNvCxnSpPr/>
          <p:nvPr/>
        </p:nvCxnSpPr>
        <p:spPr>
          <a:xfrm flipV="1">
            <a:off x="6995636" y="4020956"/>
            <a:ext cx="0" cy="339346"/>
          </a:xfrm>
          <a:prstGeom prst="line">
            <a:avLst/>
          </a:prstGeom>
          <a:ln w="1905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sp>
        <p:nvSpPr>
          <p:cNvPr id="61" name="i$liḋe-Freeform: Shape 55"/>
          <p:cNvSpPr/>
          <p:nvPr/>
        </p:nvSpPr>
        <p:spPr bwMode="auto">
          <a:xfrm>
            <a:off x="6866759" y="2768218"/>
            <a:ext cx="266948" cy="122224"/>
          </a:xfrm>
          <a:custGeom>
            <a:avLst/>
            <a:gdLst>
              <a:gd name="T0" fmla="*/ 119 w 218"/>
              <a:gd name="T1" fmla="*/ 26 h 100"/>
              <a:gd name="T2" fmla="*/ 99 w 218"/>
              <a:gd name="T3" fmla="*/ 26 h 100"/>
              <a:gd name="T4" fmla="*/ 73 w 218"/>
              <a:gd name="T5" fmla="*/ 0 h 100"/>
              <a:gd name="T6" fmla="*/ 0 w 218"/>
              <a:gd name="T7" fmla="*/ 0 h 100"/>
              <a:gd name="T8" fmla="*/ 0 w 218"/>
              <a:gd name="T9" fmla="*/ 70 h 100"/>
              <a:gd name="T10" fmla="*/ 29 w 218"/>
              <a:gd name="T11" fmla="*/ 100 h 100"/>
              <a:gd name="T12" fmla="*/ 189 w 218"/>
              <a:gd name="T13" fmla="*/ 100 h 100"/>
              <a:gd name="T14" fmla="*/ 218 w 218"/>
              <a:gd name="T15" fmla="*/ 70 h 100"/>
              <a:gd name="T16" fmla="*/ 218 w 218"/>
              <a:gd name="T17" fmla="*/ 0 h 100"/>
              <a:gd name="T18" fmla="*/ 145 w 218"/>
              <a:gd name="T19" fmla="*/ 0 h 100"/>
              <a:gd name="T20" fmla="*/ 119 w 218"/>
              <a:gd name="T21" fmla="*/ 2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00">
                <a:moveTo>
                  <a:pt x="119" y="26"/>
                </a:moveTo>
                <a:cubicBezTo>
                  <a:pt x="99" y="26"/>
                  <a:pt x="99" y="26"/>
                  <a:pt x="99" y="26"/>
                </a:cubicBezTo>
                <a:cubicBezTo>
                  <a:pt x="85" y="26"/>
                  <a:pt x="73" y="14"/>
                  <a:pt x="73" y="0"/>
                </a:cubicBezTo>
                <a:cubicBezTo>
                  <a:pt x="0" y="0"/>
                  <a:pt x="0" y="0"/>
                  <a:pt x="0" y="0"/>
                </a:cubicBezTo>
                <a:cubicBezTo>
                  <a:pt x="0" y="70"/>
                  <a:pt x="0" y="70"/>
                  <a:pt x="0" y="70"/>
                </a:cubicBezTo>
                <a:cubicBezTo>
                  <a:pt x="0" y="86"/>
                  <a:pt x="13" y="100"/>
                  <a:pt x="29" y="100"/>
                </a:cubicBezTo>
                <a:cubicBezTo>
                  <a:pt x="189" y="100"/>
                  <a:pt x="189" y="100"/>
                  <a:pt x="189" y="100"/>
                </a:cubicBezTo>
                <a:cubicBezTo>
                  <a:pt x="205" y="100"/>
                  <a:pt x="218" y="86"/>
                  <a:pt x="218" y="70"/>
                </a:cubicBezTo>
                <a:cubicBezTo>
                  <a:pt x="218" y="0"/>
                  <a:pt x="218" y="0"/>
                  <a:pt x="218" y="0"/>
                </a:cubicBezTo>
                <a:cubicBezTo>
                  <a:pt x="145" y="0"/>
                  <a:pt x="145" y="0"/>
                  <a:pt x="145" y="0"/>
                </a:cubicBezTo>
                <a:cubicBezTo>
                  <a:pt x="145" y="14"/>
                  <a:pt x="133" y="26"/>
                  <a:pt x="119" y="2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500">
              <a:latin typeface="+mn-ea"/>
              <a:cs typeface="+mn-ea"/>
              <a:sym typeface="微软雅黑 Light" panose="020B0502040204020203" pitchFamily="34" charset="-122"/>
            </a:endParaRPr>
          </a:p>
        </p:txBody>
      </p:sp>
      <p:sp>
        <p:nvSpPr>
          <p:cNvPr id="58" name="i$liḋe-Freeform: Shape 52"/>
          <p:cNvSpPr/>
          <p:nvPr/>
        </p:nvSpPr>
        <p:spPr bwMode="auto">
          <a:xfrm>
            <a:off x="8159296" y="1605981"/>
            <a:ext cx="262688" cy="262688"/>
          </a:xfrm>
          <a:custGeom>
            <a:avLst/>
            <a:gdLst>
              <a:gd name="T0" fmla="*/ 0 w 124"/>
              <a:gd name="T1" fmla="*/ 62 h 124"/>
              <a:gd name="T2" fmla="*/ 124 w 124"/>
              <a:gd name="T3" fmla="*/ 62 h 124"/>
              <a:gd name="T4" fmla="*/ 116 w 124"/>
              <a:gd name="T5" fmla="*/ 60 h 124"/>
              <a:gd name="T6" fmla="*/ 87 w 124"/>
              <a:gd name="T7" fmla="*/ 35 h 124"/>
              <a:gd name="T8" fmla="*/ 116 w 124"/>
              <a:gd name="T9" fmla="*/ 60 h 124"/>
              <a:gd name="T10" fmla="*/ 43 w 124"/>
              <a:gd name="T11" fmla="*/ 95 h 124"/>
              <a:gd name="T12" fmla="*/ 60 w 124"/>
              <a:gd name="T13" fmla="*/ 116 h 124"/>
              <a:gd name="T14" fmla="*/ 64 w 124"/>
              <a:gd name="T15" fmla="*/ 8 h 124"/>
              <a:gd name="T16" fmla="*/ 64 w 124"/>
              <a:gd name="T17" fmla="*/ 36 h 124"/>
              <a:gd name="T18" fmla="*/ 64 w 124"/>
              <a:gd name="T19" fmla="*/ 8 h 124"/>
              <a:gd name="T20" fmla="*/ 100 w 124"/>
              <a:gd name="T21" fmla="*/ 23 h 124"/>
              <a:gd name="T22" fmla="*/ 71 w 124"/>
              <a:gd name="T23" fmla="*/ 9 h 124"/>
              <a:gd name="T24" fmla="*/ 60 w 124"/>
              <a:gd name="T25" fmla="*/ 36 h 124"/>
              <a:gd name="T26" fmla="*/ 60 w 124"/>
              <a:gd name="T27" fmla="*/ 8 h 124"/>
              <a:gd name="T28" fmla="*/ 38 w 124"/>
              <a:gd name="T29" fmla="*/ 31 h 124"/>
              <a:gd name="T30" fmla="*/ 53 w 124"/>
              <a:gd name="T31" fmla="*/ 9 h 124"/>
              <a:gd name="T32" fmla="*/ 40 w 124"/>
              <a:gd name="T33" fmla="*/ 36 h 124"/>
              <a:gd name="T34" fmla="*/ 60 w 124"/>
              <a:gd name="T35" fmla="*/ 60 h 124"/>
              <a:gd name="T36" fmla="*/ 40 w 124"/>
              <a:gd name="T37" fmla="*/ 36 h 124"/>
              <a:gd name="T38" fmla="*/ 60 w 124"/>
              <a:gd name="T39" fmla="*/ 88 h 124"/>
              <a:gd name="T40" fmla="*/ 36 w 124"/>
              <a:gd name="T41" fmla="*/ 64 h 124"/>
              <a:gd name="T42" fmla="*/ 53 w 124"/>
              <a:gd name="T43" fmla="*/ 115 h 124"/>
              <a:gd name="T44" fmla="*/ 40 w 124"/>
              <a:gd name="T45" fmla="*/ 96 h 124"/>
              <a:gd name="T46" fmla="*/ 64 w 124"/>
              <a:gd name="T47" fmla="*/ 116 h 124"/>
              <a:gd name="T48" fmla="*/ 81 w 124"/>
              <a:gd name="T49" fmla="*/ 95 h 124"/>
              <a:gd name="T50" fmla="*/ 64 w 124"/>
              <a:gd name="T51" fmla="*/ 116 h 124"/>
              <a:gd name="T52" fmla="*/ 97 w 124"/>
              <a:gd name="T53" fmla="*/ 103 h 124"/>
              <a:gd name="T54" fmla="*/ 84 w 124"/>
              <a:gd name="T55" fmla="*/ 96 h 124"/>
              <a:gd name="T56" fmla="*/ 64 w 124"/>
              <a:gd name="T57" fmla="*/ 88 h 124"/>
              <a:gd name="T58" fmla="*/ 88 w 124"/>
              <a:gd name="T59" fmla="*/ 64 h 124"/>
              <a:gd name="T60" fmla="*/ 64 w 124"/>
              <a:gd name="T61" fmla="*/ 60 h 124"/>
              <a:gd name="T62" fmla="*/ 84 w 124"/>
              <a:gd name="T63" fmla="*/ 36 h 124"/>
              <a:gd name="T64" fmla="*/ 64 w 124"/>
              <a:gd name="T65" fmla="*/ 60 h 124"/>
              <a:gd name="T66" fmla="*/ 37 w 124"/>
              <a:gd name="T67" fmla="*/ 35 h 124"/>
              <a:gd name="T68" fmla="*/ 8 w 124"/>
              <a:gd name="T69" fmla="*/ 60 h 124"/>
              <a:gd name="T70" fmla="*/ 8 w 124"/>
              <a:gd name="T71" fmla="*/ 64 h 124"/>
              <a:gd name="T72" fmla="*/ 38 w 124"/>
              <a:gd name="T73" fmla="*/ 93 h 124"/>
              <a:gd name="T74" fmla="*/ 8 w 124"/>
              <a:gd name="T75" fmla="*/ 64 h 124"/>
              <a:gd name="T76" fmla="*/ 86 w 124"/>
              <a:gd name="T77" fmla="*/ 93 h 124"/>
              <a:gd name="T78" fmla="*/ 116 w 124"/>
              <a:gd name="T79" fmla="*/ 6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4" h="124">
                <a:moveTo>
                  <a:pt x="62" y="0"/>
                </a:moveTo>
                <a:cubicBezTo>
                  <a:pt x="28" y="0"/>
                  <a:pt x="0" y="28"/>
                  <a:pt x="0" y="62"/>
                </a:cubicBezTo>
                <a:cubicBezTo>
                  <a:pt x="0" y="96"/>
                  <a:pt x="28" y="124"/>
                  <a:pt x="62" y="124"/>
                </a:cubicBezTo>
                <a:cubicBezTo>
                  <a:pt x="96" y="124"/>
                  <a:pt x="124" y="96"/>
                  <a:pt x="124" y="62"/>
                </a:cubicBezTo>
                <a:cubicBezTo>
                  <a:pt x="124" y="28"/>
                  <a:pt x="96" y="0"/>
                  <a:pt x="62" y="0"/>
                </a:cubicBezTo>
                <a:close/>
                <a:moveTo>
                  <a:pt x="116" y="60"/>
                </a:moveTo>
                <a:cubicBezTo>
                  <a:pt x="92" y="60"/>
                  <a:pt x="92" y="60"/>
                  <a:pt x="92" y="60"/>
                </a:cubicBezTo>
                <a:cubicBezTo>
                  <a:pt x="92" y="51"/>
                  <a:pt x="90" y="43"/>
                  <a:pt x="87" y="35"/>
                </a:cubicBezTo>
                <a:cubicBezTo>
                  <a:pt x="93" y="33"/>
                  <a:pt x="98" y="30"/>
                  <a:pt x="102" y="26"/>
                </a:cubicBezTo>
                <a:cubicBezTo>
                  <a:pt x="110" y="35"/>
                  <a:pt x="115" y="47"/>
                  <a:pt x="116" y="60"/>
                </a:cubicBezTo>
                <a:close/>
                <a:moveTo>
                  <a:pt x="60" y="116"/>
                </a:moveTo>
                <a:cubicBezTo>
                  <a:pt x="53" y="110"/>
                  <a:pt x="48" y="103"/>
                  <a:pt x="43" y="95"/>
                </a:cubicBezTo>
                <a:cubicBezTo>
                  <a:pt x="49" y="93"/>
                  <a:pt x="54" y="92"/>
                  <a:pt x="60" y="92"/>
                </a:cubicBezTo>
                <a:cubicBezTo>
                  <a:pt x="60" y="116"/>
                  <a:pt x="60" y="116"/>
                  <a:pt x="60" y="116"/>
                </a:cubicBezTo>
                <a:cubicBezTo>
                  <a:pt x="60" y="116"/>
                  <a:pt x="60" y="116"/>
                  <a:pt x="60" y="116"/>
                </a:cubicBezTo>
                <a:close/>
                <a:moveTo>
                  <a:pt x="64" y="8"/>
                </a:moveTo>
                <a:cubicBezTo>
                  <a:pt x="72" y="14"/>
                  <a:pt x="78" y="23"/>
                  <a:pt x="82" y="33"/>
                </a:cubicBezTo>
                <a:cubicBezTo>
                  <a:pt x="76" y="35"/>
                  <a:pt x="70" y="36"/>
                  <a:pt x="64" y="36"/>
                </a:cubicBezTo>
                <a:cubicBezTo>
                  <a:pt x="64" y="8"/>
                  <a:pt x="64" y="8"/>
                  <a:pt x="64" y="8"/>
                </a:cubicBezTo>
                <a:cubicBezTo>
                  <a:pt x="64" y="8"/>
                  <a:pt x="64" y="8"/>
                  <a:pt x="64" y="8"/>
                </a:cubicBezTo>
                <a:close/>
                <a:moveTo>
                  <a:pt x="71" y="9"/>
                </a:moveTo>
                <a:cubicBezTo>
                  <a:pt x="82" y="11"/>
                  <a:pt x="92" y="16"/>
                  <a:pt x="100" y="23"/>
                </a:cubicBezTo>
                <a:cubicBezTo>
                  <a:pt x="95" y="26"/>
                  <a:pt x="91" y="29"/>
                  <a:pt x="86" y="31"/>
                </a:cubicBezTo>
                <a:cubicBezTo>
                  <a:pt x="82" y="23"/>
                  <a:pt x="77" y="15"/>
                  <a:pt x="71" y="9"/>
                </a:cubicBezTo>
                <a:close/>
                <a:moveTo>
                  <a:pt x="60" y="8"/>
                </a:moveTo>
                <a:cubicBezTo>
                  <a:pt x="60" y="36"/>
                  <a:pt x="60" y="36"/>
                  <a:pt x="60" y="36"/>
                </a:cubicBezTo>
                <a:cubicBezTo>
                  <a:pt x="54" y="36"/>
                  <a:pt x="48" y="35"/>
                  <a:pt x="42" y="33"/>
                </a:cubicBezTo>
                <a:cubicBezTo>
                  <a:pt x="46" y="23"/>
                  <a:pt x="52" y="14"/>
                  <a:pt x="60" y="8"/>
                </a:cubicBezTo>
                <a:cubicBezTo>
                  <a:pt x="60" y="8"/>
                  <a:pt x="60" y="8"/>
                  <a:pt x="60" y="8"/>
                </a:cubicBezTo>
                <a:close/>
                <a:moveTo>
                  <a:pt x="38" y="31"/>
                </a:moveTo>
                <a:cubicBezTo>
                  <a:pt x="33" y="29"/>
                  <a:pt x="29" y="26"/>
                  <a:pt x="24" y="23"/>
                </a:cubicBezTo>
                <a:cubicBezTo>
                  <a:pt x="32" y="16"/>
                  <a:pt x="42" y="11"/>
                  <a:pt x="53" y="9"/>
                </a:cubicBezTo>
                <a:cubicBezTo>
                  <a:pt x="47" y="15"/>
                  <a:pt x="42" y="23"/>
                  <a:pt x="38" y="31"/>
                </a:cubicBezTo>
                <a:close/>
                <a:moveTo>
                  <a:pt x="40" y="36"/>
                </a:moveTo>
                <a:cubicBezTo>
                  <a:pt x="47" y="38"/>
                  <a:pt x="53" y="40"/>
                  <a:pt x="60" y="40"/>
                </a:cubicBezTo>
                <a:cubicBezTo>
                  <a:pt x="60" y="60"/>
                  <a:pt x="60" y="60"/>
                  <a:pt x="60" y="60"/>
                </a:cubicBezTo>
                <a:cubicBezTo>
                  <a:pt x="36" y="60"/>
                  <a:pt x="36" y="60"/>
                  <a:pt x="36" y="60"/>
                </a:cubicBezTo>
                <a:cubicBezTo>
                  <a:pt x="36" y="52"/>
                  <a:pt x="38" y="44"/>
                  <a:pt x="40" y="36"/>
                </a:cubicBezTo>
                <a:close/>
                <a:moveTo>
                  <a:pt x="60" y="64"/>
                </a:moveTo>
                <a:cubicBezTo>
                  <a:pt x="60" y="88"/>
                  <a:pt x="60" y="88"/>
                  <a:pt x="60" y="88"/>
                </a:cubicBezTo>
                <a:cubicBezTo>
                  <a:pt x="54" y="88"/>
                  <a:pt x="48" y="89"/>
                  <a:pt x="42" y="91"/>
                </a:cubicBezTo>
                <a:cubicBezTo>
                  <a:pt x="38" y="83"/>
                  <a:pt x="36" y="74"/>
                  <a:pt x="36" y="64"/>
                </a:cubicBezTo>
                <a:lnTo>
                  <a:pt x="60" y="64"/>
                </a:lnTo>
                <a:close/>
                <a:moveTo>
                  <a:pt x="53" y="115"/>
                </a:moveTo>
                <a:cubicBezTo>
                  <a:pt x="43" y="114"/>
                  <a:pt x="34" y="109"/>
                  <a:pt x="27" y="103"/>
                </a:cubicBezTo>
                <a:cubicBezTo>
                  <a:pt x="31" y="100"/>
                  <a:pt x="35" y="98"/>
                  <a:pt x="40" y="96"/>
                </a:cubicBezTo>
                <a:cubicBezTo>
                  <a:pt x="43" y="103"/>
                  <a:pt x="48" y="110"/>
                  <a:pt x="53" y="115"/>
                </a:cubicBezTo>
                <a:close/>
                <a:moveTo>
                  <a:pt x="64" y="116"/>
                </a:moveTo>
                <a:cubicBezTo>
                  <a:pt x="64" y="92"/>
                  <a:pt x="64" y="92"/>
                  <a:pt x="64" y="92"/>
                </a:cubicBezTo>
                <a:cubicBezTo>
                  <a:pt x="70" y="92"/>
                  <a:pt x="75" y="93"/>
                  <a:pt x="81" y="95"/>
                </a:cubicBezTo>
                <a:cubicBezTo>
                  <a:pt x="76" y="103"/>
                  <a:pt x="71" y="110"/>
                  <a:pt x="64" y="116"/>
                </a:cubicBezTo>
                <a:cubicBezTo>
                  <a:pt x="64" y="116"/>
                  <a:pt x="64" y="116"/>
                  <a:pt x="64" y="116"/>
                </a:cubicBezTo>
                <a:close/>
                <a:moveTo>
                  <a:pt x="84" y="96"/>
                </a:moveTo>
                <a:cubicBezTo>
                  <a:pt x="89" y="98"/>
                  <a:pt x="93" y="100"/>
                  <a:pt x="97" y="103"/>
                </a:cubicBezTo>
                <a:cubicBezTo>
                  <a:pt x="90" y="109"/>
                  <a:pt x="81" y="114"/>
                  <a:pt x="71" y="115"/>
                </a:cubicBezTo>
                <a:cubicBezTo>
                  <a:pt x="76" y="110"/>
                  <a:pt x="81" y="103"/>
                  <a:pt x="84" y="96"/>
                </a:cubicBezTo>
                <a:close/>
                <a:moveTo>
                  <a:pt x="82" y="91"/>
                </a:moveTo>
                <a:cubicBezTo>
                  <a:pt x="76" y="89"/>
                  <a:pt x="70" y="88"/>
                  <a:pt x="64" y="88"/>
                </a:cubicBezTo>
                <a:cubicBezTo>
                  <a:pt x="64" y="64"/>
                  <a:pt x="64" y="64"/>
                  <a:pt x="64" y="64"/>
                </a:cubicBezTo>
                <a:cubicBezTo>
                  <a:pt x="88" y="64"/>
                  <a:pt x="88" y="64"/>
                  <a:pt x="88" y="64"/>
                </a:cubicBezTo>
                <a:cubicBezTo>
                  <a:pt x="88" y="74"/>
                  <a:pt x="86" y="83"/>
                  <a:pt x="82" y="91"/>
                </a:cubicBezTo>
                <a:close/>
                <a:moveTo>
                  <a:pt x="64" y="60"/>
                </a:moveTo>
                <a:cubicBezTo>
                  <a:pt x="64" y="40"/>
                  <a:pt x="64" y="40"/>
                  <a:pt x="64" y="40"/>
                </a:cubicBezTo>
                <a:cubicBezTo>
                  <a:pt x="71" y="40"/>
                  <a:pt x="77" y="38"/>
                  <a:pt x="84" y="36"/>
                </a:cubicBezTo>
                <a:cubicBezTo>
                  <a:pt x="86" y="44"/>
                  <a:pt x="88" y="52"/>
                  <a:pt x="88" y="60"/>
                </a:cubicBezTo>
                <a:lnTo>
                  <a:pt x="64" y="60"/>
                </a:lnTo>
                <a:close/>
                <a:moveTo>
                  <a:pt x="22" y="26"/>
                </a:moveTo>
                <a:cubicBezTo>
                  <a:pt x="26" y="30"/>
                  <a:pt x="31" y="33"/>
                  <a:pt x="37" y="35"/>
                </a:cubicBezTo>
                <a:cubicBezTo>
                  <a:pt x="34" y="43"/>
                  <a:pt x="32" y="51"/>
                  <a:pt x="32" y="60"/>
                </a:cubicBezTo>
                <a:cubicBezTo>
                  <a:pt x="8" y="60"/>
                  <a:pt x="8" y="60"/>
                  <a:pt x="8" y="60"/>
                </a:cubicBezTo>
                <a:cubicBezTo>
                  <a:pt x="9" y="47"/>
                  <a:pt x="14" y="35"/>
                  <a:pt x="22" y="26"/>
                </a:cubicBezTo>
                <a:close/>
                <a:moveTo>
                  <a:pt x="8" y="64"/>
                </a:moveTo>
                <a:cubicBezTo>
                  <a:pt x="32" y="64"/>
                  <a:pt x="32" y="64"/>
                  <a:pt x="32" y="64"/>
                </a:cubicBezTo>
                <a:cubicBezTo>
                  <a:pt x="32" y="74"/>
                  <a:pt x="34" y="84"/>
                  <a:pt x="38" y="93"/>
                </a:cubicBezTo>
                <a:cubicBezTo>
                  <a:pt x="33" y="95"/>
                  <a:pt x="28" y="97"/>
                  <a:pt x="24" y="100"/>
                </a:cubicBezTo>
                <a:cubicBezTo>
                  <a:pt x="15" y="91"/>
                  <a:pt x="9" y="78"/>
                  <a:pt x="8" y="64"/>
                </a:cubicBezTo>
                <a:close/>
                <a:moveTo>
                  <a:pt x="100" y="100"/>
                </a:moveTo>
                <a:cubicBezTo>
                  <a:pt x="96" y="97"/>
                  <a:pt x="91" y="95"/>
                  <a:pt x="86" y="93"/>
                </a:cubicBezTo>
                <a:cubicBezTo>
                  <a:pt x="90" y="84"/>
                  <a:pt x="92" y="74"/>
                  <a:pt x="92" y="64"/>
                </a:cubicBezTo>
                <a:cubicBezTo>
                  <a:pt x="116" y="64"/>
                  <a:pt x="116" y="64"/>
                  <a:pt x="116" y="64"/>
                </a:cubicBezTo>
                <a:cubicBezTo>
                  <a:pt x="115" y="78"/>
                  <a:pt x="109" y="91"/>
                  <a:pt x="100" y="100"/>
                </a:cubicBezTo>
                <a:close/>
              </a:path>
            </a:pathLst>
          </a:custGeom>
          <a:solidFill>
            <a:schemeClr val="bg1"/>
          </a:solidFill>
          <a:ln>
            <a:noFill/>
          </a:ln>
        </p:spPr>
        <p:txBody>
          <a:bodyPr anchor="ctr"/>
          <a:lstStyle/>
          <a:p>
            <a:pPr algn="ctr"/>
            <a:endParaRPr sz="1500">
              <a:latin typeface="+mn-ea"/>
              <a:cs typeface="+mn-ea"/>
              <a:sym typeface="微软雅黑 Light" panose="020B0502040204020203" pitchFamily="34" charset="-122"/>
            </a:endParaRPr>
          </a:p>
        </p:txBody>
      </p:sp>
      <p:sp>
        <p:nvSpPr>
          <p:cNvPr id="2" name="页脚占位符 1">
            <a:extLst>
              <a:ext uri="{FF2B5EF4-FFF2-40B4-BE49-F238E27FC236}">
                <a16:creationId xmlns:a16="http://schemas.microsoft.com/office/drawing/2014/main" id="{A2C28C57-AD50-4A4D-855D-F8C99A7744E2}"/>
              </a:ext>
            </a:extLst>
          </p:cNvPr>
          <p:cNvSpPr>
            <a:spLocks noGrp="1"/>
          </p:cNvSpPr>
          <p:nvPr>
            <p:ph type="ftr" sz="quarter" idx="11"/>
          </p:nvPr>
        </p:nvSpPr>
        <p:spPr/>
        <p:txBody>
          <a:bodyPr/>
          <a:lstStyle/>
          <a:p>
            <a:r>
              <a:rPr kumimoji="1" lang="zh-CN" altLang="en-US"/>
              <a:t>知识图谱概述</a:t>
            </a:r>
          </a:p>
        </p:txBody>
      </p:sp>
      <p:sp>
        <p:nvSpPr>
          <p:cNvPr id="3" name="灯片编号占位符 2">
            <a:extLst>
              <a:ext uri="{FF2B5EF4-FFF2-40B4-BE49-F238E27FC236}">
                <a16:creationId xmlns:a16="http://schemas.microsoft.com/office/drawing/2014/main" id="{9694DD4E-3275-5B4D-AB51-51D3EBA51B5F}"/>
              </a:ext>
            </a:extLst>
          </p:cNvPr>
          <p:cNvSpPr>
            <a:spLocks noGrp="1"/>
          </p:cNvSpPr>
          <p:nvPr>
            <p:ph type="sldNum" sz="quarter" idx="12"/>
          </p:nvPr>
        </p:nvSpPr>
        <p:spPr/>
        <p:txBody>
          <a:bodyPr/>
          <a:lstStyle/>
          <a:p>
            <a:fld id="{36A25BD4-2C18-3241-A107-B7FFDDC89A82}" type="slidenum">
              <a:rPr kumimoji="1" lang="zh-CN" altLang="en-US" smtClean="0"/>
              <a:t>60</a:t>
            </a:fld>
            <a:endParaRPr kumimoji="1"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1415772" cy="461665"/>
          </a:xfrm>
          <a:prstGeom prst="rect">
            <a:avLst/>
          </a:prstGeom>
          <a:noFill/>
        </p:spPr>
        <p:txBody>
          <a:bodyPr wrap="none" rtlCol="0">
            <a:spAutoFit/>
          </a:bodyPr>
          <a:lstStyle/>
          <a:p>
            <a:r>
              <a:rPr lang="zh-CN" altLang="en-US" sz="2400" dirty="0">
                <a:solidFill>
                  <a:srgbClr val="1A1A1A"/>
                </a:solidFill>
                <a:latin typeface="+mn-ea"/>
              </a:rPr>
              <a:t>连接主义</a:t>
            </a:r>
            <a:endParaRPr lang="zh-CN" altLang="en-US" sz="2400" dirty="0">
              <a:latin typeface="+mn-ea"/>
            </a:endParaRP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4" name="矩形 3"/>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矩形 4"/>
          <p:cNvSpPr/>
          <p:nvPr/>
        </p:nvSpPr>
        <p:spPr>
          <a:xfrm>
            <a:off x="489754" y="1113592"/>
            <a:ext cx="7808426" cy="1095877"/>
          </a:xfrm>
          <a:prstGeom prst="rect">
            <a:avLst/>
          </a:prstGeom>
        </p:spPr>
        <p:txBody>
          <a:bodyPr wrap="square">
            <a:spAutoFit/>
          </a:bodyPr>
          <a:lstStyle/>
          <a:p>
            <a:pPr>
              <a:lnSpc>
                <a:spcPct val="150000"/>
              </a:lnSpc>
            </a:pPr>
            <a:r>
              <a:rPr lang="zh-CN" altLang="en-US" sz="1500" dirty="0">
                <a:solidFill>
                  <a:srgbClr val="1A1A1A"/>
                </a:solidFill>
                <a:latin typeface="+mn-ea"/>
              </a:rPr>
              <a:t>连接主义</a:t>
            </a:r>
            <a:r>
              <a:rPr lang="en-US" altLang="zh-CN" sz="1500" dirty="0">
                <a:solidFill>
                  <a:srgbClr val="1A1A1A"/>
                </a:solidFill>
                <a:latin typeface="+mn-ea"/>
              </a:rPr>
              <a:t>(connectionism)</a:t>
            </a:r>
            <a:r>
              <a:rPr lang="zh-CN" altLang="en-US" sz="1500" dirty="0">
                <a:solidFill>
                  <a:srgbClr val="1A1A1A"/>
                </a:solidFill>
                <a:latin typeface="+mn-ea"/>
              </a:rPr>
              <a:t>，又称为仿生学派</a:t>
            </a:r>
            <a:r>
              <a:rPr lang="en-US" altLang="zh-CN" sz="1500" dirty="0">
                <a:solidFill>
                  <a:srgbClr val="1A1A1A"/>
                </a:solidFill>
                <a:latin typeface="+mn-ea"/>
              </a:rPr>
              <a:t>(</a:t>
            </a:r>
            <a:r>
              <a:rPr lang="en-US" altLang="zh-CN" sz="1500" dirty="0" err="1">
                <a:solidFill>
                  <a:srgbClr val="1A1A1A"/>
                </a:solidFill>
                <a:latin typeface="+mn-ea"/>
              </a:rPr>
              <a:t>bionicsism</a:t>
            </a:r>
            <a:r>
              <a:rPr lang="en-US" altLang="zh-CN" sz="1500" dirty="0">
                <a:solidFill>
                  <a:srgbClr val="1A1A1A"/>
                </a:solidFill>
                <a:latin typeface="+mn-ea"/>
              </a:rPr>
              <a:t>)</a:t>
            </a:r>
            <a:r>
              <a:rPr lang="zh-CN" altLang="en-US" sz="1500" dirty="0">
                <a:solidFill>
                  <a:srgbClr val="1A1A1A"/>
                </a:solidFill>
                <a:latin typeface="+mn-ea"/>
              </a:rPr>
              <a:t>或生理学派</a:t>
            </a:r>
            <a:r>
              <a:rPr lang="en-US" altLang="zh-CN" sz="1500" dirty="0">
                <a:solidFill>
                  <a:srgbClr val="1A1A1A"/>
                </a:solidFill>
                <a:latin typeface="+mn-ea"/>
              </a:rPr>
              <a:t>(</a:t>
            </a:r>
            <a:r>
              <a:rPr lang="en-US" altLang="zh-CN" sz="1500" dirty="0" err="1">
                <a:solidFill>
                  <a:srgbClr val="1A1A1A"/>
                </a:solidFill>
                <a:latin typeface="+mn-ea"/>
              </a:rPr>
              <a:t>physiologism</a:t>
            </a:r>
            <a:r>
              <a:rPr lang="en-US" altLang="zh-CN" sz="1500" dirty="0">
                <a:solidFill>
                  <a:srgbClr val="1A1A1A"/>
                </a:solidFill>
                <a:latin typeface="+mn-ea"/>
              </a:rPr>
              <a:t>)</a:t>
            </a:r>
            <a:r>
              <a:rPr lang="zh-CN" altLang="en-US" sz="1500" dirty="0">
                <a:solidFill>
                  <a:srgbClr val="1A1A1A"/>
                </a:solidFill>
                <a:latin typeface="+mn-ea"/>
              </a:rPr>
              <a:t>，其主要原理为智能活动是由大量简单的单元通过复杂的相互连接后并行运行的结果。</a:t>
            </a:r>
            <a:endParaRPr lang="en-US" altLang="zh-CN" sz="1500" dirty="0">
              <a:solidFill>
                <a:srgbClr val="1A1A1A"/>
              </a:solidFill>
              <a:latin typeface="+mn-ea"/>
            </a:endParaRPr>
          </a:p>
          <a:p>
            <a:pPr>
              <a:lnSpc>
                <a:spcPct val="150000"/>
              </a:lnSpc>
            </a:pPr>
            <a:r>
              <a:rPr lang="zh-CN" altLang="en-US" sz="1500" dirty="0">
                <a:solidFill>
                  <a:srgbClr val="1A1A1A"/>
                </a:solidFill>
                <a:latin typeface="+mn-ea"/>
              </a:rPr>
              <a:t>当前典型研究：</a:t>
            </a:r>
            <a:r>
              <a:rPr lang="zh-CN" altLang="en-US" sz="1500" dirty="0"/>
              <a:t>深度学习、深度神经网络</a:t>
            </a:r>
            <a:endParaRPr lang="zh-CN" altLang="en-US" sz="1500" dirty="0">
              <a:latin typeface="+mn-ea"/>
            </a:endParaRPr>
          </a:p>
        </p:txBody>
      </p:sp>
      <p:sp>
        <p:nvSpPr>
          <p:cNvPr id="10" name="矩形 9"/>
          <p:cNvSpPr/>
          <p:nvPr/>
        </p:nvSpPr>
        <p:spPr>
          <a:xfrm>
            <a:off x="493032" y="2305705"/>
            <a:ext cx="1406154" cy="323165"/>
          </a:xfrm>
          <a:prstGeom prst="rect">
            <a:avLst/>
          </a:prstGeom>
        </p:spPr>
        <p:txBody>
          <a:bodyPr wrap="none">
            <a:spAutoFit/>
          </a:bodyPr>
          <a:lstStyle/>
          <a:p>
            <a:pPr marL="257175" indent="-257175">
              <a:buFont typeface="Arial" panose="020B0604020202090204" pitchFamily="34" charset="0"/>
              <a:buChar char="•"/>
            </a:pPr>
            <a:r>
              <a:rPr lang="zh-CN" altLang="en-US" sz="1500" dirty="0">
                <a:latin typeface="+mn-ea"/>
              </a:rPr>
              <a:t>代表人物：</a:t>
            </a:r>
          </a:p>
        </p:txBody>
      </p:sp>
      <p:pic>
        <p:nvPicPr>
          <p:cNvPr id="12" name="图片 11"/>
          <p:cNvPicPr>
            <a:picLocks noChangeAspect="1"/>
          </p:cNvPicPr>
          <p:nvPr/>
        </p:nvPicPr>
        <p:blipFill>
          <a:blip r:embed="rId3"/>
          <a:stretch>
            <a:fillRect/>
          </a:stretch>
        </p:blipFill>
        <p:spPr>
          <a:xfrm>
            <a:off x="2663379" y="2710461"/>
            <a:ext cx="1165934" cy="1076566"/>
          </a:xfrm>
          <a:prstGeom prst="rect">
            <a:avLst/>
          </a:prstGeom>
        </p:spPr>
      </p:pic>
      <p:sp>
        <p:nvSpPr>
          <p:cNvPr id="13" name="矩形 12"/>
          <p:cNvSpPr/>
          <p:nvPr/>
        </p:nvSpPr>
        <p:spPr>
          <a:xfrm>
            <a:off x="2660100" y="3848682"/>
            <a:ext cx="2511871" cy="404085"/>
          </a:xfrm>
          <a:prstGeom prst="rect">
            <a:avLst/>
          </a:prstGeom>
        </p:spPr>
        <p:txBody>
          <a:bodyPr wrap="square">
            <a:spAutoFit/>
          </a:bodyPr>
          <a:lstStyle/>
          <a:p>
            <a:r>
              <a:rPr lang="en-US" altLang="zh-CN" sz="1013" dirty="0">
                <a:latin typeface="+mn-ea"/>
              </a:rPr>
              <a:t>John Hopfield</a:t>
            </a:r>
            <a:r>
              <a:rPr lang="zh-CN" altLang="en-US" sz="1013" dirty="0">
                <a:latin typeface="+mn-ea"/>
              </a:rPr>
              <a:t>，</a:t>
            </a:r>
            <a:endParaRPr lang="en-US" altLang="zh-CN" sz="1013" dirty="0">
              <a:latin typeface="+mn-ea"/>
            </a:endParaRPr>
          </a:p>
          <a:p>
            <a:r>
              <a:rPr lang="zh-CN" altLang="en-US" sz="1013" dirty="0">
                <a:latin typeface="+mn-ea"/>
              </a:rPr>
              <a:t>提出</a:t>
            </a:r>
            <a:r>
              <a:rPr lang="en-US" altLang="zh-CN" sz="1013" dirty="0">
                <a:latin typeface="+mn-ea"/>
              </a:rPr>
              <a:t>Hopfield</a:t>
            </a:r>
            <a:r>
              <a:rPr lang="zh-CN" altLang="en-US" sz="1013" dirty="0">
                <a:latin typeface="+mn-ea"/>
              </a:rPr>
              <a:t>神经网络（</a:t>
            </a:r>
            <a:r>
              <a:rPr lang="en-US" altLang="zh-CN" sz="1013" dirty="0">
                <a:latin typeface="+mn-ea"/>
              </a:rPr>
              <a:t>1982</a:t>
            </a:r>
            <a:r>
              <a:rPr lang="zh-CN" altLang="en-US" sz="1013" dirty="0">
                <a:latin typeface="+mn-ea"/>
              </a:rPr>
              <a:t>）</a:t>
            </a:r>
          </a:p>
        </p:txBody>
      </p:sp>
      <p:pic>
        <p:nvPicPr>
          <p:cNvPr id="14" name="图片 13"/>
          <p:cNvPicPr>
            <a:picLocks noChangeAspect="1"/>
          </p:cNvPicPr>
          <p:nvPr/>
        </p:nvPicPr>
        <p:blipFill>
          <a:blip r:embed="rId4"/>
          <a:stretch>
            <a:fillRect/>
          </a:stretch>
        </p:blipFill>
        <p:spPr>
          <a:xfrm>
            <a:off x="1099558" y="2710460"/>
            <a:ext cx="870719" cy="1127186"/>
          </a:xfrm>
          <a:prstGeom prst="rect">
            <a:avLst/>
          </a:prstGeom>
        </p:spPr>
      </p:pic>
      <p:sp>
        <p:nvSpPr>
          <p:cNvPr id="15" name="矩形 14"/>
          <p:cNvSpPr/>
          <p:nvPr/>
        </p:nvSpPr>
        <p:spPr>
          <a:xfrm>
            <a:off x="859215" y="3848682"/>
            <a:ext cx="1646307" cy="404085"/>
          </a:xfrm>
          <a:prstGeom prst="rect">
            <a:avLst/>
          </a:prstGeom>
        </p:spPr>
        <p:txBody>
          <a:bodyPr wrap="square">
            <a:spAutoFit/>
          </a:bodyPr>
          <a:lstStyle/>
          <a:p>
            <a:r>
              <a:rPr lang="en-US" altLang="zh-CN" sz="1013" dirty="0">
                <a:solidFill>
                  <a:srgbClr val="000000"/>
                </a:solidFill>
                <a:latin typeface="+mn-ea"/>
              </a:rPr>
              <a:t>Frank Rosenblatt</a:t>
            </a:r>
            <a:r>
              <a:rPr lang="zh-CN" altLang="en-US" sz="1013" dirty="0">
                <a:solidFill>
                  <a:srgbClr val="000000"/>
                </a:solidFill>
                <a:latin typeface="+mn-ea"/>
              </a:rPr>
              <a:t>，提出感知器（</a:t>
            </a:r>
            <a:r>
              <a:rPr lang="en-US" altLang="zh-CN" sz="1013" dirty="0">
                <a:solidFill>
                  <a:srgbClr val="000000"/>
                </a:solidFill>
                <a:latin typeface="+mn-ea"/>
              </a:rPr>
              <a:t>1957</a:t>
            </a:r>
            <a:r>
              <a:rPr lang="zh-CN" altLang="en-US" sz="1013" dirty="0">
                <a:solidFill>
                  <a:srgbClr val="000000"/>
                </a:solidFill>
                <a:latin typeface="+mn-ea"/>
              </a:rPr>
              <a:t>）</a:t>
            </a:r>
            <a:endParaRPr lang="en-US" altLang="zh-CN" sz="1013" dirty="0">
              <a:solidFill>
                <a:srgbClr val="000000"/>
              </a:solidFill>
              <a:latin typeface="+mn-ea"/>
            </a:endParaRPr>
          </a:p>
        </p:txBody>
      </p:sp>
      <p:sp>
        <p:nvSpPr>
          <p:cNvPr id="16" name="文本框 15"/>
          <p:cNvSpPr txBox="1"/>
          <p:nvPr/>
        </p:nvSpPr>
        <p:spPr>
          <a:xfrm>
            <a:off x="5509452" y="2137057"/>
            <a:ext cx="3262433" cy="784830"/>
          </a:xfrm>
          <a:prstGeom prst="rect">
            <a:avLst/>
          </a:prstGeom>
          <a:noFill/>
        </p:spPr>
        <p:txBody>
          <a:bodyPr wrap="none" rtlCol="0">
            <a:spAutoFit/>
          </a:bodyPr>
          <a:lstStyle/>
          <a:p>
            <a:pPr algn="ctr"/>
            <a:r>
              <a:rPr lang="zh-CN" altLang="en-US" sz="1500" b="1" dirty="0"/>
              <a:t>小明学骑自行车：</a:t>
            </a:r>
            <a:endParaRPr lang="en-US" altLang="zh-CN" sz="1500" b="1" dirty="0"/>
          </a:p>
          <a:p>
            <a:pPr algn="ctr"/>
            <a:r>
              <a:rPr lang="zh-CN" altLang="en-US" sz="1500" dirty="0"/>
              <a:t>经过长时间练习，小明终于学会了！</a:t>
            </a:r>
            <a:endParaRPr lang="en-US" altLang="zh-CN" sz="1500" dirty="0"/>
          </a:p>
          <a:p>
            <a:pPr algn="ctr"/>
            <a:r>
              <a:rPr lang="zh-CN" altLang="en-US" sz="1500" dirty="0"/>
              <a:t>却</a:t>
            </a:r>
            <a:r>
              <a:rPr lang="zh-CN" altLang="en-US" sz="1500" b="1" dirty="0">
                <a:solidFill>
                  <a:srgbClr val="FF0000"/>
                </a:solidFill>
              </a:rPr>
              <a:t>说</a:t>
            </a:r>
            <a:r>
              <a:rPr lang="zh-CN" altLang="en-US" sz="1500" dirty="0"/>
              <a:t>不清楚“到底</a:t>
            </a:r>
            <a:r>
              <a:rPr lang="zh-CN" altLang="en-US" sz="1500" b="1" dirty="0"/>
              <a:t>该怎样”</a:t>
            </a:r>
            <a:r>
              <a:rPr lang="zh-CN" altLang="en-US" sz="1500" dirty="0"/>
              <a:t>骑？</a:t>
            </a:r>
            <a:endParaRPr lang="en-US" altLang="zh-CN" sz="1500" dirty="0"/>
          </a:p>
        </p:txBody>
      </p:sp>
      <p:pic>
        <p:nvPicPr>
          <p:cNvPr id="17" name="图片 16"/>
          <p:cNvPicPr>
            <a:picLocks noChangeAspect="1"/>
          </p:cNvPicPr>
          <p:nvPr/>
        </p:nvPicPr>
        <p:blipFill>
          <a:blip r:embed="rId5"/>
          <a:stretch>
            <a:fillRect/>
          </a:stretch>
        </p:blipFill>
        <p:spPr>
          <a:xfrm>
            <a:off x="5788213" y="3149509"/>
            <a:ext cx="2509967" cy="1519316"/>
          </a:xfrm>
          <a:prstGeom prst="rect">
            <a:avLst/>
          </a:prstGeom>
        </p:spPr>
      </p:pic>
      <p:sp>
        <p:nvSpPr>
          <p:cNvPr id="28" name="矩形 27"/>
          <p:cNvSpPr/>
          <p:nvPr/>
        </p:nvSpPr>
        <p:spPr>
          <a:xfrm>
            <a:off x="5411391" y="2076667"/>
            <a:ext cx="3458552" cy="2723933"/>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2" name="页脚占位符 1">
            <a:extLst>
              <a:ext uri="{FF2B5EF4-FFF2-40B4-BE49-F238E27FC236}">
                <a16:creationId xmlns:a16="http://schemas.microsoft.com/office/drawing/2014/main" id="{406A967C-65BB-D24F-8016-46675F030538}"/>
              </a:ext>
            </a:extLst>
          </p:cNvPr>
          <p:cNvSpPr>
            <a:spLocks noGrp="1"/>
          </p:cNvSpPr>
          <p:nvPr>
            <p:ph type="ftr" sz="quarter" idx="11"/>
          </p:nvPr>
        </p:nvSpPr>
        <p:spPr/>
        <p:txBody>
          <a:bodyPr/>
          <a:lstStyle/>
          <a:p>
            <a:r>
              <a:rPr kumimoji="1" lang="zh-CN" altLang="en-US"/>
              <a:t>知识图谱概述</a:t>
            </a:r>
          </a:p>
        </p:txBody>
      </p:sp>
      <p:sp>
        <p:nvSpPr>
          <p:cNvPr id="3" name="灯片编号占位符 2">
            <a:extLst>
              <a:ext uri="{FF2B5EF4-FFF2-40B4-BE49-F238E27FC236}">
                <a16:creationId xmlns:a16="http://schemas.microsoft.com/office/drawing/2014/main" id="{69EB2D2E-7B57-5148-9690-0A6FE9614236}"/>
              </a:ext>
            </a:extLst>
          </p:cNvPr>
          <p:cNvSpPr>
            <a:spLocks noGrp="1"/>
          </p:cNvSpPr>
          <p:nvPr>
            <p:ph type="sldNum" sz="quarter" idx="12"/>
          </p:nvPr>
        </p:nvSpPr>
        <p:spPr/>
        <p:txBody>
          <a:bodyPr/>
          <a:lstStyle/>
          <a:p>
            <a:fld id="{36A25BD4-2C18-3241-A107-B7FFDDC89A82}" type="slidenum">
              <a:rPr kumimoji="1" lang="zh-CN" altLang="en-US" smtClean="0"/>
              <a:t>61</a:t>
            </a:fld>
            <a:endParaRPr kumimoji="1"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3788217" cy="461665"/>
          </a:xfrm>
          <a:prstGeom prst="rect">
            <a:avLst/>
          </a:prstGeom>
          <a:noFill/>
        </p:spPr>
        <p:txBody>
          <a:bodyPr wrap="none" rtlCol="0">
            <a:spAutoFit/>
          </a:bodyPr>
          <a:lstStyle/>
          <a:p>
            <a:r>
              <a:rPr lang="en-US" altLang="zh-CN" sz="2400" dirty="0">
                <a:solidFill>
                  <a:srgbClr val="000000"/>
                </a:solidFill>
                <a:latin typeface="+mn-ea"/>
              </a:rPr>
              <a:t>1950-1970</a:t>
            </a:r>
            <a:r>
              <a:rPr lang="zh-CN" altLang="en-US" sz="2400" dirty="0">
                <a:solidFill>
                  <a:srgbClr val="000000"/>
                </a:solidFill>
                <a:latin typeface="+mn-ea"/>
              </a:rPr>
              <a:t>：人工智能诞生</a:t>
            </a:r>
            <a:endParaRPr lang="zh-CN" altLang="en-US" sz="2400" dirty="0">
              <a:latin typeface="+mn-ea"/>
            </a:endParaRP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4" name="矩形 3"/>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17" name="矩形 16"/>
          <p:cNvSpPr/>
          <p:nvPr/>
        </p:nvSpPr>
        <p:spPr>
          <a:xfrm>
            <a:off x="821129" y="1445767"/>
            <a:ext cx="3073079" cy="1095877"/>
          </a:xfrm>
          <a:prstGeom prst="rect">
            <a:avLst/>
          </a:prstGeom>
        </p:spPr>
        <p:txBody>
          <a:bodyPr wrap="square">
            <a:spAutoFit/>
          </a:bodyPr>
          <a:lstStyle/>
          <a:p>
            <a:pPr marL="257175" indent="-257175">
              <a:lnSpc>
                <a:spcPct val="150000"/>
              </a:lnSpc>
              <a:buFont typeface="Arial" panose="020B0604020202090204" pitchFamily="34" charset="0"/>
              <a:buChar char="•"/>
            </a:pPr>
            <a:r>
              <a:rPr lang="zh-CN" altLang="en-US" sz="1500" dirty="0">
                <a:latin typeface="+mn-ea"/>
              </a:rPr>
              <a:t>计算机有限的内存和处理速度</a:t>
            </a:r>
            <a:endParaRPr lang="en-US" altLang="zh-CN" sz="1500" dirty="0">
              <a:latin typeface="+mn-ea"/>
            </a:endParaRPr>
          </a:p>
          <a:p>
            <a:pPr marL="257175" indent="-257175">
              <a:lnSpc>
                <a:spcPct val="150000"/>
              </a:lnSpc>
              <a:buFont typeface="Arial" panose="020B0604020202090204" pitchFamily="34" charset="0"/>
              <a:buChar char="•"/>
            </a:pPr>
            <a:r>
              <a:rPr lang="zh-CN" altLang="en-US" sz="1500" dirty="0">
                <a:solidFill>
                  <a:srgbClr val="1A1A1A"/>
                </a:solidFill>
                <a:latin typeface="+mn-ea"/>
              </a:rPr>
              <a:t>计算难度指数级增长</a:t>
            </a:r>
            <a:endParaRPr lang="en-US" altLang="zh-CN" sz="1500" dirty="0">
              <a:solidFill>
                <a:srgbClr val="1A1A1A"/>
              </a:solidFill>
              <a:latin typeface="+mn-ea"/>
            </a:endParaRPr>
          </a:p>
          <a:p>
            <a:pPr marL="257175" indent="-257175">
              <a:lnSpc>
                <a:spcPct val="150000"/>
              </a:lnSpc>
              <a:buFont typeface="Arial" panose="020B0604020202090204" pitchFamily="34" charset="0"/>
              <a:buChar char="•"/>
            </a:pPr>
            <a:r>
              <a:rPr lang="zh-CN" altLang="en-US" sz="1500" dirty="0">
                <a:solidFill>
                  <a:srgbClr val="1A1A1A"/>
                </a:solidFill>
                <a:latin typeface="+mn-ea"/>
              </a:rPr>
              <a:t>常识与推理（莫拉维克悖论）</a:t>
            </a:r>
            <a:endParaRPr lang="zh-CN" altLang="en-US" sz="1500" dirty="0">
              <a:latin typeface="+mn-ea"/>
            </a:endParaRPr>
          </a:p>
        </p:txBody>
      </p:sp>
      <p:sp>
        <p:nvSpPr>
          <p:cNvPr id="3" name="矩形 2"/>
          <p:cNvSpPr/>
          <p:nvPr/>
        </p:nvSpPr>
        <p:spPr>
          <a:xfrm>
            <a:off x="4844386" y="1779701"/>
            <a:ext cx="4572000" cy="403380"/>
          </a:xfrm>
          <a:prstGeom prst="rect">
            <a:avLst/>
          </a:prstGeom>
        </p:spPr>
        <p:txBody>
          <a:bodyPr>
            <a:spAutoFit/>
          </a:bodyPr>
          <a:lstStyle/>
          <a:p>
            <a:pPr>
              <a:lnSpc>
                <a:spcPct val="150000"/>
              </a:lnSpc>
            </a:pPr>
            <a:r>
              <a:rPr lang="zh-CN" altLang="en-US" sz="1500" dirty="0">
                <a:solidFill>
                  <a:srgbClr val="1A1A1A"/>
                </a:solidFill>
                <a:latin typeface="+mn-ea"/>
              </a:rPr>
              <a:t>人工智能发展遭遇瓶颈，出现了</a:t>
            </a:r>
            <a:r>
              <a:rPr lang="zh-CN" altLang="en-US" sz="1500" b="1" dirty="0">
                <a:solidFill>
                  <a:srgbClr val="1A1A1A"/>
                </a:solidFill>
                <a:latin typeface="+mn-ea"/>
              </a:rPr>
              <a:t>第一次低谷</a:t>
            </a:r>
            <a:r>
              <a:rPr lang="zh-CN" altLang="en-US" sz="1500" dirty="0">
                <a:solidFill>
                  <a:srgbClr val="1A1A1A"/>
                </a:solidFill>
                <a:latin typeface="+mn-ea"/>
              </a:rPr>
              <a:t>。</a:t>
            </a:r>
            <a:endParaRPr lang="zh-CN" altLang="en-US" sz="1500" dirty="0">
              <a:latin typeface="+mn-ea"/>
            </a:endParaRPr>
          </a:p>
        </p:txBody>
      </p:sp>
      <p:sp>
        <p:nvSpPr>
          <p:cNvPr id="9" name="右箭头 8"/>
          <p:cNvSpPr/>
          <p:nvPr/>
        </p:nvSpPr>
        <p:spPr>
          <a:xfrm>
            <a:off x="3955078" y="2022075"/>
            <a:ext cx="802118" cy="108451"/>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latin typeface="+mn-ea"/>
            </a:endParaRPr>
          </a:p>
        </p:txBody>
      </p:sp>
      <p:sp>
        <p:nvSpPr>
          <p:cNvPr id="11" name="矩形 10"/>
          <p:cNvSpPr/>
          <p:nvPr/>
        </p:nvSpPr>
        <p:spPr>
          <a:xfrm>
            <a:off x="3845961" y="1692028"/>
            <a:ext cx="841897" cy="302390"/>
          </a:xfrm>
          <a:prstGeom prst="rect">
            <a:avLst/>
          </a:prstGeom>
        </p:spPr>
        <p:txBody>
          <a:bodyPr wrap="none">
            <a:spAutoFit/>
          </a:bodyPr>
          <a:lstStyle/>
          <a:p>
            <a:pPr>
              <a:lnSpc>
                <a:spcPct val="150000"/>
              </a:lnSpc>
            </a:pPr>
            <a:r>
              <a:rPr lang="en-US" altLang="zh-CN" sz="1013" dirty="0">
                <a:solidFill>
                  <a:srgbClr val="1A1A1A"/>
                </a:solidFill>
                <a:latin typeface="+mn-ea"/>
              </a:rPr>
              <a:t>70</a:t>
            </a:r>
            <a:r>
              <a:rPr lang="zh-CN" altLang="en-US" sz="1013" dirty="0">
                <a:solidFill>
                  <a:srgbClr val="1A1A1A"/>
                </a:solidFill>
                <a:latin typeface="+mn-ea"/>
              </a:rPr>
              <a:t>年代后期</a:t>
            </a:r>
            <a:endParaRPr lang="en-US" altLang="zh-CN" sz="1013" dirty="0">
              <a:solidFill>
                <a:srgbClr val="1A1A1A"/>
              </a:solidFill>
              <a:latin typeface="+mn-ea"/>
            </a:endParaRPr>
          </a:p>
        </p:txBody>
      </p:sp>
      <p:sp>
        <p:nvSpPr>
          <p:cNvPr id="13" name="矩形 12"/>
          <p:cNvSpPr/>
          <p:nvPr/>
        </p:nvSpPr>
        <p:spPr>
          <a:xfrm>
            <a:off x="781292" y="1328192"/>
            <a:ext cx="3003798" cy="138028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latin typeface="+mn-ea"/>
            </a:endParaRPr>
          </a:p>
        </p:txBody>
      </p:sp>
      <p:sp>
        <p:nvSpPr>
          <p:cNvPr id="14" name="矩形 13"/>
          <p:cNvSpPr/>
          <p:nvPr/>
        </p:nvSpPr>
        <p:spPr>
          <a:xfrm>
            <a:off x="773164" y="2888512"/>
            <a:ext cx="6414715" cy="1095877"/>
          </a:xfrm>
          <a:prstGeom prst="rect">
            <a:avLst/>
          </a:prstGeom>
        </p:spPr>
        <p:txBody>
          <a:bodyPr wrap="square">
            <a:spAutoFit/>
          </a:bodyPr>
          <a:lstStyle/>
          <a:p>
            <a:pPr>
              <a:lnSpc>
                <a:spcPct val="150000"/>
              </a:lnSpc>
            </a:pPr>
            <a:r>
              <a:rPr lang="zh-CN" altLang="en-US" sz="1500" b="1" dirty="0">
                <a:solidFill>
                  <a:srgbClr val="1A1A1A"/>
                </a:solidFill>
                <a:latin typeface="+mn-ea"/>
              </a:rPr>
              <a:t>莫拉维克悖论</a:t>
            </a:r>
            <a:r>
              <a:rPr lang="zh-CN" altLang="en-US" sz="1500" dirty="0">
                <a:solidFill>
                  <a:srgbClr val="1A1A1A"/>
                </a:solidFill>
                <a:latin typeface="+mn-ea"/>
              </a:rPr>
              <a:t>：</a:t>
            </a:r>
            <a:endParaRPr lang="en-US" altLang="zh-CN" sz="1500" dirty="0">
              <a:solidFill>
                <a:srgbClr val="1A1A1A"/>
              </a:solidFill>
              <a:latin typeface="+mn-ea"/>
            </a:endParaRPr>
          </a:p>
          <a:p>
            <a:pPr>
              <a:lnSpc>
                <a:spcPct val="150000"/>
              </a:lnSpc>
            </a:pPr>
            <a:r>
              <a:rPr lang="zh-CN" altLang="en-US" sz="1500" dirty="0">
                <a:latin typeface="+mn-ea"/>
              </a:rPr>
              <a:t>实现人类独有的高阶智慧只需要非常少的计算能力，但是实现无意识的技能和感知却需要极大的运算能力。</a:t>
            </a:r>
            <a:r>
              <a:rPr lang="en-US" altLang="zh-CN" sz="1500" dirty="0">
                <a:latin typeface="+mn-ea"/>
              </a:rPr>
              <a:t>--</a:t>
            </a:r>
            <a:r>
              <a:rPr lang="zh-CN" altLang="en-US" sz="1500" b="1" dirty="0">
                <a:latin typeface="+mn-ea"/>
              </a:rPr>
              <a:t>困难的问题易解，简单的问题难解</a:t>
            </a:r>
          </a:p>
        </p:txBody>
      </p:sp>
      <p:sp>
        <p:nvSpPr>
          <p:cNvPr id="15" name="矩形 14"/>
          <p:cNvSpPr/>
          <p:nvPr/>
        </p:nvSpPr>
        <p:spPr>
          <a:xfrm>
            <a:off x="827642" y="4085320"/>
            <a:ext cx="6097814" cy="536237"/>
          </a:xfrm>
          <a:prstGeom prst="rect">
            <a:avLst/>
          </a:prstGeom>
        </p:spPr>
        <p:txBody>
          <a:bodyPr wrap="square">
            <a:spAutoFit/>
          </a:bodyPr>
          <a:lstStyle/>
          <a:p>
            <a:pPr>
              <a:lnSpc>
                <a:spcPct val="150000"/>
              </a:lnSpc>
            </a:pPr>
            <a:r>
              <a:rPr lang="zh-CN" altLang="en-US" sz="1013" dirty="0">
                <a:solidFill>
                  <a:srgbClr val="C00000"/>
                </a:solidFill>
                <a:latin typeface="+mn-ea"/>
              </a:rPr>
              <a:t>“要让电脑如成人般地下棋是相对容易的，但是要让电脑有如一岁小孩般的感知和行动能力却是相当困难，甚至是不可能的。”</a:t>
            </a:r>
          </a:p>
        </p:txBody>
      </p:sp>
      <p:pic>
        <p:nvPicPr>
          <p:cNvPr id="16" name="图片 15"/>
          <p:cNvPicPr>
            <a:picLocks noChangeAspect="1"/>
          </p:cNvPicPr>
          <p:nvPr/>
        </p:nvPicPr>
        <p:blipFill>
          <a:blip r:embed="rId3"/>
          <a:stretch>
            <a:fillRect/>
          </a:stretch>
        </p:blipFill>
        <p:spPr>
          <a:xfrm>
            <a:off x="7404627" y="3030602"/>
            <a:ext cx="1085679" cy="1133753"/>
          </a:xfrm>
          <a:prstGeom prst="rect">
            <a:avLst/>
          </a:prstGeom>
        </p:spPr>
      </p:pic>
      <p:sp>
        <p:nvSpPr>
          <p:cNvPr id="19" name="矩形 18"/>
          <p:cNvSpPr/>
          <p:nvPr/>
        </p:nvSpPr>
        <p:spPr>
          <a:xfrm>
            <a:off x="7370265" y="4168735"/>
            <a:ext cx="946093" cy="248209"/>
          </a:xfrm>
          <a:prstGeom prst="rect">
            <a:avLst/>
          </a:prstGeom>
        </p:spPr>
        <p:txBody>
          <a:bodyPr wrap="none">
            <a:spAutoFit/>
          </a:bodyPr>
          <a:lstStyle/>
          <a:p>
            <a:r>
              <a:rPr lang="zh-CN" altLang="en-US" sz="1013" dirty="0">
                <a:latin typeface="+mn-ea"/>
              </a:rPr>
              <a:t>Hans Moravik</a:t>
            </a:r>
          </a:p>
        </p:txBody>
      </p:sp>
      <p:sp>
        <p:nvSpPr>
          <p:cNvPr id="2" name="页脚占位符 1">
            <a:extLst>
              <a:ext uri="{FF2B5EF4-FFF2-40B4-BE49-F238E27FC236}">
                <a16:creationId xmlns:a16="http://schemas.microsoft.com/office/drawing/2014/main" id="{0E9B64DE-97A7-0A42-91DE-3733E6CB5B06}"/>
              </a:ext>
            </a:extLst>
          </p:cNvPr>
          <p:cNvSpPr>
            <a:spLocks noGrp="1"/>
          </p:cNvSpPr>
          <p:nvPr>
            <p:ph type="ftr" sz="quarter" idx="11"/>
          </p:nvPr>
        </p:nvSpPr>
        <p:spPr/>
        <p:txBody>
          <a:bodyPr/>
          <a:lstStyle/>
          <a:p>
            <a:r>
              <a:rPr kumimoji="1" lang="zh-CN" altLang="en-US"/>
              <a:t>知识图谱概述</a:t>
            </a:r>
          </a:p>
        </p:txBody>
      </p:sp>
      <p:sp>
        <p:nvSpPr>
          <p:cNvPr id="5" name="灯片编号占位符 4">
            <a:extLst>
              <a:ext uri="{FF2B5EF4-FFF2-40B4-BE49-F238E27FC236}">
                <a16:creationId xmlns:a16="http://schemas.microsoft.com/office/drawing/2014/main" id="{2E2FF461-F022-FD49-AC6D-6F0688487741}"/>
              </a:ext>
            </a:extLst>
          </p:cNvPr>
          <p:cNvSpPr>
            <a:spLocks noGrp="1"/>
          </p:cNvSpPr>
          <p:nvPr>
            <p:ph type="sldNum" sz="quarter" idx="12"/>
          </p:nvPr>
        </p:nvSpPr>
        <p:spPr/>
        <p:txBody>
          <a:bodyPr/>
          <a:lstStyle/>
          <a:p>
            <a:fld id="{36A25BD4-2C18-3241-A107-B7FFDDC89A82}" type="slidenum">
              <a:rPr kumimoji="1" lang="zh-CN" altLang="en-US" smtClean="0"/>
              <a:t>62</a:t>
            </a:fld>
            <a:endParaRPr kumimoji="1" lang="zh-CN"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流程图: 磁盘 31"/>
          <p:cNvSpPr/>
          <p:nvPr/>
        </p:nvSpPr>
        <p:spPr>
          <a:xfrm>
            <a:off x="3429586" y="4197439"/>
            <a:ext cx="1105589" cy="36404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latin typeface="+mn-ea"/>
            </a:endParaRPr>
          </a:p>
        </p:txBody>
      </p:sp>
      <p:sp>
        <p:nvSpPr>
          <p:cNvPr id="33" name="流程图: 磁盘 32"/>
          <p:cNvSpPr/>
          <p:nvPr/>
        </p:nvSpPr>
        <p:spPr>
          <a:xfrm>
            <a:off x="4959832" y="4197437"/>
            <a:ext cx="1397104" cy="35955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latin typeface="+mn-ea"/>
            </a:endParaRPr>
          </a:p>
        </p:txBody>
      </p:sp>
      <p:sp>
        <p:nvSpPr>
          <p:cNvPr id="28" name="矩形 27"/>
          <p:cNvSpPr/>
          <p:nvPr/>
        </p:nvSpPr>
        <p:spPr>
          <a:xfrm>
            <a:off x="2894580" y="2777721"/>
            <a:ext cx="3837007" cy="332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latin typeface="+mn-ea"/>
            </a:endParaRPr>
          </a:p>
        </p:txBody>
      </p:sp>
      <p:sp>
        <p:nvSpPr>
          <p:cNvPr id="6" name="文本框 5"/>
          <p:cNvSpPr txBox="1"/>
          <p:nvPr/>
        </p:nvSpPr>
        <p:spPr>
          <a:xfrm>
            <a:off x="419696" y="266166"/>
            <a:ext cx="3172663" cy="461665"/>
          </a:xfrm>
          <a:prstGeom prst="rect">
            <a:avLst/>
          </a:prstGeom>
          <a:noFill/>
        </p:spPr>
        <p:txBody>
          <a:bodyPr wrap="none" rtlCol="0">
            <a:spAutoFit/>
          </a:bodyPr>
          <a:lstStyle/>
          <a:p>
            <a:r>
              <a:rPr lang="en-US" altLang="zh-CN" sz="2400" dirty="0">
                <a:solidFill>
                  <a:srgbClr val="000000"/>
                </a:solidFill>
                <a:latin typeface="+mn-ea"/>
              </a:rPr>
              <a:t>1970-1990</a:t>
            </a:r>
            <a:r>
              <a:rPr lang="zh-CN" altLang="en-US" sz="2400" dirty="0">
                <a:solidFill>
                  <a:srgbClr val="000000"/>
                </a:solidFill>
                <a:latin typeface="+mn-ea"/>
              </a:rPr>
              <a:t>：</a:t>
            </a:r>
            <a:r>
              <a:rPr lang="zh-CN" altLang="en-US" sz="2400" dirty="0">
                <a:latin typeface="+mn-ea"/>
                <a:cs typeface="+mn-ea"/>
                <a:sym typeface="微软雅黑 Light" panose="020B0502040204020203" pitchFamily="34" charset="-122"/>
              </a:rPr>
              <a:t>专家系统</a:t>
            </a:r>
            <a:endParaRPr lang="id-ID" altLang="zh-CN" sz="2400" dirty="0">
              <a:latin typeface="+mn-ea"/>
              <a:cs typeface="+mn-ea"/>
              <a:sym typeface="微软雅黑 Light" panose="020B0502040204020203" pitchFamily="34" charset="-122"/>
            </a:endParaRP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4" name="矩形 3"/>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2" name="矩形 1"/>
          <p:cNvSpPr/>
          <p:nvPr/>
        </p:nvSpPr>
        <p:spPr>
          <a:xfrm>
            <a:off x="408604" y="1074307"/>
            <a:ext cx="6972722" cy="749629"/>
          </a:xfrm>
          <a:prstGeom prst="rect">
            <a:avLst/>
          </a:prstGeom>
        </p:spPr>
        <p:txBody>
          <a:bodyPr wrap="square">
            <a:spAutoFit/>
          </a:bodyPr>
          <a:lstStyle/>
          <a:p>
            <a:pPr>
              <a:lnSpc>
                <a:spcPct val="150000"/>
              </a:lnSpc>
            </a:pPr>
            <a:r>
              <a:rPr lang="zh-CN" altLang="en-US" sz="1500" dirty="0">
                <a:solidFill>
                  <a:srgbClr val="000000"/>
                </a:solidFill>
                <a:latin typeface="+mn-ea"/>
              </a:rPr>
              <a:t>人工智能开始转向建立基于知识的系统，</a:t>
            </a:r>
            <a:r>
              <a:rPr lang="zh-CN" altLang="en-US" sz="1500" b="1" dirty="0">
                <a:solidFill>
                  <a:srgbClr val="000000"/>
                </a:solidFill>
                <a:latin typeface="+mn-ea"/>
              </a:rPr>
              <a:t>通用领域</a:t>
            </a:r>
            <a:r>
              <a:rPr lang="en-US" altLang="zh-CN" sz="1500" dirty="0">
                <a:solidFill>
                  <a:srgbClr val="000000"/>
                </a:solidFill>
                <a:latin typeface="+mn-ea"/>
              </a:rPr>
              <a:t>--&gt;</a:t>
            </a:r>
            <a:r>
              <a:rPr lang="zh-CN" altLang="en-US" sz="1500" b="1" dirty="0">
                <a:solidFill>
                  <a:srgbClr val="000000"/>
                </a:solidFill>
                <a:latin typeface="+mn-ea"/>
              </a:rPr>
              <a:t>限定领域</a:t>
            </a:r>
            <a:endParaRPr lang="en-US" altLang="zh-CN" sz="1500" b="1" dirty="0">
              <a:solidFill>
                <a:srgbClr val="000000"/>
              </a:solidFill>
              <a:latin typeface="+mn-ea"/>
            </a:endParaRPr>
          </a:p>
          <a:p>
            <a:pPr>
              <a:lnSpc>
                <a:spcPct val="150000"/>
              </a:lnSpc>
            </a:pPr>
            <a:r>
              <a:rPr lang="zh-CN" altLang="en-US" sz="1500" dirty="0">
                <a:solidFill>
                  <a:srgbClr val="000000"/>
                </a:solidFill>
                <a:latin typeface="+mn-ea"/>
              </a:rPr>
              <a:t>通过</a:t>
            </a:r>
            <a:r>
              <a:rPr lang="zh-CN" altLang="en-US" sz="1500" b="1" dirty="0">
                <a:solidFill>
                  <a:srgbClr val="000000"/>
                </a:solidFill>
                <a:latin typeface="+mn-ea"/>
              </a:rPr>
              <a:t>知识库</a:t>
            </a:r>
            <a:r>
              <a:rPr lang="en-US" altLang="zh-CN" sz="1500" b="1" dirty="0">
                <a:solidFill>
                  <a:srgbClr val="000000"/>
                </a:solidFill>
                <a:latin typeface="+mn-ea"/>
              </a:rPr>
              <a:t>+</a:t>
            </a:r>
            <a:r>
              <a:rPr lang="zh-CN" altLang="en-US" sz="1500" b="1" dirty="0">
                <a:solidFill>
                  <a:srgbClr val="000000"/>
                </a:solidFill>
                <a:latin typeface="+mn-ea"/>
              </a:rPr>
              <a:t>推理机</a:t>
            </a:r>
            <a:r>
              <a:rPr lang="zh-CN" altLang="en-US" sz="1500" dirty="0">
                <a:solidFill>
                  <a:srgbClr val="000000"/>
                </a:solidFill>
                <a:latin typeface="+mn-ea"/>
              </a:rPr>
              <a:t>实现智能。</a:t>
            </a:r>
            <a:endParaRPr lang="zh-CN" altLang="en-US" sz="1500" dirty="0">
              <a:latin typeface="+mn-ea"/>
            </a:endParaRPr>
          </a:p>
        </p:txBody>
      </p:sp>
      <p:sp>
        <p:nvSpPr>
          <p:cNvPr id="13" name="文本框 12"/>
          <p:cNvSpPr txBox="1"/>
          <p:nvPr/>
        </p:nvSpPr>
        <p:spPr>
          <a:xfrm>
            <a:off x="3258436" y="2091432"/>
            <a:ext cx="833883" cy="248209"/>
          </a:xfrm>
          <a:prstGeom prst="rect">
            <a:avLst/>
          </a:prstGeom>
          <a:noFill/>
        </p:spPr>
        <p:txBody>
          <a:bodyPr wrap="none" rtlCol="0">
            <a:spAutoFit/>
          </a:bodyPr>
          <a:lstStyle/>
          <a:p>
            <a:r>
              <a:rPr lang="zh-CN" altLang="en-US" sz="1013" dirty="0">
                <a:latin typeface="+mn-ea"/>
              </a:rPr>
              <a:t>知识工程师</a:t>
            </a:r>
          </a:p>
        </p:txBody>
      </p:sp>
      <p:sp>
        <p:nvSpPr>
          <p:cNvPr id="14" name="文本框 13"/>
          <p:cNvSpPr txBox="1"/>
          <p:nvPr/>
        </p:nvSpPr>
        <p:spPr>
          <a:xfrm>
            <a:off x="5487770" y="2082681"/>
            <a:ext cx="444352" cy="248209"/>
          </a:xfrm>
          <a:prstGeom prst="rect">
            <a:avLst/>
          </a:prstGeom>
          <a:noFill/>
        </p:spPr>
        <p:txBody>
          <a:bodyPr wrap="none" rtlCol="0">
            <a:spAutoFit/>
          </a:bodyPr>
          <a:lstStyle/>
          <a:p>
            <a:r>
              <a:rPr lang="zh-CN" altLang="en-US" sz="1013" dirty="0">
                <a:latin typeface="+mn-ea"/>
              </a:rPr>
              <a:t>用户</a:t>
            </a:r>
          </a:p>
        </p:txBody>
      </p:sp>
      <p:sp>
        <p:nvSpPr>
          <p:cNvPr id="15" name="文本框 14"/>
          <p:cNvSpPr txBox="1"/>
          <p:nvPr/>
        </p:nvSpPr>
        <p:spPr>
          <a:xfrm>
            <a:off x="4230566" y="2795499"/>
            <a:ext cx="963725" cy="248209"/>
          </a:xfrm>
          <a:prstGeom prst="rect">
            <a:avLst/>
          </a:prstGeom>
          <a:noFill/>
        </p:spPr>
        <p:txBody>
          <a:bodyPr wrap="none" rtlCol="0">
            <a:spAutoFit/>
          </a:bodyPr>
          <a:lstStyle/>
          <a:p>
            <a:r>
              <a:rPr lang="zh-CN" altLang="en-US" sz="1013" dirty="0">
                <a:solidFill>
                  <a:schemeClr val="bg1"/>
                </a:solidFill>
                <a:latin typeface="+mn-ea"/>
              </a:rPr>
              <a:t>人机交互界面</a:t>
            </a:r>
          </a:p>
        </p:txBody>
      </p:sp>
      <p:sp>
        <p:nvSpPr>
          <p:cNvPr id="16" name="文本框 15"/>
          <p:cNvSpPr txBox="1"/>
          <p:nvPr/>
        </p:nvSpPr>
        <p:spPr>
          <a:xfrm>
            <a:off x="3287848" y="3162828"/>
            <a:ext cx="800219" cy="276999"/>
          </a:xfrm>
          <a:prstGeom prst="rect">
            <a:avLst/>
          </a:prstGeom>
          <a:noFill/>
        </p:spPr>
        <p:txBody>
          <a:bodyPr wrap="none" rtlCol="0">
            <a:spAutoFit/>
          </a:bodyPr>
          <a:lstStyle/>
          <a:p>
            <a:r>
              <a:rPr lang="zh-CN" altLang="en-US" sz="1200" dirty="0">
                <a:latin typeface="+mn-ea"/>
              </a:rPr>
              <a:t>专业知识</a:t>
            </a:r>
          </a:p>
        </p:txBody>
      </p:sp>
      <p:sp>
        <p:nvSpPr>
          <p:cNvPr id="17" name="文本框 16"/>
          <p:cNvSpPr txBox="1"/>
          <p:nvPr/>
        </p:nvSpPr>
        <p:spPr>
          <a:xfrm>
            <a:off x="2906975" y="3540114"/>
            <a:ext cx="704039" cy="248209"/>
          </a:xfrm>
          <a:prstGeom prst="rect">
            <a:avLst/>
          </a:prstGeom>
          <a:solidFill>
            <a:schemeClr val="accent1"/>
          </a:solidFill>
          <a:ln>
            <a:noFill/>
          </a:ln>
        </p:spPr>
        <p:txBody>
          <a:bodyPr wrap="none" rtlCol="0">
            <a:spAutoFit/>
          </a:bodyPr>
          <a:lstStyle/>
          <a:p>
            <a:r>
              <a:rPr lang="zh-CN" altLang="en-US" sz="1013" dirty="0">
                <a:solidFill>
                  <a:schemeClr val="bg1"/>
                </a:solidFill>
                <a:latin typeface="+mn-ea"/>
              </a:rPr>
              <a:t>知识获取</a:t>
            </a:r>
          </a:p>
        </p:txBody>
      </p:sp>
      <p:sp>
        <p:nvSpPr>
          <p:cNvPr id="18" name="文本框 17"/>
          <p:cNvSpPr txBox="1"/>
          <p:nvPr/>
        </p:nvSpPr>
        <p:spPr>
          <a:xfrm>
            <a:off x="4312237" y="3540114"/>
            <a:ext cx="977900" cy="248209"/>
          </a:xfrm>
          <a:prstGeom prst="rect">
            <a:avLst/>
          </a:prstGeom>
          <a:solidFill>
            <a:schemeClr val="accent1"/>
          </a:solidFill>
          <a:ln>
            <a:noFill/>
          </a:ln>
        </p:spPr>
        <p:txBody>
          <a:bodyPr wrap="square" rtlCol="0">
            <a:spAutoFit/>
          </a:bodyPr>
          <a:lstStyle/>
          <a:p>
            <a:pPr algn="ctr"/>
            <a:r>
              <a:rPr lang="zh-CN" altLang="en-US" sz="1013" dirty="0">
                <a:solidFill>
                  <a:schemeClr val="bg1"/>
                </a:solidFill>
                <a:latin typeface="+mn-ea"/>
              </a:rPr>
              <a:t>推理机</a:t>
            </a:r>
          </a:p>
        </p:txBody>
      </p:sp>
      <p:sp>
        <p:nvSpPr>
          <p:cNvPr id="19" name="文本框 18"/>
          <p:cNvSpPr txBox="1"/>
          <p:nvPr/>
        </p:nvSpPr>
        <p:spPr>
          <a:xfrm>
            <a:off x="5868644" y="3541114"/>
            <a:ext cx="574196" cy="248209"/>
          </a:xfrm>
          <a:prstGeom prst="rect">
            <a:avLst/>
          </a:prstGeom>
          <a:solidFill>
            <a:schemeClr val="accent1"/>
          </a:solidFill>
          <a:ln>
            <a:noFill/>
          </a:ln>
        </p:spPr>
        <p:txBody>
          <a:bodyPr wrap="none" rtlCol="0">
            <a:spAutoFit/>
          </a:bodyPr>
          <a:lstStyle/>
          <a:p>
            <a:r>
              <a:rPr lang="zh-CN" altLang="en-US" sz="1013" dirty="0">
                <a:solidFill>
                  <a:schemeClr val="bg1"/>
                </a:solidFill>
                <a:latin typeface="+mn-ea"/>
              </a:rPr>
              <a:t>解释器</a:t>
            </a:r>
          </a:p>
        </p:txBody>
      </p:sp>
      <p:sp>
        <p:nvSpPr>
          <p:cNvPr id="20" name="文本框 19"/>
          <p:cNvSpPr txBox="1"/>
          <p:nvPr/>
        </p:nvSpPr>
        <p:spPr>
          <a:xfrm>
            <a:off x="6147190" y="3166459"/>
            <a:ext cx="1247457" cy="276999"/>
          </a:xfrm>
          <a:prstGeom prst="rect">
            <a:avLst/>
          </a:prstGeom>
          <a:noFill/>
        </p:spPr>
        <p:txBody>
          <a:bodyPr wrap="none" rtlCol="0">
            <a:spAutoFit/>
          </a:bodyPr>
          <a:lstStyle/>
          <a:p>
            <a:r>
              <a:rPr lang="en-US" altLang="zh-CN" sz="1200" dirty="0">
                <a:latin typeface="+mn-ea"/>
              </a:rPr>
              <a:t>Why</a:t>
            </a:r>
            <a:r>
              <a:rPr lang="zh-CN" altLang="en-US" sz="1200" dirty="0">
                <a:latin typeface="+mn-ea"/>
              </a:rPr>
              <a:t>、</a:t>
            </a:r>
            <a:r>
              <a:rPr lang="en-US" altLang="zh-CN" sz="1200" dirty="0">
                <a:latin typeface="+mn-ea"/>
              </a:rPr>
              <a:t>How</a:t>
            </a:r>
            <a:r>
              <a:rPr lang="zh-CN" altLang="en-US" sz="1200" dirty="0">
                <a:latin typeface="+mn-ea"/>
              </a:rPr>
              <a:t>信息</a:t>
            </a:r>
          </a:p>
        </p:txBody>
      </p:sp>
      <p:sp>
        <p:nvSpPr>
          <p:cNvPr id="21" name="文本框 20"/>
          <p:cNvSpPr txBox="1"/>
          <p:nvPr/>
        </p:nvSpPr>
        <p:spPr>
          <a:xfrm>
            <a:off x="3646319" y="4284483"/>
            <a:ext cx="574196" cy="248209"/>
          </a:xfrm>
          <a:prstGeom prst="rect">
            <a:avLst/>
          </a:prstGeom>
          <a:noFill/>
        </p:spPr>
        <p:txBody>
          <a:bodyPr wrap="none" rtlCol="0">
            <a:spAutoFit/>
          </a:bodyPr>
          <a:lstStyle/>
          <a:p>
            <a:r>
              <a:rPr lang="zh-CN" altLang="en-US" sz="1013" dirty="0">
                <a:solidFill>
                  <a:schemeClr val="bg1"/>
                </a:solidFill>
                <a:latin typeface="+mn-ea"/>
              </a:rPr>
              <a:t>知识库</a:t>
            </a:r>
          </a:p>
        </p:txBody>
      </p:sp>
      <p:sp>
        <p:nvSpPr>
          <p:cNvPr id="22" name="文本框 21"/>
          <p:cNvSpPr txBox="1"/>
          <p:nvPr/>
        </p:nvSpPr>
        <p:spPr>
          <a:xfrm>
            <a:off x="5193916" y="4279992"/>
            <a:ext cx="833883" cy="248209"/>
          </a:xfrm>
          <a:prstGeom prst="rect">
            <a:avLst/>
          </a:prstGeom>
          <a:noFill/>
        </p:spPr>
        <p:txBody>
          <a:bodyPr wrap="none" rtlCol="0">
            <a:spAutoFit/>
          </a:bodyPr>
          <a:lstStyle/>
          <a:p>
            <a:r>
              <a:rPr lang="zh-CN" altLang="en-US" sz="1013" dirty="0">
                <a:solidFill>
                  <a:schemeClr val="bg1"/>
                </a:solidFill>
                <a:latin typeface="+mn-ea"/>
              </a:rPr>
              <a:t>综合数据库</a:t>
            </a:r>
          </a:p>
        </p:txBody>
      </p:sp>
      <p:sp>
        <p:nvSpPr>
          <p:cNvPr id="23" name="文本框 22"/>
          <p:cNvSpPr txBox="1"/>
          <p:nvPr/>
        </p:nvSpPr>
        <p:spPr>
          <a:xfrm>
            <a:off x="408604" y="1860518"/>
            <a:ext cx="1531188" cy="323165"/>
          </a:xfrm>
          <a:prstGeom prst="rect">
            <a:avLst/>
          </a:prstGeom>
          <a:noFill/>
        </p:spPr>
        <p:txBody>
          <a:bodyPr wrap="none" rtlCol="0">
            <a:spAutoFit/>
          </a:bodyPr>
          <a:lstStyle/>
          <a:p>
            <a:r>
              <a:rPr lang="zh-CN" altLang="en-US" sz="1500" dirty="0">
                <a:latin typeface="+mn-ea"/>
              </a:rPr>
              <a:t>专家系统模型：</a:t>
            </a:r>
          </a:p>
        </p:txBody>
      </p:sp>
      <p:cxnSp>
        <p:nvCxnSpPr>
          <p:cNvPr id="25" name="直接箭头连接符 24"/>
          <p:cNvCxnSpPr>
            <a:stCxn id="13" idx="2"/>
          </p:cNvCxnSpPr>
          <p:nvPr/>
        </p:nvCxnSpPr>
        <p:spPr>
          <a:xfrm>
            <a:off x="3675378" y="2339641"/>
            <a:ext cx="85118" cy="35045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5715026" y="2386671"/>
            <a:ext cx="0" cy="32166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3282208" y="3180530"/>
            <a:ext cx="0" cy="32166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4773287" y="3180530"/>
            <a:ext cx="0" cy="32166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6139511" y="3180530"/>
            <a:ext cx="0" cy="32166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3601742" y="3888384"/>
            <a:ext cx="0" cy="275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6090942" y="3902672"/>
            <a:ext cx="0" cy="270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V="1">
            <a:off x="4414542" y="3876271"/>
            <a:ext cx="0" cy="303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a:off x="5193915" y="3858141"/>
            <a:ext cx="0" cy="32166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2262996" y="2022979"/>
            <a:ext cx="5281390" cy="2697842"/>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latin typeface="+mn-ea"/>
            </a:endParaRPr>
          </a:p>
        </p:txBody>
      </p:sp>
      <p:sp>
        <p:nvSpPr>
          <p:cNvPr id="3" name="页脚占位符 2">
            <a:extLst>
              <a:ext uri="{FF2B5EF4-FFF2-40B4-BE49-F238E27FC236}">
                <a16:creationId xmlns:a16="http://schemas.microsoft.com/office/drawing/2014/main" id="{6C498EDE-90D9-2A4C-BA6B-7759F60E1D24}"/>
              </a:ext>
            </a:extLst>
          </p:cNvPr>
          <p:cNvSpPr>
            <a:spLocks noGrp="1"/>
          </p:cNvSpPr>
          <p:nvPr>
            <p:ph type="ftr" sz="quarter" idx="11"/>
          </p:nvPr>
        </p:nvSpPr>
        <p:spPr/>
        <p:txBody>
          <a:bodyPr/>
          <a:lstStyle/>
          <a:p>
            <a:r>
              <a:rPr kumimoji="1" lang="zh-CN" altLang="en-US"/>
              <a:t>知识图谱概述</a:t>
            </a:r>
          </a:p>
        </p:txBody>
      </p:sp>
      <p:sp>
        <p:nvSpPr>
          <p:cNvPr id="5" name="灯片编号占位符 4">
            <a:extLst>
              <a:ext uri="{FF2B5EF4-FFF2-40B4-BE49-F238E27FC236}">
                <a16:creationId xmlns:a16="http://schemas.microsoft.com/office/drawing/2014/main" id="{E2B46586-B2B2-2341-B4C9-BE40476A5CAD}"/>
              </a:ext>
            </a:extLst>
          </p:cNvPr>
          <p:cNvSpPr>
            <a:spLocks noGrp="1"/>
          </p:cNvSpPr>
          <p:nvPr>
            <p:ph type="sldNum" sz="quarter" idx="12"/>
          </p:nvPr>
        </p:nvSpPr>
        <p:spPr/>
        <p:txBody>
          <a:bodyPr/>
          <a:lstStyle/>
          <a:p>
            <a:fld id="{36A25BD4-2C18-3241-A107-B7FFDDC89A82}" type="slidenum">
              <a:rPr kumimoji="1" lang="zh-CN" altLang="en-US" smtClean="0"/>
              <a:t>63</a:t>
            </a:fld>
            <a:endParaRPr kumimoji="1" lang="zh-CN"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4" name="矩形 3"/>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2" name="文本框 1"/>
          <p:cNvSpPr txBox="1"/>
          <p:nvPr/>
        </p:nvSpPr>
        <p:spPr>
          <a:xfrm>
            <a:off x="480853" y="1168556"/>
            <a:ext cx="6486152" cy="749629"/>
          </a:xfrm>
          <a:prstGeom prst="rect">
            <a:avLst/>
          </a:prstGeom>
          <a:noFill/>
        </p:spPr>
        <p:txBody>
          <a:bodyPr wrap="square" rtlCol="0">
            <a:spAutoFit/>
          </a:bodyPr>
          <a:lstStyle/>
          <a:p>
            <a:pPr marL="257175" indent="-257175">
              <a:lnSpc>
                <a:spcPct val="150000"/>
              </a:lnSpc>
              <a:buFont typeface="Arial" panose="020B0604020202090204" pitchFamily="34" charset="0"/>
              <a:buChar char="•"/>
            </a:pPr>
            <a:r>
              <a:rPr lang="zh-CN" altLang="en-US" sz="1500" b="1" dirty="0">
                <a:latin typeface="+mn-ea"/>
              </a:rPr>
              <a:t>语义网络 </a:t>
            </a:r>
            <a:r>
              <a:rPr lang="en-US" altLang="zh-CN" sz="1500" b="1" dirty="0">
                <a:latin typeface="+mn-ea"/>
              </a:rPr>
              <a:t>(Semantic Network)</a:t>
            </a:r>
            <a:r>
              <a:rPr lang="zh-CN" altLang="en-US" sz="1500" dirty="0">
                <a:latin typeface="+mn-ea"/>
              </a:rPr>
              <a:t>：</a:t>
            </a:r>
            <a:r>
              <a:rPr lang="en-US" altLang="zh-CN" sz="1500" dirty="0">
                <a:latin typeface="+mn-ea"/>
              </a:rPr>
              <a:t>1970</a:t>
            </a:r>
            <a:r>
              <a:rPr lang="zh-CN" altLang="en-US" sz="1500" dirty="0">
                <a:latin typeface="+mn-ea"/>
              </a:rPr>
              <a:t>年，</a:t>
            </a:r>
            <a:r>
              <a:rPr lang="en-US" altLang="zh-CN" sz="1500" dirty="0">
                <a:latin typeface="+mn-ea"/>
              </a:rPr>
              <a:t>Herbert </a:t>
            </a:r>
            <a:r>
              <a:rPr lang="en-US" altLang="zh-CN" sz="1500" dirty="0" err="1">
                <a:latin typeface="+mn-ea"/>
              </a:rPr>
              <a:t>A.Simon</a:t>
            </a:r>
            <a:r>
              <a:rPr lang="zh-CN" altLang="en-US" sz="1500" dirty="0">
                <a:latin typeface="+mn-ea"/>
              </a:rPr>
              <a:t>正式提出，</a:t>
            </a:r>
            <a:endParaRPr lang="en-US" altLang="zh-CN" sz="1500" dirty="0">
              <a:latin typeface="+mn-ea"/>
            </a:endParaRPr>
          </a:p>
          <a:p>
            <a:pPr>
              <a:lnSpc>
                <a:spcPct val="150000"/>
              </a:lnSpc>
            </a:pPr>
            <a:r>
              <a:rPr lang="en-US" altLang="zh-CN" sz="1500" dirty="0">
                <a:latin typeface="+mn-ea"/>
              </a:rPr>
              <a:t>     </a:t>
            </a:r>
            <a:r>
              <a:rPr lang="zh-CN" altLang="en-US" sz="1500" dirty="0">
                <a:latin typeface="+mn-ea"/>
              </a:rPr>
              <a:t>通过有向图来表示知识，作为</a:t>
            </a:r>
            <a:r>
              <a:rPr lang="zh-CN" altLang="en-US" sz="1500" b="1" dirty="0">
                <a:latin typeface="+mn-ea"/>
              </a:rPr>
              <a:t>知识表示的一种通用手段。</a:t>
            </a:r>
          </a:p>
        </p:txBody>
      </p:sp>
      <p:sp>
        <p:nvSpPr>
          <p:cNvPr id="12" name="矩形 11"/>
          <p:cNvSpPr/>
          <p:nvPr/>
        </p:nvSpPr>
        <p:spPr>
          <a:xfrm>
            <a:off x="7547883" y="2954697"/>
            <a:ext cx="1288192" cy="2058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latin typeface="+mn-ea"/>
            </a:endParaRPr>
          </a:p>
        </p:txBody>
      </p:sp>
      <p:sp>
        <p:nvSpPr>
          <p:cNvPr id="15" name="文本框 14"/>
          <p:cNvSpPr txBox="1"/>
          <p:nvPr/>
        </p:nvSpPr>
        <p:spPr>
          <a:xfrm>
            <a:off x="419696" y="266166"/>
            <a:ext cx="3172663" cy="461665"/>
          </a:xfrm>
          <a:prstGeom prst="rect">
            <a:avLst/>
          </a:prstGeom>
          <a:noFill/>
        </p:spPr>
        <p:txBody>
          <a:bodyPr wrap="none" rtlCol="0">
            <a:spAutoFit/>
          </a:bodyPr>
          <a:lstStyle/>
          <a:p>
            <a:r>
              <a:rPr lang="en-US" altLang="zh-CN" sz="2400" dirty="0">
                <a:solidFill>
                  <a:srgbClr val="000000"/>
                </a:solidFill>
                <a:latin typeface="+mn-ea"/>
              </a:rPr>
              <a:t>1970-1990</a:t>
            </a:r>
            <a:r>
              <a:rPr lang="zh-CN" altLang="en-US" sz="2400" dirty="0">
                <a:solidFill>
                  <a:srgbClr val="000000"/>
                </a:solidFill>
                <a:latin typeface="+mn-ea"/>
              </a:rPr>
              <a:t>：</a:t>
            </a:r>
            <a:r>
              <a:rPr lang="zh-CN" altLang="en-US" sz="2400" dirty="0">
                <a:latin typeface="+mn-ea"/>
                <a:cs typeface="+mn-ea"/>
                <a:sym typeface="微软雅黑 Light" panose="020B0502040204020203" pitchFamily="34" charset="-122"/>
              </a:rPr>
              <a:t>专家系统</a:t>
            </a:r>
            <a:endParaRPr lang="id-ID" altLang="zh-CN" sz="2400" dirty="0">
              <a:latin typeface="+mn-ea"/>
              <a:cs typeface="+mn-ea"/>
              <a:sym typeface="微软雅黑 Light" panose="020B0502040204020203" pitchFamily="34" charset="-122"/>
            </a:endParaRPr>
          </a:p>
        </p:txBody>
      </p:sp>
      <p:sp>
        <p:nvSpPr>
          <p:cNvPr id="16" name="文本框 15"/>
          <p:cNvSpPr txBox="1"/>
          <p:nvPr/>
        </p:nvSpPr>
        <p:spPr>
          <a:xfrm>
            <a:off x="480853" y="2826447"/>
            <a:ext cx="6388771" cy="1095877"/>
          </a:xfrm>
          <a:prstGeom prst="rect">
            <a:avLst/>
          </a:prstGeom>
          <a:noFill/>
        </p:spPr>
        <p:txBody>
          <a:bodyPr wrap="square" rtlCol="0">
            <a:spAutoFit/>
          </a:bodyPr>
          <a:lstStyle/>
          <a:p>
            <a:pPr marL="257175" indent="-257175">
              <a:lnSpc>
                <a:spcPct val="150000"/>
              </a:lnSpc>
              <a:buFont typeface="Arial" panose="020B0604020202090204" pitchFamily="34" charset="0"/>
              <a:buChar char="•"/>
            </a:pPr>
            <a:r>
              <a:rPr lang="zh-CN" altLang="en-US" sz="1500" b="1" dirty="0">
                <a:latin typeface="+mn-ea"/>
              </a:rPr>
              <a:t>知识工程 </a:t>
            </a:r>
            <a:r>
              <a:rPr lang="en-US" altLang="zh-CN" sz="1500" b="1" dirty="0">
                <a:latin typeface="+mn-ea"/>
              </a:rPr>
              <a:t>(Knowledge Engineering)</a:t>
            </a:r>
            <a:r>
              <a:rPr lang="zh-CN" altLang="en-US" sz="1500" dirty="0">
                <a:latin typeface="+mn-ea"/>
              </a:rPr>
              <a:t>：</a:t>
            </a:r>
            <a:r>
              <a:rPr lang="en-US" altLang="zh-CN" sz="1500" dirty="0">
                <a:latin typeface="+mn-ea"/>
              </a:rPr>
              <a:t>1977</a:t>
            </a:r>
            <a:r>
              <a:rPr lang="zh-CN" altLang="en-US" sz="1500" dirty="0">
                <a:latin typeface="+mn-ea"/>
              </a:rPr>
              <a:t>年美国斯坦福大学计算机科学家</a:t>
            </a:r>
            <a:r>
              <a:rPr lang="en-US" altLang="zh-CN" sz="1500" dirty="0">
                <a:latin typeface="+mn-ea"/>
              </a:rPr>
              <a:t>Edward Albert </a:t>
            </a:r>
            <a:r>
              <a:rPr lang="en-US" altLang="zh-CN" sz="1500" dirty="0" err="1">
                <a:latin typeface="+mn-ea"/>
              </a:rPr>
              <a:t>Feigenbaum</a:t>
            </a:r>
            <a:r>
              <a:rPr lang="zh-CN" altLang="en-US" sz="1500" dirty="0">
                <a:latin typeface="+mn-ea"/>
              </a:rPr>
              <a:t>教授在第五届国际人工智能会议上提出。</a:t>
            </a:r>
            <a:r>
              <a:rPr lang="zh-CN" altLang="en-US" sz="1500" b="1" dirty="0">
                <a:latin typeface="+mn-ea"/>
              </a:rPr>
              <a:t>确立了知识工程在人工智能中的核心地位。</a:t>
            </a:r>
            <a:endParaRPr lang="en-US" altLang="zh-CN" sz="1500" b="1" dirty="0">
              <a:latin typeface="+mn-ea"/>
            </a:endParaRPr>
          </a:p>
        </p:txBody>
      </p:sp>
      <p:pic>
        <p:nvPicPr>
          <p:cNvPr id="13" name="图片 12"/>
          <p:cNvPicPr>
            <a:picLocks noChangeAspect="1"/>
          </p:cNvPicPr>
          <p:nvPr/>
        </p:nvPicPr>
        <p:blipFill>
          <a:blip r:embed="rId2"/>
          <a:stretch>
            <a:fillRect/>
          </a:stretch>
        </p:blipFill>
        <p:spPr>
          <a:xfrm>
            <a:off x="7547883" y="3077437"/>
            <a:ext cx="874010" cy="1011163"/>
          </a:xfrm>
          <a:prstGeom prst="rect">
            <a:avLst/>
          </a:prstGeom>
        </p:spPr>
      </p:pic>
      <p:sp>
        <p:nvSpPr>
          <p:cNvPr id="14" name="文本框 13"/>
          <p:cNvSpPr txBox="1"/>
          <p:nvPr/>
        </p:nvSpPr>
        <p:spPr>
          <a:xfrm>
            <a:off x="7099140" y="4145555"/>
            <a:ext cx="1976823" cy="461665"/>
          </a:xfrm>
          <a:prstGeom prst="rect">
            <a:avLst/>
          </a:prstGeom>
          <a:noFill/>
        </p:spPr>
        <p:txBody>
          <a:bodyPr wrap="none" rtlCol="0">
            <a:spAutoFit/>
          </a:bodyPr>
          <a:lstStyle/>
          <a:p>
            <a:pPr algn="ctr"/>
            <a:r>
              <a:rPr lang="en-US" altLang="zh-CN" sz="1200" dirty="0">
                <a:latin typeface="+mn-ea"/>
              </a:rPr>
              <a:t>Edward Albert </a:t>
            </a:r>
            <a:r>
              <a:rPr lang="en-US" altLang="zh-CN" sz="1200" dirty="0" err="1">
                <a:latin typeface="+mn-ea"/>
              </a:rPr>
              <a:t>Feigenbaum</a:t>
            </a:r>
            <a:endParaRPr lang="en-US" altLang="zh-CN" sz="1200" dirty="0">
              <a:latin typeface="+mn-ea"/>
            </a:endParaRPr>
          </a:p>
          <a:p>
            <a:pPr algn="ctr"/>
            <a:r>
              <a:rPr lang="en-US" altLang="zh-CN" sz="1200" dirty="0">
                <a:latin typeface="+mn-ea"/>
              </a:rPr>
              <a:t>1994</a:t>
            </a:r>
            <a:r>
              <a:rPr lang="zh-CN" altLang="en-US" sz="1200" dirty="0">
                <a:latin typeface="+mn-ea"/>
              </a:rPr>
              <a:t>年图灵奖得主</a:t>
            </a:r>
            <a:endParaRPr lang="en-US" altLang="zh-CN" sz="1200" dirty="0">
              <a:latin typeface="+mn-ea"/>
            </a:endParaRPr>
          </a:p>
        </p:txBody>
      </p:sp>
      <p:pic>
        <p:nvPicPr>
          <p:cNvPr id="1026" name="Picture 2" descr="https://img-blog.csdn.net/20180810172443372?watermark/2/text/aHR0cHM6Ly9ibG9nLmNzZG4ubmV0L20wXzM3NTY1OTQ4/font/5a6L5L2T/fontsize/400/fill/I0JBQkFCMA==/dissolve/70"/>
          <p:cNvPicPr>
            <a:picLocks noChangeAspect="1" noChangeArrowheads="1"/>
          </p:cNvPicPr>
          <p:nvPr/>
        </p:nvPicPr>
        <p:blipFill rotWithShape="1">
          <a:blip r:embed="rId3">
            <a:extLst>
              <a:ext uri="{28A0092B-C50C-407E-A947-70E740481C1C}">
                <a14:useLocalDpi xmlns:a14="http://schemas.microsoft.com/office/drawing/2010/main" val="0"/>
              </a:ext>
            </a:extLst>
          </a:blip>
          <a:srcRect b="6228"/>
          <a:stretch>
            <a:fillRect/>
          </a:stretch>
        </p:blipFill>
        <p:spPr bwMode="auto">
          <a:xfrm>
            <a:off x="6611410" y="1168556"/>
            <a:ext cx="2443474" cy="1521722"/>
          </a:xfrm>
          <a:prstGeom prst="rect">
            <a:avLst/>
          </a:prstGeom>
          <a:noFill/>
          <a:extLst>
            <a:ext uri="{909E8E84-426E-40DD-AFC4-6F175D3DCCD1}">
              <a14:hiddenFill xmlns:a14="http://schemas.microsoft.com/office/drawing/2010/main">
                <a:solidFill>
                  <a:srgbClr val="FFFFFF"/>
                </a:solidFill>
              </a14:hiddenFill>
            </a:ext>
          </a:extLst>
        </p:spPr>
      </p:pic>
      <p:sp>
        <p:nvSpPr>
          <p:cNvPr id="3" name="页脚占位符 2">
            <a:extLst>
              <a:ext uri="{FF2B5EF4-FFF2-40B4-BE49-F238E27FC236}">
                <a16:creationId xmlns:a16="http://schemas.microsoft.com/office/drawing/2014/main" id="{B3C53733-F5A9-6045-98CD-B62CDE6F8342}"/>
              </a:ext>
            </a:extLst>
          </p:cNvPr>
          <p:cNvSpPr>
            <a:spLocks noGrp="1"/>
          </p:cNvSpPr>
          <p:nvPr>
            <p:ph type="ftr" sz="quarter" idx="11"/>
          </p:nvPr>
        </p:nvSpPr>
        <p:spPr/>
        <p:txBody>
          <a:bodyPr/>
          <a:lstStyle/>
          <a:p>
            <a:r>
              <a:rPr kumimoji="1" lang="zh-CN" altLang="en-US"/>
              <a:t>知识图谱概述</a:t>
            </a:r>
          </a:p>
        </p:txBody>
      </p:sp>
      <p:sp>
        <p:nvSpPr>
          <p:cNvPr id="5" name="灯片编号占位符 4">
            <a:extLst>
              <a:ext uri="{FF2B5EF4-FFF2-40B4-BE49-F238E27FC236}">
                <a16:creationId xmlns:a16="http://schemas.microsoft.com/office/drawing/2014/main" id="{892696E5-AD11-4A4C-97D4-23B655AAA020}"/>
              </a:ext>
            </a:extLst>
          </p:cNvPr>
          <p:cNvSpPr>
            <a:spLocks noGrp="1"/>
          </p:cNvSpPr>
          <p:nvPr>
            <p:ph type="sldNum" sz="quarter" idx="12"/>
          </p:nvPr>
        </p:nvSpPr>
        <p:spPr/>
        <p:txBody>
          <a:bodyPr/>
          <a:lstStyle/>
          <a:p>
            <a:fld id="{36A25BD4-2C18-3241-A107-B7FFDDC89A82}" type="slidenum">
              <a:rPr kumimoji="1" lang="zh-CN" altLang="en-US" smtClean="0"/>
              <a:t>64</a:t>
            </a:fld>
            <a:endParaRPr kumimoji="1" lang="zh-CN"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3873176" cy="461665"/>
          </a:xfrm>
          <a:prstGeom prst="rect">
            <a:avLst/>
          </a:prstGeom>
          <a:noFill/>
        </p:spPr>
        <p:txBody>
          <a:bodyPr wrap="none" rtlCol="0">
            <a:spAutoFit/>
          </a:bodyPr>
          <a:lstStyle/>
          <a:p>
            <a:r>
              <a:rPr kumimoji="1" lang="en-US" altLang="zh-CN" sz="2400" dirty="0">
                <a:latin typeface="+mn-ea"/>
              </a:rPr>
              <a:t>1990-2000</a:t>
            </a:r>
            <a:r>
              <a:rPr kumimoji="1" lang="zh-CN" altLang="en-US" sz="2400" dirty="0">
                <a:latin typeface="+mn-ea"/>
              </a:rPr>
              <a:t>：万维网</a:t>
            </a:r>
            <a:r>
              <a:rPr kumimoji="1" lang="en-US" altLang="zh-CN" sz="2400" dirty="0">
                <a:latin typeface="+mn-ea"/>
              </a:rPr>
              <a:t>Web1.0</a:t>
            </a: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4" name="矩形 3"/>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20" name="文本框 19"/>
          <p:cNvSpPr txBox="1"/>
          <p:nvPr/>
        </p:nvSpPr>
        <p:spPr>
          <a:xfrm>
            <a:off x="414459" y="2082684"/>
            <a:ext cx="6186309" cy="403380"/>
          </a:xfrm>
          <a:prstGeom prst="rect">
            <a:avLst/>
          </a:prstGeom>
          <a:noFill/>
        </p:spPr>
        <p:txBody>
          <a:bodyPr wrap="none" rtlCol="0">
            <a:spAutoFit/>
          </a:bodyPr>
          <a:lstStyle/>
          <a:p>
            <a:pPr>
              <a:lnSpc>
                <a:spcPct val="150000"/>
              </a:lnSpc>
            </a:pPr>
            <a:r>
              <a:rPr lang="en-US" altLang="zh-CN" sz="1500" dirty="0">
                <a:solidFill>
                  <a:srgbClr val="000000"/>
                </a:solidFill>
                <a:latin typeface="+mn-ea"/>
              </a:rPr>
              <a:t>1989</a:t>
            </a:r>
            <a:r>
              <a:rPr lang="zh-CN" altLang="en-US" sz="1500" dirty="0">
                <a:solidFill>
                  <a:srgbClr val="000000"/>
                </a:solidFill>
                <a:latin typeface="+mn-ea"/>
              </a:rPr>
              <a:t>年，英国科学家</a:t>
            </a:r>
            <a:r>
              <a:rPr lang="en-US" altLang="zh-CN" sz="1500" dirty="0">
                <a:solidFill>
                  <a:srgbClr val="000000"/>
                </a:solidFill>
                <a:latin typeface="+mn-ea"/>
              </a:rPr>
              <a:t>Tim Berners-Lee</a:t>
            </a:r>
            <a:r>
              <a:rPr lang="zh-CN" altLang="en-US" sz="1500" dirty="0">
                <a:solidFill>
                  <a:srgbClr val="000000"/>
                </a:solidFill>
                <a:latin typeface="+mn-ea"/>
              </a:rPr>
              <a:t>发明了万维网</a:t>
            </a:r>
            <a:r>
              <a:rPr lang="en-US" altLang="zh-CN" sz="1500" dirty="0">
                <a:solidFill>
                  <a:srgbClr val="000000"/>
                </a:solidFill>
                <a:latin typeface="+mn-ea"/>
              </a:rPr>
              <a:t>(World Wide Web)</a:t>
            </a:r>
            <a:r>
              <a:rPr lang="zh-CN" altLang="en-US" sz="1500" dirty="0">
                <a:solidFill>
                  <a:srgbClr val="000000"/>
                </a:solidFill>
                <a:latin typeface="+mn-ea"/>
              </a:rPr>
              <a:t>。</a:t>
            </a:r>
          </a:p>
        </p:txBody>
      </p:sp>
      <p:sp>
        <p:nvSpPr>
          <p:cNvPr id="10" name="文本框 9"/>
          <p:cNvSpPr txBox="1"/>
          <p:nvPr/>
        </p:nvSpPr>
        <p:spPr>
          <a:xfrm>
            <a:off x="414459" y="964600"/>
            <a:ext cx="2162772" cy="465577"/>
          </a:xfrm>
          <a:prstGeom prst="rect">
            <a:avLst/>
          </a:prstGeom>
          <a:noFill/>
        </p:spPr>
        <p:txBody>
          <a:bodyPr wrap="none" rtlCol="0">
            <a:spAutoFit/>
          </a:bodyPr>
          <a:lstStyle/>
          <a:p>
            <a:pPr>
              <a:lnSpc>
                <a:spcPct val="150000"/>
              </a:lnSpc>
            </a:pPr>
            <a:r>
              <a:rPr lang="en-US" altLang="zh-CN" sz="1800" b="1" dirty="0">
                <a:solidFill>
                  <a:srgbClr val="000000"/>
                </a:solidFill>
                <a:latin typeface="+mn-ea"/>
              </a:rPr>
              <a:t>Web</a:t>
            </a:r>
            <a:r>
              <a:rPr lang="zh-CN" altLang="en-US" sz="1800" b="1" dirty="0">
                <a:solidFill>
                  <a:srgbClr val="000000"/>
                </a:solidFill>
                <a:latin typeface="+mn-ea"/>
              </a:rPr>
              <a:t> </a:t>
            </a:r>
            <a:r>
              <a:rPr lang="en-US" altLang="zh-CN" sz="1800" b="1" dirty="0">
                <a:solidFill>
                  <a:srgbClr val="000000"/>
                </a:solidFill>
                <a:latin typeface="+mn-ea"/>
              </a:rPr>
              <a:t>1.0</a:t>
            </a:r>
            <a:r>
              <a:rPr lang="zh-CN" altLang="en-US" sz="1500" dirty="0">
                <a:solidFill>
                  <a:srgbClr val="000000"/>
                </a:solidFill>
                <a:latin typeface="+mn-ea"/>
              </a:rPr>
              <a:t>：</a:t>
            </a:r>
            <a:r>
              <a:rPr lang="zh-CN" altLang="en-US" sz="1800" b="1" dirty="0">
                <a:solidFill>
                  <a:srgbClr val="000000"/>
                </a:solidFill>
                <a:latin typeface="+mn-ea"/>
              </a:rPr>
              <a:t>文档互联</a:t>
            </a:r>
          </a:p>
        </p:txBody>
      </p:sp>
      <p:sp>
        <p:nvSpPr>
          <p:cNvPr id="2" name="矩形 1"/>
          <p:cNvSpPr/>
          <p:nvPr/>
        </p:nvSpPr>
        <p:spPr>
          <a:xfrm>
            <a:off x="3109401" y="1338133"/>
            <a:ext cx="963725" cy="302390"/>
          </a:xfrm>
          <a:prstGeom prst="rect">
            <a:avLst/>
          </a:prstGeom>
        </p:spPr>
        <p:txBody>
          <a:bodyPr wrap="none">
            <a:spAutoFit/>
          </a:bodyPr>
          <a:lstStyle/>
          <a:p>
            <a:pPr>
              <a:lnSpc>
                <a:spcPct val="150000"/>
              </a:lnSpc>
            </a:pPr>
            <a:r>
              <a:rPr lang="zh-CN" altLang="en-US" sz="1013" dirty="0">
                <a:solidFill>
                  <a:srgbClr val="000000"/>
                </a:solidFill>
                <a:latin typeface="+mn-ea"/>
              </a:rPr>
              <a:t>静态单向行为</a:t>
            </a:r>
          </a:p>
        </p:txBody>
      </p:sp>
      <p:sp>
        <p:nvSpPr>
          <p:cNvPr id="3" name="矩形 2"/>
          <p:cNvSpPr/>
          <p:nvPr/>
        </p:nvSpPr>
        <p:spPr>
          <a:xfrm>
            <a:off x="4507690" y="1513274"/>
            <a:ext cx="569387" cy="403380"/>
          </a:xfrm>
          <a:prstGeom prst="rect">
            <a:avLst/>
          </a:prstGeom>
          <a:noFill/>
          <a:ln>
            <a:solidFill>
              <a:schemeClr val="tx1">
                <a:lumMod val="50000"/>
                <a:lumOff val="50000"/>
              </a:schemeClr>
            </a:solidFill>
          </a:ln>
        </p:spPr>
        <p:txBody>
          <a:bodyPr wrap="none">
            <a:spAutoFit/>
          </a:bodyPr>
          <a:lstStyle/>
          <a:p>
            <a:pPr>
              <a:lnSpc>
                <a:spcPct val="150000"/>
              </a:lnSpc>
            </a:pPr>
            <a:r>
              <a:rPr lang="zh-CN" altLang="en-US" sz="1500" b="1" dirty="0">
                <a:solidFill>
                  <a:srgbClr val="000000"/>
                </a:solidFill>
                <a:latin typeface="+mn-ea"/>
              </a:rPr>
              <a:t>用户</a:t>
            </a:r>
          </a:p>
        </p:txBody>
      </p:sp>
      <p:sp>
        <p:nvSpPr>
          <p:cNvPr id="5" name="矩形 4"/>
          <p:cNvSpPr/>
          <p:nvPr/>
        </p:nvSpPr>
        <p:spPr>
          <a:xfrm>
            <a:off x="2207801" y="1528570"/>
            <a:ext cx="569387" cy="403380"/>
          </a:xfrm>
          <a:prstGeom prst="rect">
            <a:avLst/>
          </a:prstGeom>
          <a:noFill/>
          <a:ln>
            <a:solidFill>
              <a:schemeClr val="tx1">
                <a:lumMod val="50000"/>
                <a:lumOff val="50000"/>
              </a:schemeClr>
            </a:solidFill>
          </a:ln>
        </p:spPr>
        <p:txBody>
          <a:bodyPr wrap="none">
            <a:spAutoFit/>
          </a:bodyPr>
          <a:lstStyle/>
          <a:p>
            <a:pPr>
              <a:lnSpc>
                <a:spcPct val="150000"/>
              </a:lnSpc>
            </a:pPr>
            <a:r>
              <a:rPr lang="zh-CN" altLang="en-US" sz="1500" b="1" dirty="0">
                <a:solidFill>
                  <a:srgbClr val="000000"/>
                </a:solidFill>
                <a:latin typeface="+mn-ea"/>
              </a:rPr>
              <a:t>网站</a:t>
            </a:r>
          </a:p>
        </p:txBody>
      </p:sp>
      <p:sp>
        <p:nvSpPr>
          <p:cNvPr id="7" name="右箭头 6"/>
          <p:cNvSpPr/>
          <p:nvPr/>
        </p:nvSpPr>
        <p:spPr>
          <a:xfrm>
            <a:off x="3013765" y="1674143"/>
            <a:ext cx="1371600" cy="1343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latin typeface="+mn-ea"/>
            </a:endParaRPr>
          </a:p>
        </p:txBody>
      </p:sp>
      <p:sp>
        <p:nvSpPr>
          <p:cNvPr id="17" name="文本框 16"/>
          <p:cNvSpPr txBox="1"/>
          <p:nvPr/>
        </p:nvSpPr>
        <p:spPr>
          <a:xfrm>
            <a:off x="414459" y="4105111"/>
            <a:ext cx="5766322" cy="489942"/>
          </a:xfrm>
          <a:prstGeom prst="rect">
            <a:avLst/>
          </a:prstGeom>
          <a:noFill/>
        </p:spPr>
        <p:txBody>
          <a:bodyPr wrap="none" rtlCol="0">
            <a:spAutoFit/>
          </a:bodyPr>
          <a:lstStyle/>
          <a:p>
            <a:pPr>
              <a:lnSpc>
                <a:spcPct val="200000"/>
              </a:lnSpc>
            </a:pPr>
            <a:r>
              <a:rPr lang="en-US" altLang="zh-CN" sz="1500" dirty="0">
                <a:solidFill>
                  <a:srgbClr val="000000"/>
                </a:solidFill>
                <a:latin typeface="+mn-ea"/>
              </a:rPr>
              <a:t>1998</a:t>
            </a:r>
            <a:r>
              <a:rPr lang="zh-CN" altLang="en-US" sz="1500" dirty="0">
                <a:solidFill>
                  <a:srgbClr val="000000"/>
                </a:solidFill>
                <a:latin typeface="+mn-ea"/>
              </a:rPr>
              <a:t>年，</a:t>
            </a:r>
            <a:r>
              <a:rPr lang="en-US" altLang="zh-CN" sz="1500" b="1" dirty="0">
                <a:solidFill>
                  <a:srgbClr val="000000"/>
                </a:solidFill>
                <a:latin typeface="+mn-ea"/>
              </a:rPr>
              <a:t>PageRank</a:t>
            </a:r>
            <a:r>
              <a:rPr lang="zh-CN" altLang="en-US" sz="1500" b="1" dirty="0">
                <a:solidFill>
                  <a:srgbClr val="000000"/>
                </a:solidFill>
                <a:latin typeface="+mn-ea"/>
              </a:rPr>
              <a:t>搜索引擎技术</a:t>
            </a:r>
            <a:r>
              <a:rPr lang="zh-CN" altLang="en-US" sz="1500" dirty="0">
                <a:solidFill>
                  <a:srgbClr val="000000"/>
                </a:solidFill>
                <a:latin typeface="+mn-ea"/>
              </a:rPr>
              <a:t>被发明，</a:t>
            </a:r>
            <a:r>
              <a:rPr lang="en-US" altLang="zh-CN" sz="1500" dirty="0">
                <a:solidFill>
                  <a:srgbClr val="000000"/>
                </a:solidFill>
                <a:latin typeface="+mn-ea"/>
              </a:rPr>
              <a:t> </a:t>
            </a:r>
            <a:r>
              <a:rPr lang="zh-CN" altLang="en-US" sz="1500" dirty="0">
                <a:solidFill>
                  <a:srgbClr val="000000"/>
                </a:solidFill>
                <a:latin typeface="+mn-ea"/>
              </a:rPr>
              <a:t>谷歌（</a:t>
            </a:r>
            <a:r>
              <a:rPr lang="en-US" altLang="zh-CN" sz="1500" dirty="0">
                <a:solidFill>
                  <a:srgbClr val="000000"/>
                </a:solidFill>
                <a:latin typeface="+mn-ea"/>
              </a:rPr>
              <a:t>Google</a:t>
            </a:r>
            <a:r>
              <a:rPr lang="zh-CN" altLang="en-US" sz="1500" dirty="0">
                <a:solidFill>
                  <a:srgbClr val="000000"/>
                </a:solidFill>
                <a:latin typeface="+mn-ea"/>
              </a:rPr>
              <a:t>）成立。</a:t>
            </a:r>
          </a:p>
        </p:txBody>
      </p:sp>
      <p:sp>
        <p:nvSpPr>
          <p:cNvPr id="9" name="矩形 8"/>
          <p:cNvSpPr/>
          <p:nvPr/>
        </p:nvSpPr>
        <p:spPr>
          <a:xfrm>
            <a:off x="414460" y="2581208"/>
            <a:ext cx="5902739" cy="1442126"/>
          </a:xfrm>
          <a:prstGeom prst="rect">
            <a:avLst/>
          </a:prstGeom>
        </p:spPr>
        <p:txBody>
          <a:bodyPr wrap="square">
            <a:spAutoFit/>
          </a:bodyPr>
          <a:lstStyle/>
          <a:p>
            <a:pPr>
              <a:lnSpc>
                <a:spcPct val="150000"/>
              </a:lnSpc>
            </a:pPr>
            <a:r>
              <a:rPr lang="en-US" altLang="zh-CN" sz="1500" dirty="0">
                <a:latin typeface="+mn-ea"/>
              </a:rPr>
              <a:t>1994</a:t>
            </a:r>
            <a:r>
              <a:rPr lang="zh-CN" altLang="en-US" sz="1500" dirty="0">
                <a:latin typeface="+mn-ea"/>
              </a:rPr>
              <a:t>年，万维网联盟（</a:t>
            </a:r>
            <a:r>
              <a:rPr lang="en-US" altLang="zh-CN" sz="1500" dirty="0">
                <a:latin typeface="+mn-ea"/>
              </a:rPr>
              <a:t>World Wide Web Consortium</a:t>
            </a:r>
            <a:r>
              <a:rPr lang="zh-CN" altLang="en-US" sz="1500" dirty="0">
                <a:latin typeface="+mn-ea"/>
              </a:rPr>
              <a:t>，</a:t>
            </a:r>
            <a:r>
              <a:rPr lang="en-US" altLang="zh-CN" sz="1500" dirty="0">
                <a:latin typeface="+mn-ea"/>
              </a:rPr>
              <a:t>W3C</a:t>
            </a:r>
            <a:r>
              <a:rPr lang="zh-CN" altLang="en-US" sz="1500" dirty="0">
                <a:latin typeface="+mn-ea"/>
              </a:rPr>
              <a:t>）创建，是</a:t>
            </a:r>
            <a:r>
              <a:rPr lang="en-US" altLang="zh-CN" sz="1500" dirty="0">
                <a:latin typeface="+mn-ea"/>
              </a:rPr>
              <a:t>Web</a:t>
            </a:r>
            <a:r>
              <a:rPr lang="zh-CN" altLang="en-US" sz="1500" dirty="0">
                <a:latin typeface="+mn-ea"/>
              </a:rPr>
              <a:t>技术领域最具权威和影响力的国际中立性技术标准机构。</a:t>
            </a:r>
            <a:endParaRPr lang="en-US" altLang="zh-CN" sz="1500" dirty="0">
              <a:latin typeface="+mn-ea"/>
            </a:endParaRPr>
          </a:p>
          <a:p>
            <a:pPr>
              <a:lnSpc>
                <a:spcPct val="150000"/>
              </a:lnSpc>
            </a:pPr>
            <a:r>
              <a:rPr lang="zh-CN" altLang="en-US" sz="1500" dirty="0">
                <a:latin typeface="+mn-ea"/>
              </a:rPr>
              <a:t>发布互联网内容标记语言：</a:t>
            </a:r>
            <a:r>
              <a:rPr lang="en-US" altLang="zh-CN" sz="1500" dirty="0">
                <a:latin typeface="+mn-ea"/>
              </a:rPr>
              <a:t> </a:t>
            </a:r>
            <a:r>
              <a:rPr lang="en-US" altLang="zh-CN" sz="1500" b="1" dirty="0">
                <a:latin typeface="+mn-ea"/>
              </a:rPr>
              <a:t>HTML</a:t>
            </a:r>
            <a:r>
              <a:rPr lang="zh-CN" altLang="en-US" sz="1500" b="1" dirty="0">
                <a:latin typeface="+mn-ea"/>
              </a:rPr>
              <a:t>（</a:t>
            </a:r>
            <a:r>
              <a:rPr lang="en-US" altLang="zh-CN" sz="1500" b="1" dirty="0">
                <a:latin typeface="+mn-ea"/>
              </a:rPr>
              <a:t>1997</a:t>
            </a:r>
            <a:r>
              <a:rPr lang="zh-CN" altLang="en-US" sz="1500" b="1" dirty="0">
                <a:latin typeface="+mn-ea"/>
              </a:rPr>
              <a:t>），</a:t>
            </a:r>
            <a:r>
              <a:rPr lang="en-US" altLang="zh-CN" sz="1500" b="1" dirty="0">
                <a:latin typeface="+mn-ea"/>
              </a:rPr>
              <a:t> XML</a:t>
            </a:r>
            <a:r>
              <a:rPr lang="zh-CN" altLang="en-US" sz="1500" b="1" dirty="0">
                <a:latin typeface="+mn-ea"/>
              </a:rPr>
              <a:t>（</a:t>
            </a:r>
            <a:r>
              <a:rPr lang="en-US" altLang="zh-CN" sz="1500" b="1" dirty="0">
                <a:latin typeface="+mn-ea"/>
              </a:rPr>
              <a:t>1998</a:t>
            </a:r>
            <a:r>
              <a:rPr lang="zh-CN" altLang="en-US" sz="1500" b="1" dirty="0">
                <a:latin typeface="+mn-ea"/>
              </a:rPr>
              <a:t>）</a:t>
            </a:r>
            <a:endParaRPr lang="en-US" altLang="zh-CN" sz="1500" b="1" dirty="0">
              <a:latin typeface="+mn-ea"/>
            </a:endParaRPr>
          </a:p>
          <a:p>
            <a:pPr>
              <a:lnSpc>
                <a:spcPct val="150000"/>
              </a:lnSpc>
            </a:pPr>
            <a:endParaRPr lang="zh-CN" altLang="en-US" sz="1500" dirty="0">
              <a:latin typeface="+mn-ea"/>
            </a:endParaRPr>
          </a:p>
        </p:txBody>
      </p:sp>
      <p:sp>
        <p:nvSpPr>
          <p:cNvPr id="13" name="矩形 12"/>
          <p:cNvSpPr/>
          <p:nvPr/>
        </p:nvSpPr>
        <p:spPr>
          <a:xfrm>
            <a:off x="6662919" y="3877172"/>
            <a:ext cx="2169184" cy="646331"/>
          </a:xfrm>
          <a:prstGeom prst="rect">
            <a:avLst/>
          </a:prstGeom>
        </p:spPr>
        <p:txBody>
          <a:bodyPr wrap="none">
            <a:spAutoFit/>
          </a:bodyPr>
          <a:lstStyle/>
          <a:p>
            <a:r>
              <a:rPr lang="zh-CN" altLang="en-US" sz="1200" dirty="0">
                <a:latin typeface="+mn-ea"/>
              </a:rPr>
              <a:t>谷歌创始人：</a:t>
            </a:r>
            <a:endParaRPr lang="en-US" altLang="zh-CN" sz="1200" dirty="0">
              <a:solidFill>
                <a:srgbClr val="333333"/>
              </a:solidFill>
              <a:latin typeface="+mn-ea"/>
            </a:endParaRPr>
          </a:p>
          <a:p>
            <a:r>
              <a:rPr lang="en-US" altLang="zh-CN" sz="1200" dirty="0">
                <a:solidFill>
                  <a:srgbClr val="333333"/>
                </a:solidFill>
                <a:latin typeface="+mn-ea"/>
              </a:rPr>
              <a:t>Lawrence Edward Page</a:t>
            </a:r>
            <a:r>
              <a:rPr lang="zh-CN" altLang="en-US" sz="1200" dirty="0">
                <a:solidFill>
                  <a:srgbClr val="333333"/>
                </a:solidFill>
                <a:latin typeface="+mn-ea"/>
              </a:rPr>
              <a:t>（左）</a:t>
            </a:r>
            <a:endParaRPr lang="en-US" altLang="zh-CN" sz="1200" dirty="0">
              <a:solidFill>
                <a:srgbClr val="333333"/>
              </a:solidFill>
              <a:latin typeface="+mn-ea"/>
            </a:endParaRPr>
          </a:p>
          <a:p>
            <a:r>
              <a:rPr lang="en-US" altLang="zh-CN" sz="1200" dirty="0">
                <a:latin typeface="+mn-ea"/>
              </a:rPr>
              <a:t>Sergey </a:t>
            </a:r>
            <a:r>
              <a:rPr lang="en-US" altLang="zh-CN" sz="1200" dirty="0" err="1">
                <a:latin typeface="+mn-ea"/>
              </a:rPr>
              <a:t>Brin</a:t>
            </a:r>
            <a:r>
              <a:rPr lang="zh-CN" altLang="en-US" sz="1200" dirty="0">
                <a:latin typeface="+mn-ea"/>
              </a:rPr>
              <a:t>（右）</a:t>
            </a:r>
            <a:endParaRPr lang="en-US" altLang="zh-CN" sz="1200" dirty="0">
              <a:latin typeface="+mn-ea"/>
            </a:endParaRPr>
          </a:p>
        </p:txBody>
      </p:sp>
      <p:pic>
        <p:nvPicPr>
          <p:cNvPr id="16" name="图片 15"/>
          <p:cNvPicPr>
            <a:picLocks noChangeAspect="1"/>
          </p:cNvPicPr>
          <p:nvPr/>
        </p:nvPicPr>
        <p:blipFill>
          <a:blip r:embed="rId3"/>
          <a:stretch>
            <a:fillRect/>
          </a:stretch>
        </p:blipFill>
        <p:spPr>
          <a:xfrm>
            <a:off x="6744518" y="2733951"/>
            <a:ext cx="1785322" cy="1003061"/>
          </a:xfrm>
          <a:prstGeom prst="rect">
            <a:avLst/>
          </a:prstGeom>
        </p:spPr>
      </p:pic>
      <p:sp>
        <p:nvSpPr>
          <p:cNvPr id="18" name="矩形 17"/>
          <p:cNvSpPr/>
          <p:nvPr/>
        </p:nvSpPr>
        <p:spPr>
          <a:xfrm>
            <a:off x="2286000" y="3737012"/>
            <a:ext cx="3920490" cy="248209"/>
          </a:xfrm>
          <a:prstGeom prst="rect">
            <a:avLst/>
          </a:prstGeom>
        </p:spPr>
        <p:txBody>
          <a:bodyPr wrap="square">
            <a:spAutoFit/>
          </a:bodyPr>
          <a:lstStyle/>
          <a:p>
            <a:r>
              <a:rPr lang="zh-CN" altLang="en-US" sz="1013" dirty="0">
                <a:solidFill>
                  <a:srgbClr val="FF0000"/>
                </a:solidFill>
                <a:latin typeface="+mn-ea"/>
              </a:rPr>
              <a:t>为互联网环境下大规模知识表示和共享奠定了基础。</a:t>
            </a:r>
          </a:p>
        </p:txBody>
      </p:sp>
      <p:cxnSp>
        <p:nvCxnSpPr>
          <p:cNvPr id="21" name="直接箭头连接符 20"/>
          <p:cNvCxnSpPr/>
          <p:nvPr/>
        </p:nvCxnSpPr>
        <p:spPr>
          <a:xfrm>
            <a:off x="3605981" y="3591233"/>
            <a:ext cx="0" cy="145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4771580" y="3601442"/>
            <a:ext cx="0" cy="145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页脚占位符 10">
            <a:extLst>
              <a:ext uri="{FF2B5EF4-FFF2-40B4-BE49-F238E27FC236}">
                <a16:creationId xmlns:a16="http://schemas.microsoft.com/office/drawing/2014/main" id="{2C0154DD-9F6D-7A4D-A782-8EAD6226784D}"/>
              </a:ext>
            </a:extLst>
          </p:cNvPr>
          <p:cNvSpPr>
            <a:spLocks noGrp="1"/>
          </p:cNvSpPr>
          <p:nvPr>
            <p:ph type="ftr" sz="quarter" idx="11"/>
          </p:nvPr>
        </p:nvSpPr>
        <p:spPr/>
        <p:txBody>
          <a:bodyPr/>
          <a:lstStyle/>
          <a:p>
            <a:r>
              <a:rPr kumimoji="1" lang="zh-CN" altLang="en-US"/>
              <a:t>知识图谱概述</a:t>
            </a:r>
          </a:p>
        </p:txBody>
      </p:sp>
      <p:sp>
        <p:nvSpPr>
          <p:cNvPr id="12" name="灯片编号占位符 11">
            <a:extLst>
              <a:ext uri="{FF2B5EF4-FFF2-40B4-BE49-F238E27FC236}">
                <a16:creationId xmlns:a16="http://schemas.microsoft.com/office/drawing/2014/main" id="{9FC87CFD-0CFC-9046-B3B3-9D59FECDA348}"/>
              </a:ext>
            </a:extLst>
          </p:cNvPr>
          <p:cNvSpPr>
            <a:spLocks noGrp="1"/>
          </p:cNvSpPr>
          <p:nvPr>
            <p:ph type="sldNum" sz="quarter" idx="12"/>
          </p:nvPr>
        </p:nvSpPr>
        <p:spPr/>
        <p:txBody>
          <a:bodyPr/>
          <a:lstStyle/>
          <a:p>
            <a:fld id="{36A25BD4-2C18-3241-A107-B7FFDDC89A82}" type="slidenum">
              <a:rPr kumimoji="1" lang="zh-CN" altLang="en-US" smtClean="0"/>
              <a:t>65</a:t>
            </a:fld>
            <a:endParaRPr kumimoji="1" lang="zh-CN"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4180953" cy="461665"/>
          </a:xfrm>
          <a:prstGeom prst="rect">
            <a:avLst/>
          </a:prstGeom>
          <a:noFill/>
        </p:spPr>
        <p:txBody>
          <a:bodyPr wrap="none" rtlCol="0">
            <a:spAutoFit/>
          </a:bodyPr>
          <a:lstStyle/>
          <a:p>
            <a:r>
              <a:rPr kumimoji="1" lang="en-US" altLang="zh-CN" sz="2400" dirty="0">
                <a:latin typeface="+mn-ea"/>
              </a:rPr>
              <a:t>2000-2006</a:t>
            </a:r>
            <a:r>
              <a:rPr kumimoji="1" lang="zh-CN" altLang="en-US" sz="2400" dirty="0">
                <a:latin typeface="+mn-ea"/>
              </a:rPr>
              <a:t>：群体智慧</a:t>
            </a:r>
            <a:r>
              <a:rPr kumimoji="1" lang="en-US" altLang="zh-CN" sz="2400" dirty="0">
                <a:latin typeface="+mn-ea"/>
              </a:rPr>
              <a:t>Web2.0</a:t>
            </a: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4" name="矩形 3"/>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15" name="矩形 14"/>
          <p:cNvSpPr/>
          <p:nvPr/>
        </p:nvSpPr>
        <p:spPr>
          <a:xfrm>
            <a:off x="422434" y="1123901"/>
            <a:ext cx="8313333" cy="1573572"/>
          </a:xfrm>
          <a:prstGeom prst="rect">
            <a:avLst/>
          </a:prstGeom>
        </p:spPr>
        <p:txBody>
          <a:bodyPr wrap="square">
            <a:spAutoFit/>
          </a:bodyPr>
          <a:lstStyle/>
          <a:p>
            <a:pPr>
              <a:lnSpc>
                <a:spcPct val="150000"/>
              </a:lnSpc>
            </a:pPr>
            <a:r>
              <a:rPr lang="en-US" altLang="zh-CN" sz="1800" b="1" dirty="0">
                <a:latin typeface="+mn-ea"/>
                <a:cs typeface="+mn-ea"/>
                <a:sym typeface="微软雅黑 Light" panose="020B0502040204020203" pitchFamily="34" charset="-122"/>
              </a:rPr>
              <a:t>Web2.0</a:t>
            </a:r>
            <a:r>
              <a:rPr lang="zh-CN" altLang="en-US" sz="1800" b="1" dirty="0">
                <a:latin typeface="+mn-ea"/>
                <a:cs typeface="+mn-ea"/>
                <a:sym typeface="微软雅黑 Light" panose="020B0502040204020203" pitchFamily="34" charset="-122"/>
              </a:rPr>
              <a:t>：数据互联</a:t>
            </a:r>
            <a:endParaRPr lang="en-US" altLang="zh-CN" sz="1800" b="1" dirty="0">
              <a:latin typeface="+mn-ea"/>
              <a:cs typeface="+mn-ea"/>
              <a:sym typeface="微软雅黑 Light" panose="020B0502040204020203" pitchFamily="34" charset="-122"/>
            </a:endParaRPr>
          </a:p>
          <a:p>
            <a:pPr>
              <a:lnSpc>
                <a:spcPct val="150000"/>
              </a:lnSpc>
            </a:pPr>
            <a:r>
              <a:rPr lang="zh-CN" altLang="en-US" sz="1500" dirty="0">
                <a:latin typeface="+mn-ea"/>
                <a:cs typeface="+mn-ea"/>
                <a:sym typeface="微软雅黑 Light" panose="020B0502040204020203" pitchFamily="34" charset="-122"/>
              </a:rPr>
              <a:t>强调用户生成内容，易用性，参与文化和终端用户互操作性。</a:t>
            </a:r>
            <a:endParaRPr lang="en-US" altLang="zh-CN" sz="1500" dirty="0">
              <a:latin typeface="+mn-ea"/>
              <a:cs typeface="+mn-ea"/>
              <a:sym typeface="微软雅黑 Light" panose="020B0502040204020203" pitchFamily="34" charset="-122"/>
            </a:endParaRPr>
          </a:p>
          <a:p>
            <a:pPr>
              <a:lnSpc>
                <a:spcPct val="150000"/>
              </a:lnSpc>
            </a:pPr>
            <a:endParaRPr lang="en-US" altLang="zh-CN" sz="1500" dirty="0">
              <a:latin typeface="+mn-ea"/>
              <a:cs typeface="+mn-ea"/>
              <a:sym typeface="微软雅黑 Light" panose="020B0502040204020203" pitchFamily="34" charset="-122"/>
            </a:endParaRPr>
          </a:p>
          <a:p>
            <a:pPr>
              <a:lnSpc>
                <a:spcPct val="150000"/>
              </a:lnSpc>
            </a:pPr>
            <a:r>
              <a:rPr lang="zh-CN" altLang="en-US" sz="1800" b="1" dirty="0">
                <a:latin typeface="+mn-ea"/>
                <a:cs typeface="+mn-ea"/>
                <a:sym typeface="微软雅黑 Light" panose="020B0502040204020203" pitchFamily="34" charset="-122"/>
              </a:rPr>
              <a:t>互联网知识：</a:t>
            </a:r>
            <a:endParaRPr lang="en-US" altLang="zh-CN" sz="1800" b="1" dirty="0">
              <a:latin typeface="+mn-ea"/>
              <a:cs typeface="+mn-ea"/>
              <a:sym typeface="微软雅黑 Light" panose="020B0502040204020203" pitchFamily="34" charset="-122"/>
            </a:endParaRPr>
          </a:p>
        </p:txBody>
      </p:sp>
      <p:sp>
        <p:nvSpPr>
          <p:cNvPr id="18" name="AutoShape 4" descr="âfacebookâçå¾çæç´¢ç»æ"/>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013"/>
          </a:p>
        </p:txBody>
      </p:sp>
      <p:sp>
        <p:nvSpPr>
          <p:cNvPr id="2" name="文本框 1"/>
          <p:cNvSpPr txBox="1"/>
          <p:nvPr/>
        </p:nvSpPr>
        <p:spPr>
          <a:xfrm>
            <a:off x="2398885" y="2735754"/>
            <a:ext cx="569387" cy="323165"/>
          </a:xfrm>
          <a:prstGeom prst="rect">
            <a:avLst/>
          </a:prstGeom>
          <a:noFill/>
          <a:ln>
            <a:solidFill>
              <a:schemeClr val="tx1">
                <a:lumMod val="50000"/>
                <a:lumOff val="50000"/>
              </a:schemeClr>
            </a:solidFill>
          </a:ln>
        </p:spPr>
        <p:txBody>
          <a:bodyPr wrap="none" rtlCol="0">
            <a:spAutoFit/>
          </a:bodyPr>
          <a:lstStyle/>
          <a:p>
            <a:r>
              <a:rPr lang="zh-CN" altLang="en-US" sz="1500" dirty="0">
                <a:latin typeface="+mn-ea"/>
              </a:rPr>
              <a:t>封闭</a:t>
            </a:r>
          </a:p>
        </p:txBody>
      </p:sp>
      <p:sp>
        <p:nvSpPr>
          <p:cNvPr id="9" name="文本框 8"/>
          <p:cNvSpPr txBox="1"/>
          <p:nvPr/>
        </p:nvSpPr>
        <p:spPr>
          <a:xfrm>
            <a:off x="3788630" y="2735754"/>
            <a:ext cx="954107" cy="323165"/>
          </a:xfrm>
          <a:prstGeom prst="rect">
            <a:avLst/>
          </a:prstGeom>
          <a:noFill/>
          <a:ln>
            <a:solidFill>
              <a:schemeClr val="tx1">
                <a:lumMod val="50000"/>
                <a:lumOff val="50000"/>
              </a:schemeClr>
            </a:solidFill>
          </a:ln>
        </p:spPr>
        <p:txBody>
          <a:bodyPr wrap="none" rtlCol="0">
            <a:spAutoFit/>
          </a:bodyPr>
          <a:lstStyle/>
          <a:p>
            <a:r>
              <a:rPr lang="zh-CN" altLang="en-US" sz="1500" dirty="0">
                <a:latin typeface="+mn-ea"/>
              </a:rPr>
              <a:t>开放互联</a:t>
            </a:r>
          </a:p>
        </p:txBody>
      </p:sp>
      <p:sp>
        <p:nvSpPr>
          <p:cNvPr id="10" name="文本框 9"/>
          <p:cNvSpPr txBox="1"/>
          <p:nvPr/>
        </p:nvSpPr>
        <p:spPr>
          <a:xfrm>
            <a:off x="2398886" y="3217145"/>
            <a:ext cx="569387" cy="323165"/>
          </a:xfrm>
          <a:prstGeom prst="rect">
            <a:avLst/>
          </a:prstGeom>
          <a:noFill/>
          <a:ln>
            <a:solidFill>
              <a:schemeClr val="tx1">
                <a:lumMod val="50000"/>
                <a:lumOff val="50000"/>
              </a:schemeClr>
            </a:solidFill>
          </a:ln>
        </p:spPr>
        <p:txBody>
          <a:bodyPr wrap="none" rtlCol="0">
            <a:spAutoFit/>
          </a:bodyPr>
          <a:lstStyle/>
          <a:p>
            <a:r>
              <a:rPr lang="zh-CN" altLang="en-US" sz="1500" dirty="0">
                <a:latin typeface="+mn-ea"/>
              </a:rPr>
              <a:t>集中</a:t>
            </a:r>
          </a:p>
        </p:txBody>
      </p:sp>
      <p:sp>
        <p:nvSpPr>
          <p:cNvPr id="11" name="文本框 10"/>
          <p:cNvSpPr txBox="1"/>
          <p:nvPr/>
        </p:nvSpPr>
        <p:spPr>
          <a:xfrm>
            <a:off x="3788630" y="3217145"/>
            <a:ext cx="569387" cy="323165"/>
          </a:xfrm>
          <a:prstGeom prst="rect">
            <a:avLst/>
          </a:prstGeom>
          <a:noFill/>
          <a:ln>
            <a:solidFill>
              <a:schemeClr val="tx1">
                <a:lumMod val="50000"/>
                <a:lumOff val="50000"/>
              </a:schemeClr>
            </a:solidFill>
          </a:ln>
        </p:spPr>
        <p:txBody>
          <a:bodyPr wrap="none" rtlCol="0">
            <a:spAutoFit/>
          </a:bodyPr>
          <a:lstStyle/>
          <a:p>
            <a:r>
              <a:rPr lang="zh-CN" altLang="en-US" sz="1500" dirty="0">
                <a:latin typeface="+mn-ea"/>
              </a:rPr>
              <a:t>分布</a:t>
            </a:r>
          </a:p>
        </p:txBody>
      </p:sp>
      <p:sp>
        <p:nvSpPr>
          <p:cNvPr id="3" name="右箭头 2"/>
          <p:cNvSpPr/>
          <p:nvPr/>
        </p:nvSpPr>
        <p:spPr>
          <a:xfrm>
            <a:off x="3089896" y="2810774"/>
            <a:ext cx="530942" cy="1500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latin typeface="+mn-ea"/>
            </a:endParaRPr>
          </a:p>
        </p:txBody>
      </p:sp>
      <p:sp>
        <p:nvSpPr>
          <p:cNvPr id="12" name="右箭头 11"/>
          <p:cNvSpPr/>
          <p:nvPr/>
        </p:nvSpPr>
        <p:spPr>
          <a:xfrm>
            <a:off x="3089897" y="3292165"/>
            <a:ext cx="530942" cy="1500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latin typeface="+mn-ea"/>
            </a:endParaRPr>
          </a:p>
        </p:txBody>
      </p:sp>
      <p:sp>
        <p:nvSpPr>
          <p:cNvPr id="27" name="文本框 26"/>
          <p:cNvSpPr txBox="1"/>
          <p:nvPr/>
        </p:nvSpPr>
        <p:spPr>
          <a:xfrm>
            <a:off x="1625235" y="3718495"/>
            <a:ext cx="1338828" cy="323165"/>
          </a:xfrm>
          <a:prstGeom prst="rect">
            <a:avLst/>
          </a:prstGeom>
          <a:noFill/>
          <a:ln>
            <a:solidFill>
              <a:schemeClr val="tx1">
                <a:lumMod val="50000"/>
                <a:lumOff val="50000"/>
              </a:schemeClr>
            </a:solidFill>
          </a:ln>
        </p:spPr>
        <p:txBody>
          <a:bodyPr wrap="none" rtlCol="0">
            <a:spAutoFit/>
          </a:bodyPr>
          <a:lstStyle/>
          <a:p>
            <a:r>
              <a:rPr lang="zh-CN" altLang="en-US" sz="1500" dirty="0">
                <a:latin typeface="+mn-ea"/>
              </a:rPr>
              <a:t>专家内部定义</a:t>
            </a:r>
          </a:p>
        </p:txBody>
      </p:sp>
      <p:sp>
        <p:nvSpPr>
          <p:cNvPr id="28" name="文本框 27"/>
          <p:cNvSpPr txBox="1"/>
          <p:nvPr/>
        </p:nvSpPr>
        <p:spPr>
          <a:xfrm>
            <a:off x="3773375" y="3720904"/>
            <a:ext cx="954107" cy="323165"/>
          </a:xfrm>
          <a:prstGeom prst="rect">
            <a:avLst/>
          </a:prstGeom>
          <a:noFill/>
          <a:ln>
            <a:solidFill>
              <a:schemeClr val="tx1">
                <a:lumMod val="50000"/>
                <a:lumOff val="50000"/>
              </a:schemeClr>
            </a:solidFill>
          </a:ln>
        </p:spPr>
        <p:txBody>
          <a:bodyPr wrap="none" rtlCol="0">
            <a:spAutoFit/>
          </a:bodyPr>
          <a:lstStyle/>
          <a:p>
            <a:r>
              <a:rPr lang="zh-CN" altLang="en-US" sz="1500" dirty="0">
                <a:latin typeface="+mn-ea"/>
              </a:rPr>
              <a:t>群体智慧</a:t>
            </a:r>
          </a:p>
        </p:txBody>
      </p:sp>
      <p:sp>
        <p:nvSpPr>
          <p:cNvPr id="29" name="右箭头 28"/>
          <p:cNvSpPr/>
          <p:nvPr/>
        </p:nvSpPr>
        <p:spPr>
          <a:xfrm>
            <a:off x="3089896" y="3816871"/>
            <a:ext cx="530942" cy="1500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latin typeface="+mn-ea"/>
            </a:endParaRPr>
          </a:p>
        </p:txBody>
      </p:sp>
      <p:pic>
        <p:nvPicPr>
          <p:cNvPr id="7" name="图片 6"/>
          <p:cNvPicPr>
            <a:picLocks noChangeAspect="1"/>
          </p:cNvPicPr>
          <p:nvPr/>
        </p:nvPicPr>
        <p:blipFill>
          <a:blip r:embed="rId3"/>
          <a:stretch>
            <a:fillRect/>
          </a:stretch>
        </p:blipFill>
        <p:spPr>
          <a:xfrm>
            <a:off x="5677562" y="2011853"/>
            <a:ext cx="3058205" cy="2010125"/>
          </a:xfrm>
          <a:prstGeom prst="rect">
            <a:avLst/>
          </a:prstGeom>
        </p:spPr>
      </p:pic>
      <p:sp>
        <p:nvSpPr>
          <p:cNvPr id="5" name="页脚占位符 4">
            <a:extLst>
              <a:ext uri="{FF2B5EF4-FFF2-40B4-BE49-F238E27FC236}">
                <a16:creationId xmlns:a16="http://schemas.microsoft.com/office/drawing/2014/main" id="{377C7125-622F-D644-B660-2BE31A41D22C}"/>
              </a:ext>
            </a:extLst>
          </p:cNvPr>
          <p:cNvSpPr>
            <a:spLocks noGrp="1"/>
          </p:cNvSpPr>
          <p:nvPr>
            <p:ph type="ftr" sz="quarter" idx="11"/>
          </p:nvPr>
        </p:nvSpPr>
        <p:spPr/>
        <p:txBody>
          <a:bodyPr/>
          <a:lstStyle/>
          <a:p>
            <a:r>
              <a:rPr kumimoji="1" lang="zh-CN" altLang="en-US"/>
              <a:t>知识图谱概述</a:t>
            </a:r>
          </a:p>
        </p:txBody>
      </p:sp>
      <p:sp>
        <p:nvSpPr>
          <p:cNvPr id="13" name="灯片编号占位符 12">
            <a:extLst>
              <a:ext uri="{FF2B5EF4-FFF2-40B4-BE49-F238E27FC236}">
                <a16:creationId xmlns:a16="http://schemas.microsoft.com/office/drawing/2014/main" id="{D683DDEE-0918-D346-8D9B-79B78F07850E}"/>
              </a:ext>
            </a:extLst>
          </p:cNvPr>
          <p:cNvSpPr>
            <a:spLocks noGrp="1"/>
          </p:cNvSpPr>
          <p:nvPr>
            <p:ph type="sldNum" sz="quarter" idx="12"/>
          </p:nvPr>
        </p:nvSpPr>
        <p:spPr/>
        <p:txBody>
          <a:bodyPr/>
          <a:lstStyle/>
          <a:p>
            <a:fld id="{36A25BD4-2C18-3241-A107-B7FFDDC89A82}" type="slidenum">
              <a:rPr kumimoji="1" lang="zh-CN" altLang="en-US" smtClean="0"/>
              <a:t>66</a:t>
            </a:fld>
            <a:endParaRPr kumimoji="1" lang="zh-CN"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5" y="266166"/>
            <a:ext cx="1483098" cy="461665"/>
          </a:xfrm>
          <a:prstGeom prst="rect">
            <a:avLst/>
          </a:prstGeom>
          <a:noFill/>
        </p:spPr>
        <p:txBody>
          <a:bodyPr wrap="none" rtlCol="0">
            <a:spAutoFit/>
          </a:bodyPr>
          <a:lstStyle/>
          <a:p>
            <a:r>
              <a:rPr lang="en-US" altLang="zh-CN" sz="2400" dirty="0">
                <a:latin typeface="+mn-ea"/>
              </a:rPr>
              <a:t>Wikipedia</a:t>
            </a:r>
            <a:endParaRPr lang="zh-CN" altLang="en-US" sz="2400" dirty="0">
              <a:latin typeface="+mn-ea"/>
            </a:endParaRP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4" name="矩形 3"/>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18" name="AutoShape 4" descr="âfacebookâçå¾çæç´¢ç»æ"/>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013"/>
          </a:p>
        </p:txBody>
      </p:sp>
      <p:sp>
        <p:nvSpPr>
          <p:cNvPr id="21" name="文本框 20"/>
          <p:cNvSpPr txBox="1"/>
          <p:nvPr/>
        </p:nvSpPr>
        <p:spPr>
          <a:xfrm>
            <a:off x="419696" y="1108791"/>
            <a:ext cx="3379771" cy="2631490"/>
          </a:xfrm>
          <a:prstGeom prst="rect">
            <a:avLst/>
          </a:prstGeom>
          <a:noFill/>
        </p:spPr>
        <p:txBody>
          <a:bodyPr wrap="none" rtlCol="0">
            <a:spAutoFit/>
          </a:bodyPr>
          <a:lstStyle/>
          <a:p>
            <a:r>
              <a:rPr lang="zh-CN" altLang="en-US" sz="1500" b="1" dirty="0">
                <a:latin typeface="+mn-ea"/>
              </a:rPr>
              <a:t>开放的在线多语言百科全书</a:t>
            </a:r>
            <a:endParaRPr lang="en-US" altLang="zh-CN" sz="1500" b="1" dirty="0">
              <a:latin typeface="+mn-ea"/>
            </a:endParaRPr>
          </a:p>
          <a:p>
            <a:pPr marL="214313" indent="-214313">
              <a:buFont typeface="Arial" panose="020B0604020202090204" pitchFamily="34" charset="0"/>
              <a:buChar char="•"/>
            </a:pPr>
            <a:r>
              <a:rPr lang="en-US" altLang="zh-CN" sz="1500" dirty="0">
                <a:latin typeface="+mn-ea"/>
              </a:rPr>
              <a:t>2001</a:t>
            </a:r>
            <a:r>
              <a:rPr lang="zh-CN" altLang="en-US" sz="1500" dirty="0">
                <a:latin typeface="+mn-ea"/>
              </a:rPr>
              <a:t>年开始</a:t>
            </a:r>
            <a:endParaRPr lang="en-US" altLang="zh-CN" sz="1500" dirty="0">
              <a:latin typeface="+mn-ea"/>
            </a:endParaRPr>
          </a:p>
          <a:p>
            <a:pPr marL="214313" indent="-214313">
              <a:buFont typeface="Arial" panose="020B0604020202090204" pitchFamily="34" charset="0"/>
              <a:buChar char="•"/>
            </a:pPr>
            <a:r>
              <a:rPr lang="zh-CN" altLang="en-US" sz="1500" dirty="0">
                <a:latin typeface="+mn-ea"/>
              </a:rPr>
              <a:t>以众包（</a:t>
            </a:r>
            <a:r>
              <a:rPr lang="en-US" altLang="zh-CN" sz="1500" dirty="0" err="1">
                <a:latin typeface="+mn-ea"/>
              </a:rPr>
              <a:t>crowdsource</a:t>
            </a:r>
            <a:r>
              <a:rPr lang="zh-CN" altLang="en-US" sz="1500" dirty="0">
                <a:latin typeface="+mn-ea"/>
              </a:rPr>
              <a:t>）的方式构建</a:t>
            </a:r>
            <a:endParaRPr lang="en-US" altLang="zh-CN" sz="1500" dirty="0">
              <a:latin typeface="+mn-ea"/>
            </a:endParaRPr>
          </a:p>
          <a:p>
            <a:r>
              <a:rPr lang="zh-CN" altLang="en-US" sz="1500" b="1" dirty="0">
                <a:latin typeface="+mn-ea"/>
              </a:rPr>
              <a:t>主要特点</a:t>
            </a:r>
            <a:endParaRPr lang="en-US" altLang="zh-CN" sz="1500" b="1" dirty="0">
              <a:latin typeface="+mn-ea"/>
            </a:endParaRPr>
          </a:p>
          <a:p>
            <a:pPr marL="214313" indent="-214313">
              <a:buFont typeface="Arial" panose="020B0604020202090204" pitchFamily="34" charset="0"/>
              <a:buChar char="•"/>
            </a:pPr>
            <a:r>
              <a:rPr lang="zh-CN" altLang="en-US" sz="1500" dirty="0">
                <a:latin typeface="+mn-ea"/>
              </a:rPr>
              <a:t>数据源质量高</a:t>
            </a:r>
            <a:endParaRPr lang="en-US" altLang="zh-CN" sz="1500" dirty="0">
              <a:latin typeface="+mn-ea"/>
            </a:endParaRPr>
          </a:p>
          <a:p>
            <a:pPr marL="214313" indent="-214313">
              <a:buFont typeface="Arial" panose="020B0604020202090204" pitchFamily="34" charset="0"/>
              <a:buChar char="•"/>
            </a:pPr>
            <a:r>
              <a:rPr lang="en-US" altLang="zh-CN" sz="1500" dirty="0">
                <a:latin typeface="+mn-ea"/>
              </a:rPr>
              <a:t>500</a:t>
            </a:r>
            <a:r>
              <a:rPr lang="zh-CN" altLang="en-US" sz="1500" dirty="0">
                <a:latin typeface="+mn-ea"/>
              </a:rPr>
              <a:t>万概念</a:t>
            </a:r>
            <a:endParaRPr lang="en-US" altLang="zh-CN" sz="1500" dirty="0">
              <a:latin typeface="+mn-ea"/>
            </a:endParaRPr>
          </a:p>
          <a:p>
            <a:pPr marL="214313" indent="-214313">
              <a:buFont typeface="Arial" panose="020B0604020202090204" pitchFamily="34" charset="0"/>
              <a:buChar char="•"/>
            </a:pPr>
            <a:r>
              <a:rPr lang="zh-CN" altLang="en-US" sz="1500" dirty="0">
                <a:latin typeface="+mn-ea"/>
              </a:rPr>
              <a:t>富含丰富语义结构的文档：</a:t>
            </a:r>
            <a:endParaRPr lang="en-US" altLang="zh-CN" sz="1500" dirty="0">
              <a:latin typeface="+mn-ea"/>
            </a:endParaRPr>
          </a:p>
          <a:p>
            <a:pPr marL="557213" lvl="1" indent="-214313">
              <a:buFont typeface="Arial" panose="020B0604020202090204" pitchFamily="34" charset="0"/>
              <a:buChar char="•"/>
            </a:pPr>
            <a:r>
              <a:rPr lang="en-US" altLang="zh-CN" sz="1500" dirty="0" err="1">
                <a:latin typeface="+mn-ea"/>
              </a:rPr>
              <a:t>Infobox</a:t>
            </a:r>
            <a:endParaRPr lang="en-US" altLang="zh-CN" sz="1500" dirty="0">
              <a:latin typeface="+mn-ea"/>
            </a:endParaRPr>
          </a:p>
          <a:p>
            <a:pPr marL="557213" lvl="1" indent="-214313">
              <a:buFont typeface="Arial" panose="020B0604020202090204" pitchFamily="34" charset="0"/>
              <a:buChar char="•"/>
            </a:pPr>
            <a:r>
              <a:rPr lang="en-US" altLang="zh-CN" sz="1500" dirty="0">
                <a:latin typeface="+mn-ea"/>
              </a:rPr>
              <a:t>Table</a:t>
            </a:r>
          </a:p>
          <a:p>
            <a:pPr marL="557213" lvl="1" indent="-214313">
              <a:buFont typeface="Arial" panose="020B0604020202090204" pitchFamily="34" charset="0"/>
              <a:buChar char="•"/>
            </a:pPr>
            <a:r>
              <a:rPr lang="en-US" altLang="zh-CN" sz="1500" dirty="0">
                <a:latin typeface="+mn-ea"/>
              </a:rPr>
              <a:t>List</a:t>
            </a:r>
          </a:p>
          <a:p>
            <a:pPr marL="557213" lvl="1" indent="-214313">
              <a:buFont typeface="Arial" panose="020B0604020202090204" pitchFamily="34" charset="0"/>
              <a:buChar char="•"/>
            </a:pPr>
            <a:r>
              <a:rPr lang="en-US" altLang="zh-CN" sz="1500" dirty="0">
                <a:latin typeface="+mn-ea"/>
              </a:rPr>
              <a:t>category</a:t>
            </a:r>
            <a:endParaRPr lang="zh-CN" altLang="en-US" sz="1500" dirty="0">
              <a:latin typeface="+mn-ea"/>
            </a:endParaRPr>
          </a:p>
        </p:txBody>
      </p:sp>
      <p:pic>
        <p:nvPicPr>
          <p:cNvPr id="23" name="图片 22"/>
          <p:cNvPicPr>
            <a:picLocks noChangeAspect="1"/>
          </p:cNvPicPr>
          <p:nvPr/>
        </p:nvPicPr>
        <p:blipFill>
          <a:blip r:embed="rId3"/>
          <a:stretch>
            <a:fillRect/>
          </a:stretch>
        </p:blipFill>
        <p:spPr>
          <a:xfrm>
            <a:off x="3857297" y="1290198"/>
            <a:ext cx="4891623" cy="2333724"/>
          </a:xfrm>
          <a:prstGeom prst="rect">
            <a:avLst/>
          </a:prstGeom>
        </p:spPr>
      </p:pic>
      <p:sp>
        <p:nvSpPr>
          <p:cNvPr id="24" name="矩形 23"/>
          <p:cNvSpPr/>
          <p:nvPr/>
        </p:nvSpPr>
        <p:spPr>
          <a:xfrm>
            <a:off x="345282" y="3818452"/>
            <a:ext cx="3839513" cy="403380"/>
          </a:xfrm>
          <a:prstGeom prst="rect">
            <a:avLst/>
          </a:prstGeom>
        </p:spPr>
        <p:txBody>
          <a:bodyPr wrap="none">
            <a:spAutoFit/>
          </a:bodyPr>
          <a:lstStyle/>
          <a:p>
            <a:pPr>
              <a:lnSpc>
                <a:spcPct val="150000"/>
              </a:lnSpc>
            </a:pPr>
            <a:r>
              <a:rPr lang="zh-CN" altLang="en-US" sz="1500" dirty="0">
                <a:solidFill>
                  <a:srgbClr val="FF0000"/>
                </a:solidFill>
                <a:latin typeface="+mn-ea"/>
                <a:cs typeface="+mn-ea"/>
                <a:sym typeface="微软雅黑 Light" panose="020B0502040204020203" pitchFamily="34" charset="-122"/>
              </a:rPr>
              <a:t>成为大规模构建知识图谱的重要数据基础。</a:t>
            </a:r>
          </a:p>
        </p:txBody>
      </p:sp>
      <p:sp>
        <p:nvSpPr>
          <p:cNvPr id="2" name="页脚占位符 1">
            <a:extLst>
              <a:ext uri="{FF2B5EF4-FFF2-40B4-BE49-F238E27FC236}">
                <a16:creationId xmlns:a16="http://schemas.microsoft.com/office/drawing/2014/main" id="{57FCC8BC-A315-DC49-8995-10F2037D8313}"/>
              </a:ext>
            </a:extLst>
          </p:cNvPr>
          <p:cNvSpPr>
            <a:spLocks noGrp="1"/>
          </p:cNvSpPr>
          <p:nvPr>
            <p:ph type="ftr" sz="quarter" idx="11"/>
          </p:nvPr>
        </p:nvSpPr>
        <p:spPr/>
        <p:txBody>
          <a:bodyPr/>
          <a:lstStyle/>
          <a:p>
            <a:r>
              <a:rPr kumimoji="1" lang="zh-CN" altLang="en-US"/>
              <a:t>知识图谱概述</a:t>
            </a:r>
          </a:p>
        </p:txBody>
      </p:sp>
      <p:sp>
        <p:nvSpPr>
          <p:cNvPr id="3" name="灯片编号占位符 2">
            <a:extLst>
              <a:ext uri="{FF2B5EF4-FFF2-40B4-BE49-F238E27FC236}">
                <a16:creationId xmlns:a16="http://schemas.microsoft.com/office/drawing/2014/main" id="{2E289C1A-9AAF-DA46-9C34-F0451FBA0CBA}"/>
              </a:ext>
            </a:extLst>
          </p:cNvPr>
          <p:cNvSpPr>
            <a:spLocks noGrp="1"/>
          </p:cNvSpPr>
          <p:nvPr>
            <p:ph type="sldNum" sz="quarter" idx="12"/>
          </p:nvPr>
        </p:nvSpPr>
        <p:spPr/>
        <p:txBody>
          <a:bodyPr/>
          <a:lstStyle/>
          <a:p>
            <a:fld id="{36A25BD4-2C18-3241-A107-B7FFDDC89A82}" type="slidenum">
              <a:rPr kumimoji="1" lang="zh-CN" altLang="en-US" smtClean="0"/>
              <a:t>67</a:t>
            </a:fld>
            <a:endParaRPr kumimoji="1" lang="zh-CN"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4" name="矩形 3"/>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18" name="AutoShape 4" descr="âfacebookâçå¾çæç´¢ç»æ"/>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013"/>
          </a:p>
        </p:txBody>
      </p:sp>
      <p:sp>
        <p:nvSpPr>
          <p:cNvPr id="21" name="矩形 20"/>
          <p:cNvSpPr/>
          <p:nvPr/>
        </p:nvSpPr>
        <p:spPr>
          <a:xfrm>
            <a:off x="2063602" y="1312893"/>
            <a:ext cx="2622834" cy="248209"/>
          </a:xfrm>
          <a:prstGeom prst="rect">
            <a:avLst/>
          </a:prstGeom>
        </p:spPr>
        <p:txBody>
          <a:bodyPr wrap="none">
            <a:spAutoFit/>
          </a:bodyPr>
          <a:lstStyle/>
          <a:p>
            <a:r>
              <a:rPr lang="en-US" altLang="zh-CN" sz="1013" b="1" dirty="0">
                <a:latin typeface="+mn-ea"/>
              </a:rPr>
              <a:t>Tim Berners-Lee</a:t>
            </a:r>
            <a:r>
              <a:rPr lang="zh-CN" altLang="en-US" sz="1013" b="1" dirty="0">
                <a:latin typeface="+mn-ea"/>
              </a:rPr>
              <a:t>于</a:t>
            </a:r>
            <a:r>
              <a:rPr lang="en-US" altLang="zh-CN" sz="1013" b="1" dirty="0">
                <a:latin typeface="+mn-ea"/>
              </a:rPr>
              <a:t>2000</a:t>
            </a:r>
            <a:r>
              <a:rPr lang="zh-CN" altLang="en-US" sz="1013" b="1" dirty="0">
                <a:latin typeface="+mn-ea"/>
              </a:rPr>
              <a:t>年提出语义</a:t>
            </a:r>
            <a:r>
              <a:rPr lang="en-US" altLang="zh-CN" sz="1013" b="1" dirty="0">
                <a:latin typeface="+mn-ea"/>
              </a:rPr>
              <a:t>Web</a:t>
            </a:r>
            <a:r>
              <a:rPr lang="zh-CN" altLang="en-US" sz="1013" b="1" dirty="0">
                <a:latin typeface="+mn-ea"/>
              </a:rPr>
              <a:t>：</a:t>
            </a:r>
            <a:endParaRPr lang="en-US" altLang="zh-CN" sz="1013" b="1" dirty="0">
              <a:latin typeface="+mn-ea"/>
            </a:endParaRPr>
          </a:p>
        </p:txBody>
      </p:sp>
      <p:pic>
        <p:nvPicPr>
          <p:cNvPr id="9" name="图片 8"/>
          <p:cNvPicPr>
            <a:picLocks noChangeAspect="1"/>
          </p:cNvPicPr>
          <p:nvPr/>
        </p:nvPicPr>
        <p:blipFill>
          <a:blip r:embed="rId3"/>
          <a:stretch>
            <a:fillRect/>
          </a:stretch>
        </p:blipFill>
        <p:spPr>
          <a:xfrm>
            <a:off x="492852" y="1277363"/>
            <a:ext cx="1215899" cy="1503776"/>
          </a:xfrm>
          <a:prstGeom prst="rect">
            <a:avLst/>
          </a:prstGeom>
        </p:spPr>
      </p:pic>
      <p:sp>
        <p:nvSpPr>
          <p:cNvPr id="11" name="矩形 10"/>
          <p:cNvSpPr/>
          <p:nvPr/>
        </p:nvSpPr>
        <p:spPr>
          <a:xfrm>
            <a:off x="2104219" y="1589892"/>
            <a:ext cx="6395739" cy="1449179"/>
          </a:xfrm>
          <a:prstGeom prst="rect">
            <a:avLst/>
          </a:prstGeom>
        </p:spPr>
        <p:txBody>
          <a:bodyPr wrap="square">
            <a:spAutoFit/>
          </a:bodyPr>
          <a:lstStyle/>
          <a:p>
            <a:pPr>
              <a:lnSpc>
                <a:spcPct val="150000"/>
              </a:lnSpc>
            </a:pPr>
            <a:r>
              <a:rPr lang="en-US" altLang="zh-CN" sz="1200" dirty="0">
                <a:solidFill>
                  <a:srgbClr val="222222"/>
                </a:solidFill>
                <a:latin typeface="+mn-ea"/>
              </a:rPr>
              <a:t>“I have a dream for </a:t>
            </a:r>
            <a:r>
              <a:rPr lang="en-US" altLang="zh-CN" sz="1200" b="1" dirty="0">
                <a:solidFill>
                  <a:srgbClr val="222222"/>
                </a:solidFill>
                <a:latin typeface="+mn-ea"/>
              </a:rPr>
              <a:t>the Web [in which computers] become capable of analyzing all the data on the Web – the content, links, and transactions between people and computers.</a:t>
            </a:r>
            <a:r>
              <a:rPr lang="en-US" altLang="zh-CN" sz="1200" dirty="0">
                <a:solidFill>
                  <a:srgbClr val="222222"/>
                </a:solidFill>
                <a:latin typeface="+mn-ea"/>
              </a:rPr>
              <a:t> A "</a:t>
            </a:r>
            <a:r>
              <a:rPr lang="en-US" altLang="zh-CN" sz="1200" b="1" dirty="0">
                <a:solidFill>
                  <a:srgbClr val="222222"/>
                </a:solidFill>
                <a:latin typeface="+mn-ea"/>
              </a:rPr>
              <a:t>Semantic Web</a:t>
            </a:r>
            <a:r>
              <a:rPr lang="en-US" altLang="zh-CN" sz="1200" dirty="0">
                <a:solidFill>
                  <a:srgbClr val="222222"/>
                </a:solidFill>
                <a:latin typeface="+mn-ea"/>
              </a:rPr>
              <a:t>", which makes this possible, has yet to emerge, but when it does, the day-to-day mechanisms of trade, bureaucracy and our daily lives will be handled by machines talking to machines. </a:t>
            </a:r>
            <a:r>
              <a:rPr lang="en-US" altLang="zh-CN" sz="1200" b="1" dirty="0">
                <a:solidFill>
                  <a:srgbClr val="222222"/>
                </a:solidFill>
                <a:latin typeface="+mn-ea"/>
              </a:rPr>
              <a:t>The "</a:t>
            </a:r>
            <a:r>
              <a:rPr lang="en-US" altLang="zh-CN" sz="1200" b="1" dirty="0">
                <a:latin typeface="+mn-ea"/>
              </a:rPr>
              <a:t>intelligent agents" people </a:t>
            </a:r>
            <a:r>
              <a:rPr lang="en-US" altLang="zh-CN" sz="1200" b="1" dirty="0">
                <a:solidFill>
                  <a:srgbClr val="222222"/>
                </a:solidFill>
                <a:latin typeface="+mn-ea"/>
              </a:rPr>
              <a:t>have touted for ages will finally materialize.</a:t>
            </a:r>
            <a:r>
              <a:rPr lang="en-US" altLang="zh-CN" sz="1200" dirty="0">
                <a:solidFill>
                  <a:srgbClr val="222222"/>
                </a:solidFill>
                <a:latin typeface="+mn-ea"/>
              </a:rPr>
              <a:t>”</a:t>
            </a:r>
            <a:endParaRPr lang="zh-CN" altLang="en-US" sz="1200" dirty="0">
              <a:latin typeface="+mn-ea"/>
            </a:endParaRPr>
          </a:p>
        </p:txBody>
      </p:sp>
      <p:sp>
        <p:nvSpPr>
          <p:cNvPr id="12" name="文本框 11"/>
          <p:cNvSpPr txBox="1"/>
          <p:nvPr/>
        </p:nvSpPr>
        <p:spPr>
          <a:xfrm>
            <a:off x="419696" y="266166"/>
            <a:ext cx="1417376" cy="461665"/>
          </a:xfrm>
          <a:prstGeom prst="rect">
            <a:avLst/>
          </a:prstGeom>
          <a:noFill/>
        </p:spPr>
        <p:txBody>
          <a:bodyPr wrap="none" rtlCol="0">
            <a:spAutoFit/>
          </a:bodyPr>
          <a:lstStyle/>
          <a:p>
            <a:r>
              <a:rPr kumimoji="1" lang="zh-CN" altLang="en-US" sz="2400" dirty="0">
                <a:latin typeface="+mn-ea"/>
              </a:rPr>
              <a:t>语义</a:t>
            </a:r>
            <a:r>
              <a:rPr kumimoji="1" lang="en-US" altLang="zh-CN" sz="2400" dirty="0">
                <a:latin typeface="+mn-ea"/>
              </a:rPr>
              <a:t>Web</a:t>
            </a:r>
          </a:p>
        </p:txBody>
      </p:sp>
      <p:sp>
        <p:nvSpPr>
          <p:cNvPr id="2" name="矩形 1"/>
          <p:cNvSpPr/>
          <p:nvPr/>
        </p:nvSpPr>
        <p:spPr>
          <a:xfrm>
            <a:off x="2097372" y="3117939"/>
            <a:ext cx="6327058" cy="770083"/>
          </a:xfrm>
          <a:prstGeom prst="rect">
            <a:avLst/>
          </a:prstGeom>
        </p:spPr>
        <p:txBody>
          <a:bodyPr wrap="square">
            <a:spAutoFit/>
          </a:bodyPr>
          <a:lstStyle/>
          <a:p>
            <a:pPr>
              <a:lnSpc>
                <a:spcPct val="150000"/>
              </a:lnSpc>
            </a:pPr>
            <a:r>
              <a:rPr lang="zh-CN" altLang="en-US" sz="1013" dirty="0">
                <a:latin typeface="+mn-ea"/>
              </a:rPr>
              <a:t>“我有一个梦想，</a:t>
            </a:r>
            <a:r>
              <a:rPr lang="zh-CN" altLang="en-US" sz="1013" b="1" dirty="0">
                <a:latin typeface="+mn-ea"/>
              </a:rPr>
              <a:t>网络中的所有计算机能够分析网络中的数据，包括内容、链接、人与计算机之间的往来</a:t>
            </a:r>
            <a:r>
              <a:rPr lang="zh-CN" altLang="en-US" sz="1013" dirty="0">
                <a:latin typeface="+mn-ea"/>
              </a:rPr>
              <a:t>。</a:t>
            </a:r>
            <a:r>
              <a:rPr lang="zh-CN" altLang="en-US" sz="1013" b="1" dirty="0">
                <a:latin typeface="+mn-ea"/>
              </a:rPr>
              <a:t>语义</a:t>
            </a:r>
            <a:r>
              <a:rPr lang="en-US" altLang="zh-CN" sz="1013" b="1" dirty="0">
                <a:latin typeface="+mn-ea"/>
              </a:rPr>
              <a:t>Web</a:t>
            </a:r>
            <a:r>
              <a:rPr lang="zh-CN" altLang="en-US" sz="1013" dirty="0">
                <a:latin typeface="+mn-ea"/>
              </a:rPr>
              <a:t>会让这一切成为可能，一旦该网络出现，日常的交易机制、事务以及我们的日常生后都会由机器与机器之间的沟通来处理。</a:t>
            </a:r>
            <a:r>
              <a:rPr lang="zh-CN" altLang="en-US" sz="1013" b="1" dirty="0">
                <a:latin typeface="+mn-ea"/>
              </a:rPr>
              <a:t>人们吹嘘多年的“智能代理”将最终实现。”</a:t>
            </a:r>
          </a:p>
        </p:txBody>
      </p:sp>
      <p:sp>
        <p:nvSpPr>
          <p:cNvPr id="13" name="矩形 12"/>
          <p:cNvSpPr/>
          <p:nvPr/>
        </p:nvSpPr>
        <p:spPr>
          <a:xfrm>
            <a:off x="419695" y="2869474"/>
            <a:ext cx="1569660" cy="646331"/>
          </a:xfrm>
          <a:prstGeom prst="rect">
            <a:avLst/>
          </a:prstGeom>
        </p:spPr>
        <p:txBody>
          <a:bodyPr wrap="none">
            <a:spAutoFit/>
          </a:bodyPr>
          <a:lstStyle/>
          <a:p>
            <a:r>
              <a:rPr lang="en-US" altLang="zh-CN" sz="1200" dirty="0">
                <a:solidFill>
                  <a:srgbClr val="000000"/>
                </a:solidFill>
                <a:latin typeface="+mn-ea"/>
              </a:rPr>
              <a:t>Tim Berners-Lee</a:t>
            </a:r>
          </a:p>
          <a:p>
            <a:r>
              <a:rPr lang="en-US" altLang="zh-CN" sz="1200" dirty="0">
                <a:solidFill>
                  <a:srgbClr val="000000"/>
                </a:solidFill>
                <a:latin typeface="+mn-ea"/>
              </a:rPr>
              <a:t>2016</a:t>
            </a:r>
            <a:r>
              <a:rPr lang="zh-CN" altLang="en-US" sz="1200" dirty="0">
                <a:solidFill>
                  <a:srgbClr val="000000"/>
                </a:solidFill>
                <a:latin typeface="+mn-ea"/>
              </a:rPr>
              <a:t>年图灵奖得主</a:t>
            </a:r>
            <a:endParaRPr lang="en-US" altLang="zh-CN" sz="1200" dirty="0">
              <a:solidFill>
                <a:srgbClr val="000000"/>
              </a:solidFill>
              <a:latin typeface="+mn-ea"/>
            </a:endParaRPr>
          </a:p>
          <a:p>
            <a:r>
              <a:rPr lang="zh-CN" altLang="en-US" sz="1200" dirty="0">
                <a:solidFill>
                  <a:srgbClr val="000000"/>
                </a:solidFill>
                <a:latin typeface="+mn-ea"/>
              </a:rPr>
              <a:t>万维网、语义网之父</a:t>
            </a:r>
          </a:p>
        </p:txBody>
      </p:sp>
      <p:sp>
        <p:nvSpPr>
          <p:cNvPr id="3" name="页脚占位符 2">
            <a:extLst>
              <a:ext uri="{FF2B5EF4-FFF2-40B4-BE49-F238E27FC236}">
                <a16:creationId xmlns:a16="http://schemas.microsoft.com/office/drawing/2014/main" id="{B27104C1-DE9D-644D-8ED9-8B597A3F0704}"/>
              </a:ext>
            </a:extLst>
          </p:cNvPr>
          <p:cNvSpPr>
            <a:spLocks noGrp="1"/>
          </p:cNvSpPr>
          <p:nvPr>
            <p:ph type="ftr" sz="quarter" idx="11"/>
          </p:nvPr>
        </p:nvSpPr>
        <p:spPr/>
        <p:txBody>
          <a:bodyPr/>
          <a:lstStyle/>
          <a:p>
            <a:r>
              <a:rPr kumimoji="1" lang="zh-CN" altLang="en-US"/>
              <a:t>知识图谱概述</a:t>
            </a:r>
          </a:p>
        </p:txBody>
      </p:sp>
      <p:sp>
        <p:nvSpPr>
          <p:cNvPr id="5" name="灯片编号占位符 4">
            <a:extLst>
              <a:ext uri="{FF2B5EF4-FFF2-40B4-BE49-F238E27FC236}">
                <a16:creationId xmlns:a16="http://schemas.microsoft.com/office/drawing/2014/main" id="{FDAF907F-C932-354D-A5E6-FC11184C1A76}"/>
              </a:ext>
            </a:extLst>
          </p:cNvPr>
          <p:cNvSpPr>
            <a:spLocks noGrp="1"/>
          </p:cNvSpPr>
          <p:nvPr>
            <p:ph type="sldNum" sz="quarter" idx="12"/>
          </p:nvPr>
        </p:nvSpPr>
        <p:spPr/>
        <p:txBody>
          <a:bodyPr/>
          <a:lstStyle/>
          <a:p>
            <a:fld id="{36A25BD4-2C18-3241-A107-B7FFDDC89A82}" type="slidenum">
              <a:rPr kumimoji="1" lang="zh-CN" altLang="en-US" smtClean="0"/>
              <a:t>68</a:t>
            </a:fld>
            <a:endParaRPr kumimoji="1" lang="zh-CN"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2986715" cy="461665"/>
          </a:xfrm>
          <a:prstGeom prst="rect">
            <a:avLst/>
          </a:prstGeom>
          <a:noFill/>
        </p:spPr>
        <p:txBody>
          <a:bodyPr wrap="none" rtlCol="0">
            <a:spAutoFit/>
          </a:bodyPr>
          <a:lstStyle/>
          <a:p>
            <a:r>
              <a:rPr kumimoji="1" lang="en-US" altLang="zh-CN" sz="2400" dirty="0">
                <a:latin typeface="+mn-ea"/>
              </a:rPr>
              <a:t>2006</a:t>
            </a:r>
            <a:r>
              <a:rPr kumimoji="1" lang="zh-CN" altLang="en-US" sz="2400" dirty="0">
                <a:latin typeface="+mn-ea"/>
              </a:rPr>
              <a:t>至今：知识图谱</a:t>
            </a:r>
            <a:endParaRPr kumimoji="1" lang="en-US" altLang="zh-CN" sz="2400" dirty="0">
              <a:latin typeface="+mn-ea"/>
            </a:endParaRP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4" name="矩形 3"/>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18" name="AutoShape 4" descr="âfacebookâçå¾çæç´¢ç»æ"/>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013"/>
          </a:p>
        </p:txBody>
      </p:sp>
      <p:sp>
        <p:nvSpPr>
          <p:cNvPr id="12" name="矩形 11"/>
          <p:cNvSpPr/>
          <p:nvPr/>
        </p:nvSpPr>
        <p:spPr>
          <a:xfrm>
            <a:off x="419696" y="1108933"/>
            <a:ext cx="2137124" cy="465577"/>
          </a:xfrm>
          <a:prstGeom prst="rect">
            <a:avLst/>
          </a:prstGeom>
        </p:spPr>
        <p:txBody>
          <a:bodyPr wrap="none">
            <a:spAutoFit/>
          </a:bodyPr>
          <a:lstStyle/>
          <a:p>
            <a:pPr>
              <a:lnSpc>
                <a:spcPct val="150000"/>
              </a:lnSpc>
            </a:pPr>
            <a:r>
              <a:rPr lang="en-US" altLang="zh-CN" sz="1800" b="1" dirty="0">
                <a:solidFill>
                  <a:srgbClr val="000000"/>
                </a:solidFill>
                <a:latin typeface="+mn-ea"/>
              </a:rPr>
              <a:t>Web3.0</a:t>
            </a:r>
            <a:r>
              <a:rPr lang="zh-CN" altLang="en-US" sz="1800" b="1" dirty="0">
                <a:solidFill>
                  <a:srgbClr val="000000"/>
                </a:solidFill>
                <a:latin typeface="+mn-ea"/>
              </a:rPr>
              <a:t>：知识互联</a:t>
            </a:r>
            <a:endParaRPr lang="zh-CN" altLang="en-US" sz="1500" dirty="0">
              <a:latin typeface="+mn-ea"/>
              <a:cs typeface="+mn-ea"/>
              <a:sym typeface="微软雅黑 Light" panose="020B0502040204020203" pitchFamily="34" charset="-122"/>
            </a:endParaRPr>
          </a:p>
        </p:txBody>
      </p:sp>
      <p:sp>
        <p:nvSpPr>
          <p:cNvPr id="3" name="矩形 2"/>
          <p:cNvSpPr/>
          <p:nvPr/>
        </p:nvSpPr>
        <p:spPr>
          <a:xfrm>
            <a:off x="419695" y="1743975"/>
            <a:ext cx="7746110" cy="323165"/>
          </a:xfrm>
          <a:prstGeom prst="rect">
            <a:avLst/>
          </a:prstGeom>
        </p:spPr>
        <p:txBody>
          <a:bodyPr wrap="square">
            <a:spAutoFit/>
          </a:bodyPr>
          <a:lstStyle/>
          <a:p>
            <a:r>
              <a:rPr lang="zh-CN" altLang="en-US" sz="1500" dirty="0">
                <a:latin typeface="+mn-ea"/>
              </a:rPr>
              <a:t>构建</a:t>
            </a:r>
            <a:r>
              <a:rPr lang="zh-CN" altLang="en-US" sz="1500" b="1" dirty="0">
                <a:latin typeface="+mn-ea"/>
              </a:rPr>
              <a:t>人与机器都可理解</a:t>
            </a:r>
            <a:r>
              <a:rPr lang="zh-CN" altLang="en-US" sz="1500" dirty="0">
                <a:latin typeface="+mn-ea"/>
              </a:rPr>
              <a:t>的万维网</a:t>
            </a:r>
            <a:r>
              <a:rPr lang="en-US" altLang="zh-CN" sz="1500" dirty="0">
                <a:latin typeface="+mn-ea"/>
              </a:rPr>
              <a:t>,</a:t>
            </a:r>
            <a:r>
              <a:rPr lang="zh-CN" altLang="en-US" sz="1500" dirty="0">
                <a:latin typeface="+mn-ea"/>
              </a:rPr>
              <a:t>使网络更加智能化。</a:t>
            </a:r>
          </a:p>
        </p:txBody>
      </p:sp>
      <p:sp>
        <p:nvSpPr>
          <p:cNvPr id="5" name="矩形 4"/>
          <p:cNvSpPr/>
          <p:nvPr/>
        </p:nvSpPr>
        <p:spPr>
          <a:xfrm>
            <a:off x="419696" y="2896251"/>
            <a:ext cx="1261884" cy="415498"/>
          </a:xfrm>
          <a:prstGeom prst="rect">
            <a:avLst/>
          </a:prstGeom>
          <a:ln>
            <a:solidFill>
              <a:schemeClr val="tx1">
                <a:lumMod val="50000"/>
                <a:lumOff val="50000"/>
              </a:schemeClr>
            </a:solidFill>
          </a:ln>
        </p:spPr>
        <p:txBody>
          <a:bodyPr wrap="none">
            <a:spAutoFit/>
          </a:bodyPr>
          <a:lstStyle/>
          <a:p>
            <a:r>
              <a:rPr lang="zh-CN" altLang="en-US" sz="2100" b="1" dirty="0">
                <a:latin typeface="+mn-ea"/>
              </a:rPr>
              <a:t>知识图谱</a:t>
            </a:r>
          </a:p>
        </p:txBody>
      </p:sp>
      <p:sp>
        <p:nvSpPr>
          <p:cNvPr id="7" name="矩形 6"/>
          <p:cNvSpPr/>
          <p:nvPr/>
        </p:nvSpPr>
        <p:spPr>
          <a:xfrm>
            <a:off x="2275801" y="2600788"/>
            <a:ext cx="1915909" cy="323165"/>
          </a:xfrm>
          <a:prstGeom prst="rect">
            <a:avLst/>
          </a:prstGeom>
        </p:spPr>
        <p:txBody>
          <a:bodyPr wrap="none">
            <a:spAutoFit/>
          </a:bodyPr>
          <a:lstStyle/>
          <a:p>
            <a:r>
              <a:rPr lang="zh-CN" altLang="en-US" sz="1500" dirty="0">
                <a:latin typeface="+mn-ea"/>
              </a:rPr>
              <a:t>强大的语义处理能力</a:t>
            </a:r>
          </a:p>
        </p:txBody>
      </p:sp>
      <p:sp>
        <p:nvSpPr>
          <p:cNvPr id="9" name="矩形 8"/>
          <p:cNvSpPr/>
          <p:nvPr/>
        </p:nvSpPr>
        <p:spPr>
          <a:xfrm>
            <a:off x="2275801" y="3331410"/>
            <a:ext cx="1915909" cy="323165"/>
          </a:xfrm>
          <a:prstGeom prst="rect">
            <a:avLst/>
          </a:prstGeom>
        </p:spPr>
        <p:txBody>
          <a:bodyPr wrap="none">
            <a:spAutoFit/>
          </a:bodyPr>
          <a:lstStyle/>
          <a:p>
            <a:r>
              <a:rPr lang="zh-CN" altLang="en-US" sz="1500" dirty="0">
                <a:latin typeface="+mn-ea"/>
              </a:rPr>
              <a:t>强大的开放互联能力</a:t>
            </a:r>
          </a:p>
        </p:txBody>
      </p:sp>
      <p:sp>
        <p:nvSpPr>
          <p:cNvPr id="10" name="矩形 9"/>
          <p:cNvSpPr/>
          <p:nvPr/>
        </p:nvSpPr>
        <p:spPr>
          <a:xfrm>
            <a:off x="4273180" y="2706430"/>
            <a:ext cx="2685351" cy="323165"/>
          </a:xfrm>
          <a:prstGeom prst="rect">
            <a:avLst/>
          </a:prstGeom>
        </p:spPr>
        <p:txBody>
          <a:bodyPr wrap="none">
            <a:spAutoFit/>
          </a:bodyPr>
          <a:lstStyle/>
          <a:p>
            <a:r>
              <a:rPr lang="zh-CN" altLang="en-US" sz="1500" dirty="0">
                <a:latin typeface="+mn-ea"/>
              </a:rPr>
              <a:t>使构建</a:t>
            </a:r>
            <a:r>
              <a:rPr lang="en-US" altLang="zh-CN" sz="1500" dirty="0">
                <a:latin typeface="+mn-ea"/>
              </a:rPr>
              <a:t>“</a:t>
            </a:r>
            <a:r>
              <a:rPr lang="zh-CN" altLang="en-US" sz="1500" b="1" dirty="0">
                <a:latin typeface="+mn-ea"/>
              </a:rPr>
              <a:t>知识之网</a:t>
            </a:r>
            <a:r>
              <a:rPr lang="en-US" altLang="zh-CN" sz="1500" dirty="0">
                <a:latin typeface="+mn-ea"/>
              </a:rPr>
              <a:t>”</a:t>
            </a:r>
            <a:r>
              <a:rPr lang="zh-CN" altLang="en-US" sz="1500" dirty="0">
                <a:latin typeface="+mn-ea"/>
              </a:rPr>
              <a:t>成为可能</a:t>
            </a:r>
          </a:p>
        </p:txBody>
      </p:sp>
      <p:sp>
        <p:nvSpPr>
          <p:cNvPr id="11" name="右箭头 10"/>
          <p:cNvSpPr/>
          <p:nvPr/>
        </p:nvSpPr>
        <p:spPr>
          <a:xfrm rot="20381388">
            <a:off x="1891520" y="2859350"/>
            <a:ext cx="382822" cy="1515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latin typeface="+mn-ea"/>
            </a:endParaRPr>
          </a:p>
        </p:txBody>
      </p:sp>
      <p:sp>
        <p:nvSpPr>
          <p:cNvPr id="14" name="右箭头 13"/>
          <p:cNvSpPr/>
          <p:nvPr/>
        </p:nvSpPr>
        <p:spPr>
          <a:xfrm rot="1832335">
            <a:off x="1881037" y="3255653"/>
            <a:ext cx="382822" cy="1515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latin typeface="+mn-ea"/>
            </a:endParaRPr>
          </a:p>
        </p:txBody>
      </p:sp>
      <p:cxnSp>
        <p:nvCxnSpPr>
          <p:cNvPr id="15" name="直接箭头连接符 14"/>
          <p:cNvCxnSpPr>
            <a:cxnSpLocks/>
          </p:cNvCxnSpPr>
          <p:nvPr/>
        </p:nvCxnSpPr>
        <p:spPr>
          <a:xfrm>
            <a:off x="4376752" y="3072593"/>
            <a:ext cx="25817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7053000" y="2864844"/>
            <a:ext cx="1112805" cy="415498"/>
          </a:xfrm>
          <a:prstGeom prst="rect">
            <a:avLst/>
          </a:prstGeom>
          <a:ln>
            <a:solidFill>
              <a:schemeClr val="tx1">
                <a:lumMod val="50000"/>
                <a:lumOff val="50000"/>
              </a:schemeClr>
            </a:solidFill>
          </a:ln>
        </p:spPr>
        <p:txBody>
          <a:bodyPr wrap="none">
            <a:spAutoFit/>
          </a:bodyPr>
          <a:lstStyle/>
          <a:p>
            <a:r>
              <a:rPr lang="en-US" altLang="zh-CN" sz="2100" b="1" dirty="0">
                <a:solidFill>
                  <a:srgbClr val="000000"/>
                </a:solidFill>
                <a:latin typeface="+mn-ea"/>
              </a:rPr>
              <a:t>Web3.0</a:t>
            </a:r>
            <a:endParaRPr lang="zh-CN" altLang="en-US" sz="2100" dirty="0">
              <a:latin typeface="+mn-ea"/>
            </a:endParaRPr>
          </a:p>
        </p:txBody>
      </p:sp>
      <p:sp>
        <p:nvSpPr>
          <p:cNvPr id="2" name="页脚占位符 1">
            <a:extLst>
              <a:ext uri="{FF2B5EF4-FFF2-40B4-BE49-F238E27FC236}">
                <a16:creationId xmlns:a16="http://schemas.microsoft.com/office/drawing/2014/main" id="{831E3998-E992-F54A-98B6-24928F2927EB}"/>
              </a:ext>
            </a:extLst>
          </p:cNvPr>
          <p:cNvSpPr>
            <a:spLocks noGrp="1"/>
          </p:cNvSpPr>
          <p:nvPr>
            <p:ph type="ftr" sz="quarter" idx="11"/>
          </p:nvPr>
        </p:nvSpPr>
        <p:spPr/>
        <p:txBody>
          <a:bodyPr/>
          <a:lstStyle/>
          <a:p>
            <a:r>
              <a:rPr kumimoji="1" lang="zh-CN" altLang="en-US"/>
              <a:t>知识图谱概述</a:t>
            </a:r>
          </a:p>
        </p:txBody>
      </p:sp>
      <p:sp>
        <p:nvSpPr>
          <p:cNvPr id="13" name="灯片编号占位符 12">
            <a:extLst>
              <a:ext uri="{FF2B5EF4-FFF2-40B4-BE49-F238E27FC236}">
                <a16:creationId xmlns:a16="http://schemas.microsoft.com/office/drawing/2014/main" id="{2D8C34D9-0984-DA4A-B737-5A4BEAE20256}"/>
              </a:ext>
            </a:extLst>
          </p:cNvPr>
          <p:cNvSpPr>
            <a:spLocks noGrp="1"/>
          </p:cNvSpPr>
          <p:nvPr>
            <p:ph type="sldNum" sz="quarter" idx="12"/>
          </p:nvPr>
        </p:nvSpPr>
        <p:spPr/>
        <p:txBody>
          <a:bodyPr/>
          <a:lstStyle/>
          <a:p>
            <a:fld id="{36A25BD4-2C18-3241-A107-B7FFDDC89A82}" type="slidenum">
              <a:rPr kumimoji="1" lang="zh-CN" altLang="en-US" smtClean="0"/>
              <a:t>69</a:t>
            </a:fld>
            <a:endParaRPr kumimoji="1"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5" y="266166"/>
            <a:ext cx="2339102" cy="461665"/>
          </a:xfrm>
          <a:prstGeom prst="rect">
            <a:avLst/>
          </a:prstGeom>
          <a:noFill/>
        </p:spPr>
        <p:txBody>
          <a:bodyPr wrap="none" rtlCol="0">
            <a:spAutoFit/>
          </a:bodyPr>
          <a:lstStyle/>
          <a:p>
            <a:r>
              <a:rPr kumimoji="1" lang="zh-CN" altLang="en-US" sz="2400" dirty="0">
                <a:latin typeface="+mn-ea"/>
              </a:rPr>
              <a:t>知识图谱的目的</a:t>
            </a: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21" name="矩形 20"/>
          <p:cNvSpPr/>
          <p:nvPr/>
        </p:nvSpPr>
        <p:spPr>
          <a:xfrm>
            <a:off x="419577" y="976313"/>
            <a:ext cx="7269956" cy="403380"/>
          </a:xfrm>
          <a:prstGeom prst="rect">
            <a:avLst/>
          </a:prstGeom>
        </p:spPr>
        <p:txBody>
          <a:bodyPr wrap="square">
            <a:spAutoFit/>
          </a:bodyPr>
          <a:lstStyle/>
          <a:p>
            <a:pPr>
              <a:lnSpc>
                <a:spcPct val="150000"/>
              </a:lnSpc>
            </a:pPr>
            <a:r>
              <a:rPr lang="zh-CN" altLang="en-US" sz="1500" dirty="0">
                <a:latin typeface="+mn-ea"/>
              </a:rPr>
              <a:t>构建知识图谱的目的，就是让机器具备认知能力，理解这个世界。</a:t>
            </a:r>
          </a:p>
        </p:txBody>
      </p:sp>
      <p:sp>
        <p:nvSpPr>
          <p:cNvPr id="5" name="矩形 4"/>
          <p:cNvSpPr/>
          <p:nvPr/>
        </p:nvSpPr>
        <p:spPr>
          <a:xfrm>
            <a:off x="4855844" y="2067202"/>
            <a:ext cx="2300630" cy="323165"/>
          </a:xfrm>
          <a:prstGeom prst="rect">
            <a:avLst/>
          </a:prstGeom>
        </p:spPr>
        <p:txBody>
          <a:bodyPr wrap="none">
            <a:spAutoFit/>
          </a:bodyPr>
          <a:lstStyle/>
          <a:p>
            <a:r>
              <a:rPr lang="zh-CN" altLang="en-US" sz="1500" dirty="0">
                <a:latin typeface="+mn-ea"/>
              </a:rPr>
              <a:t>瓦特是哪个学校的校友？</a:t>
            </a:r>
          </a:p>
        </p:txBody>
      </p:sp>
      <p:pic>
        <p:nvPicPr>
          <p:cNvPr id="11" name="图片 10"/>
          <p:cNvPicPr>
            <a:picLocks noChangeAspect="1"/>
          </p:cNvPicPr>
          <p:nvPr/>
        </p:nvPicPr>
        <p:blipFill>
          <a:blip r:embed="rId3"/>
          <a:stretch>
            <a:fillRect/>
          </a:stretch>
        </p:blipFill>
        <p:spPr>
          <a:xfrm>
            <a:off x="419576" y="1475899"/>
            <a:ext cx="3813810" cy="3112770"/>
          </a:xfrm>
          <a:prstGeom prst="rect">
            <a:avLst/>
          </a:prstGeom>
        </p:spPr>
      </p:pic>
      <p:pic>
        <p:nvPicPr>
          <p:cNvPr id="12" name="图片 11" descr="屏幕快照 2020-02-29 上午11.33.09"/>
          <p:cNvPicPr>
            <a:picLocks noChangeAspect="1"/>
          </p:cNvPicPr>
          <p:nvPr/>
        </p:nvPicPr>
        <p:blipFill>
          <a:blip r:embed="rId4"/>
          <a:stretch>
            <a:fillRect/>
          </a:stretch>
        </p:blipFill>
        <p:spPr>
          <a:xfrm>
            <a:off x="4976813" y="2470309"/>
            <a:ext cx="3889534" cy="1116806"/>
          </a:xfrm>
          <a:prstGeom prst="rect">
            <a:avLst/>
          </a:prstGeom>
        </p:spPr>
      </p:pic>
      <p:sp>
        <p:nvSpPr>
          <p:cNvPr id="13" name="右箭头 12"/>
          <p:cNvSpPr/>
          <p:nvPr/>
        </p:nvSpPr>
        <p:spPr>
          <a:xfrm>
            <a:off x="4268153" y="2785110"/>
            <a:ext cx="436721" cy="4943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3" name="页脚占位符 2">
            <a:extLst>
              <a:ext uri="{FF2B5EF4-FFF2-40B4-BE49-F238E27FC236}">
                <a16:creationId xmlns:a16="http://schemas.microsoft.com/office/drawing/2014/main" id="{FE6B9B77-2890-684C-8211-43DA834C4CAB}"/>
              </a:ext>
            </a:extLst>
          </p:cNvPr>
          <p:cNvSpPr>
            <a:spLocks noGrp="1"/>
          </p:cNvSpPr>
          <p:nvPr>
            <p:ph type="ftr" sz="quarter" idx="11"/>
          </p:nvPr>
        </p:nvSpPr>
        <p:spPr/>
        <p:txBody>
          <a:bodyPr/>
          <a:lstStyle/>
          <a:p>
            <a:r>
              <a:rPr kumimoji="1" lang="zh-CN" altLang="en-US"/>
              <a:t>知识图谱概述</a:t>
            </a:r>
          </a:p>
        </p:txBody>
      </p:sp>
      <p:sp>
        <p:nvSpPr>
          <p:cNvPr id="4" name="灯片编号占位符 3">
            <a:extLst>
              <a:ext uri="{FF2B5EF4-FFF2-40B4-BE49-F238E27FC236}">
                <a16:creationId xmlns:a16="http://schemas.microsoft.com/office/drawing/2014/main" id="{EDEC8177-3A73-5144-9122-6CCAF640EF5E}"/>
              </a:ext>
            </a:extLst>
          </p:cNvPr>
          <p:cNvSpPr>
            <a:spLocks noGrp="1"/>
          </p:cNvSpPr>
          <p:nvPr>
            <p:ph type="sldNum" sz="quarter" idx="12"/>
          </p:nvPr>
        </p:nvSpPr>
        <p:spPr/>
        <p:txBody>
          <a:bodyPr/>
          <a:lstStyle/>
          <a:p>
            <a:fld id="{36A25BD4-2C18-3241-A107-B7FFDDC89A82}" type="slidenum">
              <a:rPr kumimoji="1" lang="zh-CN" altLang="en-US" smtClean="0"/>
              <a:t>7</a:t>
            </a:fld>
            <a:endParaRPr kumimoji="1" lang="zh-CN"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31025" y="1079655"/>
            <a:ext cx="8613510" cy="323165"/>
          </a:xfrm>
          <a:prstGeom prst="rect">
            <a:avLst/>
          </a:prstGeom>
          <a:noFill/>
        </p:spPr>
        <p:txBody>
          <a:bodyPr wrap="square" rtlCol="0">
            <a:spAutoFit/>
          </a:bodyPr>
          <a:lstStyle/>
          <a:p>
            <a:r>
              <a:rPr kumimoji="1" lang="zh-CN" altLang="en-US" sz="1500" b="1" dirty="0">
                <a:solidFill>
                  <a:srgbClr val="FF0000"/>
                </a:solidFill>
                <a:latin typeface="+mn-ea"/>
              </a:rPr>
              <a:t>人工智能需要机器智能，特别是认知智能，认知智能依赖知识图谱</a:t>
            </a:r>
          </a:p>
        </p:txBody>
      </p:sp>
      <p:sp>
        <p:nvSpPr>
          <p:cNvPr id="9" name="文本框 8"/>
          <p:cNvSpPr txBox="1"/>
          <p:nvPr/>
        </p:nvSpPr>
        <p:spPr>
          <a:xfrm>
            <a:off x="419696" y="266166"/>
            <a:ext cx="2954655" cy="461665"/>
          </a:xfrm>
          <a:prstGeom prst="rect">
            <a:avLst/>
          </a:prstGeom>
          <a:noFill/>
        </p:spPr>
        <p:txBody>
          <a:bodyPr wrap="none" rtlCol="0">
            <a:spAutoFit/>
          </a:bodyPr>
          <a:lstStyle/>
          <a:p>
            <a:r>
              <a:rPr kumimoji="1" lang="zh-CN" altLang="en-US" sz="2400" b="1" dirty="0">
                <a:latin typeface="+mn-ea"/>
              </a:rPr>
              <a:t>知识图谱与人工智能</a:t>
            </a:r>
          </a:p>
        </p:txBody>
      </p:sp>
      <p:cxnSp>
        <p:nvCxnSpPr>
          <p:cNvPr id="10"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11" name="矩形 10"/>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8" name="矩形 7"/>
          <p:cNvSpPr/>
          <p:nvPr/>
        </p:nvSpPr>
        <p:spPr>
          <a:xfrm>
            <a:off x="1094710" y="3642429"/>
            <a:ext cx="7286141" cy="1095877"/>
          </a:xfrm>
          <a:prstGeom prst="rect">
            <a:avLst/>
          </a:prstGeom>
        </p:spPr>
        <p:txBody>
          <a:bodyPr wrap="square">
            <a:spAutoFit/>
          </a:bodyPr>
          <a:lstStyle/>
          <a:p>
            <a:pPr marL="257175" indent="-257175">
              <a:lnSpc>
                <a:spcPct val="150000"/>
              </a:lnSpc>
              <a:buClr>
                <a:srgbClr val="FF0000"/>
              </a:buClr>
              <a:buFont typeface="Wingdings" panose="05000000000000000000" pitchFamily="2" charset="2"/>
              <a:buChar char="Ø"/>
            </a:pPr>
            <a:r>
              <a:rPr kumimoji="1" lang="zh-CN" altLang="en-US" sz="1500" b="1" dirty="0">
                <a:solidFill>
                  <a:srgbClr val="FF0000"/>
                </a:solidFill>
                <a:latin typeface="等线" panose="02010600030101010101" pitchFamily="2" charset="-122"/>
              </a:rPr>
              <a:t>认知智能</a:t>
            </a:r>
            <a:r>
              <a:rPr kumimoji="1" lang="zh-CN" altLang="en-US" sz="1500" dirty="0">
                <a:solidFill>
                  <a:prstClr val="black"/>
                </a:solidFill>
                <a:latin typeface="等线" panose="02010600030101010101" pitchFamily="2" charset="-122"/>
              </a:rPr>
              <a:t>的理解、推理、解释任务不仅需要数据，更需要</a:t>
            </a:r>
            <a:r>
              <a:rPr kumimoji="1" lang="zh-CN" altLang="en-US" sz="1500" b="1" dirty="0">
                <a:solidFill>
                  <a:srgbClr val="FF0000"/>
                </a:solidFill>
                <a:latin typeface="等线" panose="02010600030101010101" pitchFamily="2" charset="-122"/>
              </a:rPr>
              <a:t>知识背景</a:t>
            </a:r>
            <a:endParaRPr kumimoji="1" lang="en-US" altLang="zh-CN" sz="1500" b="1" dirty="0">
              <a:solidFill>
                <a:srgbClr val="FF0000"/>
              </a:solidFill>
              <a:latin typeface="等线" panose="02010600030101010101" pitchFamily="2" charset="-122"/>
            </a:endParaRPr>
          </a:p>
          <a:p>
            <a:pPr marL="257175" indent="-257175">
              <a:lnSpc>
                <a:spcPct val="150000"/>
              </a:lnSpc>
              <a:buClr>
                <a:srgbClr val="FF0000"/>
              </a:buClr>
              <a:buFont typeface="Wingdings" panose="05000000000000000000" pitchFamily="2" charset="2"/>
              <a:buChar char="Ø"/>
            </a:pPr>
            <a:r>
              <a:rPr kumimoji="1" lang="zh-CN" altLang="en-US" sz="1500" b="1" dirty="0">
                <a:solidFill>
                  <a:prstClr val="black"/>
                </a:solidFill>
                <a:latin typeface="等线" panose="02010600030101010101" pitchFamily="2" charset="-122"/>
              </a:rPr>
              <a:t>知识图谱</a:t>
            </a:r>
            <a:r>
              <a:rPr kumimoji="1" lang="zh-CN" altLang="en-US" sz="1500" dirty="0">
                <a:solidFill>
                  <a:prstClr val="black"/>
                </a:solidFill>
                <a:latin typeface="等线" panose="02010600030101010101" pitchFamily="2" charset="-122"/>
              </a:rPr>
              <a:t>是</a:t>
            </a:r>
            <a:r>
              <a:rPr kumimoji="1" lang="zh-CN" altLang="en-US" sz="1500" b="1" dirty="0">
                <a:solidFill>
                  <a:srgbClr val="FF0000"/>
                </a:solidFill>
                <a:latin typeface="等线" panose="02010600030101010101" pitchFamily="2" charset="-122"/>
              </a:rPr>
              <a:t>知识的图谱表示</a:t>
            </a:r>
            <a:r>
              <a:rPr kumimoji="1" lang="zh-CN" altLang="en-US" sz="1500" dirty="0">
                <a:solidFill>
                  <a:prstClr val="black"/>
                </a:solidFill>
                <a:latin typeface="等线" panose="02010600030101010101" pitchFamily="2" charset="-122"/>
              </a:rPr>
              <a:t>，这种知识表示方式适合理解、推理、解释</a:t>
            </a:r>
            <a:endParaRPr kumimoji="1" lang="en-US" altLang="zh-CN" sz="1500" b="1" dirty="0">
              <a:solidFill>
                <a:srgbClr val="FF0000"/>
              </a:solidFill>
              <a:latin typeface="+mn-ea"/>
            </a:endParaRPr>
          </a:p>
          <a:p>
            <a:pPr marL="257175" indent="-257175">
              <a:lnSpc>
                <a:spcPct val="150000"/>
              </a:lnSpc>
              <a:buClr>
                <a:srgbClr val="FF0000"/>
              </a:buClr>
              <a:buFont typeface="Wingdings" panose="05000000000000000000" pitchFamily="2" charset="2"/>
              <a:buChar char="Ø"/>
            </a:pPr>
            <a:r>
              <a:rPr kumimoji="1" lang="zh-CN" altLang="en-US" sz="1500" b="1" dirty="0">
                <a:solidFill>
                  <a:srgbClr val="FF0000"/>
                </a:solidFill>
                <a:latin typeface="+mn-ea"/>
              </a:rPr>
              <a:t>知识图谱</a:t>
            </a:r>
            <a:r>
              <a:rPr kumimoji="1" lang="zh-CN" altLang="en-US" sz="1500" dirty="0">
                <a:latin typeface="+mn-ea"/>
              </a:rPr>
              <a:t>是实现</a:t>
            </a:r>
            <a:r>
              <a:rPr kumimoji="1" lang="zh-CN" altLang="en-US" sz="1500" b="1" dirty="0">
                <a:solidFill>
                  <a:srgbClr val="FF0000"/>
                </a:solidFill>
                <a:latin typeface="+mn-ea"/>
              </a:rPr>
              <a:t>认知智能</a:t>
            </a:r>
            <a:r>
              <a:rPr kumimoji="1" lang="zh-CN" altLang="en-US" sz="1500" dirty="0">
                <a:latin typeface="+mn-ea"/>
              </a:rPr>
              <a:t>的关键技术，是实现机器认知智能的使能器</a:t>
            </a:r>
          </a:p>
        </p:txBody>
      </p:sp>
      <p:sp>
        <p:nvSpPr>
          <p:cNvPr id="6" name="矩形: 圆角 5"/>
          <p:cNvSpPr/>
          <p:nvPr/>
        </p:nvSpPr>
        <p:spPr>
          <a:xfrm>
            <a:off x="371633" y="1625242"/>
            <a:ext cx="2252967" cy="784835"/>
          </a:xfrm>
          <a:prstGeom prst="roundRect">
            <a:avLst/>
          </a:prstGeom>
          <a:solidFill>
            <a:srgbClr val="66A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dirty="0"/>
              <a:t>计算智能</a:t>
            </a:r>
            <a:endParaRPr lang="en-US" altLang="zh-CN" sz="1500" b="1" dirty="0"/>
          </a:p>
          <a:p>
            <a:pPr algn="ctr"/>
            <a:r>
              <a:rPr lang="zh-CN" altLang="en-US" sz="1013" dirty="0"/>
              <a:t>快速计算和记忆存储能力</a:t>
            </a:r>
          </a:p>
        </p:txBody>
      </p:sp>
      <p:sp>
        <p:nvSpPr>
          <p:cNvPr id="12" name="矩形: 圆角 11"/>
          <p:cNvSpPr/>
          <p:nvPr/>
        </p:nvSpPr>
        <p:spPr>
          <a:xfrm>
            <a:off x="451077" y="2410077"/>
            <a:ext cx="2092267" cy="91812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57175" indent="-257175" algn="ctr">
              <a:buClr>
                <a:schemeClr val="bg2">
                  <a:lumMod val="75000"/>
                </a:schemeClr>
              </a:buClr>
              <a:buSzPct val="60000"/>
              <a:buFont typeface="Wingdings" panose="05000000000000000000" pitchFamily="2" charset="2"/>
              <a:buChar char="l"/>
            </a:pPr>
            <a:r>
              <a:rPr lang="zh-CN" altLang="en-US" sz="1500" dirty="0">
                <a:solidFill>
                  <a:schemeClr val="tx1"/>
                </a:solidFill>
              </a:rPr>
              <a:t>规则明确</a:t>
            </a:r>
            <a:endParaRPr lang="en-US" altLang="zh-CN" sz="1500" dirty="0">
              <a:solidFill>
                <a:schemeClr val="tx1"/>
              </a:solidFill>
            </a:endParaRPr>
          </a:p>
          <a:p>
            <a:pPr marL="257175" indent="-257175" algn="ctr">
              <a:buClr>
                <a:schemeClr val="bg2">
                  <a:lumMod val="75000"/>
                </a:schemeClr>
              </a:buClr>
              <a:buSzPct val="60000"/>
              <a:buFont typeface="Wingdings" panose="05000000000000000000" pitchFamily="2" charset="2"/>
              <a:buChar char="l"/>
            </a:pPr>
            <a:r>
              <a:rPr lang="zh-CN" altLang="en-US" sz="1500" dirty="0">
                <a:solidFill>
                  <a:schemeClr val="tx1"/>
                </a:solidFill>
              </a:rPr>
              <a:t>特定领域</a:t>
            </a:r>
          </a:p>
        </p:txBody>
      </p:sp>
      <p:sp>
        <p:nvSpPr>
          <p:cNvPr id="13" name="矩形: 圆角 12"/>
          <p:cNvSpPr/>
          <p:nvPr/>
        </p:nvSpPr>
        <p:spPr>
          <a:xfrm>
            <a:off x="3387096" y="1625242"/>
            <a:ext cx="2464861" cy="784835"/>
          </a:xfrm>
          <a:prstGeom prst="roundRect">
            <a:avLst/>
          </a:prstGeom>
          <a:solidFill>
            <a:srgbClr val="66A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dirty="0"/>
              <a:t>感知智能</a:t>
            </a:r>
            <a:endParaRPr lang="en-US" altLang="zh-CN" sz="1500" b="1" dirty="0"/>
          </a:p>
          <a:p>
            <a:pPr algn="ctr"/>
            <a:r>
              <a:rPr lang="zh-CN" altLang="en-US" sz="1013" dirty="0"/>
              <a:t>视觉、听觉、触觉等感知能力</a:t>
            </a:r>
          </a:p>
        </p:txBody>
      </p:sp>
      <p:sp>
        <p:nvSpPr>
          <p:cNvPr id="14" name="矩形: 圆角 13"/>
          <p:cNvSpPr/>
          <p:nvPr/>
        </p:nvSpPr>
        <p:spPr>
          <a:xfrm>
            <a:off x="3573392" y="2410077"/>
            <a:ext cx="2092267" cy="91812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57175" indent="-257175" algn="ctr">
              <a:buClr>
                <a:schemeClr val="bg2">
                  <a:lumMod val="75000"/>
                </a:schemeClr>
              </a:buClr>
              <a:buSzPct val="60000"/>
              <a:buFont typeface="Wingdings" panose="05000000000000000000" pitchFamily="2" charset="2"/>
              <a:buChar char="l"/>
            </a:pPr>
            <a:r>
              <a:rPr lang="zh-CN" altLang="en-US" sz="1500" dirty="0">
                <a:solidFill>
                  <a:schemeClr val="tx1"/>
                </a:solidFill>
              </a:rPr>
              <a:t>语音</a:t>
            </a:r>
            <a:endParaRPr lang="en-US" altLang="zh-CN" sz="1500" dirty="0">
              <a:solidFill>
                <a:schemeClr val="tx1"/>
              </a:solidFill>
            </a:endParaRPr>
          </a:p>
          <a:p>
            <a:pPr marL="257175" indent="-257175" algn="ctr">
              <a:buClr>
                <a:schemeClr val="bg2">
                  <a:lumMod val="75000"/>
                </a:schemeClr>
              </a:buClr>
              <a:buSzPct val="60000"/>
              <a:buFont typeface="Wingdings" panose="05000000000000000000" pitchFamily="2" charset="2"/>
              <a:buChar char="l"/>
            </a:pPr>
            <a:r>
              <a:rPr lang="zh-CN" altLang="en-US" sz="1500" dirty="0">
                <a:solidFill>
                  <a:schemeClr val="tx1"/>
                </a:solidFill>
              </a:rPr>
              <a:t>图像</a:t>
            </a:r>
            <a:endParaRPr lang="en-US" altLang="zh-CN" sz="1500" dirty="0">
              <a:solidFill>
                <a:schemeClr val="tx1"/>
              </a:solidFill>
            </a:endParaRPr>
          </a:p>
          <a:p>
            <a:pPr marL="257175" indent="-257175" algn="ctr">
              <a:buClr>
                <a:schemeClr val="bg2">
                  <a:lumMod val="75000"/>
                </a:schemeClr>
              </a:buClr>
              <a:buSzPct val="60000"/>
              <a:buFont typeface="Wingdings" panose="05000000000000000000" pitchFamily="2" charset="2"/>
              <a:buChar char="l"/>
            </a:pPr>
            <a:r>
              <a:rPr lang="zh-CN" altLang="en-US" sz="1500" dirty="0">
                <a:solidFill>
                  <a:schemeClr val="tx1"/>
                </a:solidFill>
              </a:rPr>
              <a:t>视频</a:t>
            </a:r>
          </a:p>
        </p:txBody>
      </p:sp>
      <p:sp>
        <p:nvSpPr>
          <p:cNvPr id="15" name="矩形: 圆角 14"/>
          <p:cNvSpPr/>
          <p:nvPr/>
        </p:nvSpPr>
        <p:spPr>
          <a:xfrm>
            <a:off x="6565071" y="1599044"/>
            <a:ext cx="2252967" cy="784835"/>
          </a:xfrm>
          <a:prstGeom prst="roundRect">
            <a:avLst/>
          </a:prstGeom>
          <a:solidFill>
            <a:srgbClr val="66A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dirty="0">
                <a:solidFill>
                  <a:srgbClr val="C00000"/>
                </a:solidFill>
              </a:rPr>
              <a:t>认知智能</a:t>
            </a:r>
            <a:endParaRPr lang="en-US" altLang="zh-CN" sz="1500" b="1" dirty="0">
              <a:solidFill>
                <a:srgbClr val="C00000"/>
              </a:solidFill>
            </a:endParaRPr>
          </a:p>
          <a:p>
            <a:pPr algn="ctr"/>
            <a:r>
              <a:rPr lang="zh-CN" altLang="en-US" sz="1013" dirty="0">
                <a:solidFill>
                  <a:srgbClr val="C00000"/>
                </a:solidFill>
              </a:rPr>
              <a:t>能理解会思考</a:t>
            </a:r>
            <a:endParaRPr lang="en-US" altLang="zh-CN" sz="1013" dirty="0">
              <a:solidFill>
                <a:srgbClr val="C00000"/>
              </a:solidFill>
            </a:endParaRPr>
          </a:p>
        </p:txBody>
      </p:sp>
      <p:sp>
        <p:nvSpPr>
          <p:cNvPr id="16" name="矩形: 圆角 15"/>
          <p:cNvSpPr/>
          <p:nvPr/>
        </p:nvSpPr>
        <p:spPr>
          <a:xfrm>
            <a:off x="6644514" y="2383879"/>
            <a:ext cx="2092267" cy="91812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57175" indent="-257175" algn="ctr">
              <a:buClr>
                <a:schemeClr val="bg2">
                  <a:lumMod val="75000"/>
                </a:schemeClr>
              </a:buClr>
              <a:buSzPct val="60000"/>
              <a:buFont typeface="Wingdings" panose="05000000000000000000" pitchFamily="2" charset="2"/>
              <a:buChar char="l"/>
            </a:pPr>
            <a:r>
              <a:rPr lang="zh-CN" altLang="en-US" sz="1500" dirty="0">
                <a:solidFill>
                  <a:schemeClr val="tx1"/>
                </a:solidFill>
              </a:rPr>
              <a:t>理解</a:t>
            </a:r>
            <a:endParaRPr lang="en-US" altLang="zh-CN" sz="1500" dirty="0">
              <a:solidFill>
                <a:schemeClr val="tx1"/>
              </a:solidFill>
            </a:endParaRPr>
          </a:p>
          <a:p>
            <a:pPr marL="257175" indent="-257175" algn="ctr">
              <a:buClr>
                <a:schemeClr val="bg2">
                  <a:lumMod val="75000"/>
                </a:schemeClr>
              </a:buClr>
              <a:buSzPct val="60000"/>
              <a:buFont typeface="Wingdings" panose="05000000000000000000" pitchFamily="2" charset="2"/>
              <a:buChar char="l"/>
            </a:pPr>
            <a:r>
              <a:rPr lang="zh-CN" altLang="en-US" sz="1500" dirty="0">
                <a:solidFill>
                  <a:schemeClr val="tx1"/>
                </a:solidFill>
              </a:rPr>
              <a:t>推理</a:t>
            </a:r>
            <a:endParaRPr lang="en-US" altLang="zh-CN" sz="1500" dirty="0">
              <a:solidFill>
                <a:schemeClr val="tx1"/>
              </a:solidFill>
            </a:endParaRPr>
          </a:p>
          <a:p>
            <a:pPr marL="257175" indent="-257175" algn="ctr">
              <a:buClr>
                <a:schemeClr val="bg2">
                  <a:lumMod val="75000"/>
                </a:schemeClr>
              </a:buClr>
              <a:buSzPct val="60000"/>
              <a:buFont typeface="Wingdings" panose="05000000000000000000" pitchFamily="2" charset="2"/>
              <a:buChar char="l"/>
            </a:pPr>
            <a:r>
              <a:rPr lang="zh-CN" altLang="en-US" sz="1500" dirty="0">
                <a:solidFill>
                  <a:schemeClr val="tx1"/>
                </a:solidFill>
              </a:rPr>
              <a:t>解释</a:t>
            </a:r>
          </a:p>
        </p:txBody>
      </p:sp>
      <p:sp>
        <p:nvSpPr>
          <p:cNvPr id="17" name="箭头: 右 16"/>
          <p:cNvSpPr/>
          <p:nvPr/>
        </p:nvSpPr>
        <p:spPr>
          <a:xfrm>
            <a:off x="2754824" y="2330557"/>
            <a:ext cx="445974" cy="241193"/>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8" name="箭头: 右 17"/>
          <p:cNvSpPr/>
          <p:nvPr/>
        </p:nvSpPr>
        <p:spPr>
          <a:xfrm>
            <a:off x="6038252" y="2263282"/>
            <a:ext cx="445974" cy="241193"/>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2" name="页脚占位符 1">
            <a:extLst>
              <a:ext uri="{FF2B5EF4-FFF2-40B4-BE49-F238E27FC236}">
                <a16:creationId xmlns:a16="http://schemas.microsoft.com/office/drawing/2014/main" id="{7D787663-8E14-DB40-B688-405370EC5DCB}"/>
              </a:ext>
            </a:extLst>
          </p:cNvPr>
          <p:cNvSpPr>
            <a:spLocks noGrp="1"/>
          </p:cNvSpPr>
          <p:nvPr>
            <p:ph type="ftr" sz="quarter" idx="11"/>
          </p:nvPr>
        </p:nvSpPr>
        <p:spPr/>
        <p:txBody>
          <a:bodyPr/>
          <a:lstStyle/>
          <a:p>
            <a:r>
              <a:rPr kumimoji="1" lang="zh-CN" altLang="en-US"/>
              <a:t>知识图谱概述</a:t>
            </a:r>
          </a:p>
        </p:txBody>
      </p:sp>
      <p:sp>
        <p:nvSpPr>
          <p:cNvPr id="3" name="灯片编号占位符 2">
            <a:extLst>
              <a:ext uri="{FF2B5EF4-FFF2-40B4-BE49-F238E27FC236}">
                <a16:creationId xmlns:a16="http://schemas.microsoft.com/office/drawing/2014/main" id="{C372B01C-CEE8-2644-9BFD-15556AC81DE6}"/>
              </a:ext>
            </a:extLst>
          </p:cNvPr>
          <p:cNvSpPr>
            <a:spLocks noGrp="1"/>
          </p:cNvSpPr>
          <p:nvPr>
            <p:ph type="sldNum" sz="quarter" idx="12"/>
          </p:nvPr>
        </p:nvSpPr>
        <p:spPr/>
        <p:txBody>
          <a:bodyPr/>
          <a:lstStyle/>
          <a:p>
            <a:fld id="{36A25BD4-2C18-3241-A107-B7FFDDC89A82}" type="slidenum">
              <a:rPr kumimoji="1" lang="zh-CN" altLang="en-US" smtClean="0"/>
              <a:t>70</a:t>
            </a:fld>
            <a:endParaRPr kumimoji="1" lang="zh-CN" altLang="en-US"/>
          </a:p>
        </p:txBody>
      </p:sp>
    </p:spTree>
    <p:extLst>
      <p:ext uri="{BB962C8B-B14F-4D97-AF65-F5344CB8AC3E}">
        <p14:creationId xmlns:p14="http://schemas.microsoft.com/office/powerpoint/2010/main" val="14258638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419696" y="266166"/>
            <a:ext cx="2954655" cy="461665"/>
          </a:xfrm>
          <a:prstGeom prst="rect">
            <a:avLst/>
          </a:prstGeom>
          <a:noFill/>
        </p:spPr>
        <p:txBody>
          <a:bodyPr wrap="none" rtlCol="0">
            <a:spAutoFit/>
          </a:bodyPr>
          <a:lstStyle/>
          <a:p>
            <a:r>
              <a:rPr kumimoji="1" lang="zh-CN" altLang="en-US" sz="2400" b="1" dirty="0">
                <a:latin typeface="+mn-ea"/>
              </a:rPr>
              <a:t>知识图谱与人工智能</a:t>
            </a:r>
          </a:p>
        </p:txBody>
      </p:sp>
      <p:cxnSp>
        <p:nvCxnSpPr>
          <p:cNvPr id="10"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11" name="矩形 10"/>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2" name="页脚占位符 1">
            <a:extLst>
              <a:ext uri="{FF2B5EF4-FFF2-40B4-BE49-F238E27FC236}">
                <a16:creationId xmlns:a16="http://schemas.microsoft.com/office/drawing/2014/main" id="{7D787663-8E14-DB40-B688-405370EC5DCB}"/>
              </a:ext>
            </a:extLst>
          </p:cNvPr>
          <p:cNvSpPr>
            <a:spLocks noGrp="1"/>
          </p:cNvSpPr>
          <p:nvPr>
            <p:ph type="ftr" sz="quarter" idx="11"/>
          </p:nvPr>
        </p:nvSpPr>
        <p:spPr/>
        <p:txBody>
          <a:bodyPr/>
          <a:lstStyle/>
          <a:p>
            <a:r>
              <a:rPr kumimoji="1" lang="zh-CN" altLang="en-US"/>
              <a:t>知识图谱概述</a:t>
            </a:r>
          </a:p>
        </p:txBody>
      </p:sp>
      <p:sp>
        <p:nvSpPr>
          <p:cNvPr id="3" name="灯片编号占位符 2">
            <a:extLst>
              <a:ext uri="{FF2B5EF4-FFF2-40B4-BE49-F238E27FC236}">
                <a16:creationId xmlns:a16="http://schemas.microsoft.com/office/drawing/2014/main" id="{C372B01C-CEE8-2644-9BFD-15556AC81DE6}"/>
              </a:ext>
            </a:extLst>
          </p:cNvPr>
          <p:cNvSpPr>
            <a:spLocks noGrp="1"/>
          </p:cNvSpPr>
          <p:nvPr>
            <p:ph type="sldNum" sz="quarter" idx="12"/>
          </p:nvPr>
        </p:nvSpPr>
        <p:spPr/>
        <p:txBody>
          <a:bodyPr/>
          <a:lstStyle/>
          <a:p>
            <a:fld id="{36A25BD4-2C18-3241-A107-B7FFDDC89A82}" type="slidenum">
              <a:rPr kumimoji="1" lang="zh-CN" altLang="en-US" smtClean="0"/>
              <a:t>71</a:t>
            </a:fld>
            <a:endParaRPr kumimoji="1" lang="zh-CN" altLang="en-US"/>
          </a:p>
        </p:txBody>
      </p:sp>
      <p:sp>
        <p:nvSpPr>
          <p:cNvPr id="4" name="椭圆 3">
            <a:extLst>
              <a:ext uri="{FF2B5EF4-FFF2-40B4-BE49-F238E27FC236}">
                <a16:creationId xmlns:a16="http://schemas.microsoft.com/office/drawing/2014/main" id="{3050B968-FC4C-2D43-A322-704633E007CC}"/>
              </a:ext>
            </a:extLst>
          </p:cNvPr>
          <p:cNvSpPr/>
          <p:nvPr/>
        </p:nvSpPr>
        <p:spPr>
          <a:xfrm>
            <a:off x="569623" y="2102333"/>
            <a:ext cx="3522689" cy="232346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椭圆 18">
            <a:extLst>
              <a:ext uri="{FF2B5EF4-FFF2-40B4-BE49-F238E27FC236}">
                <a16:creationId xmlns:a16="http://schemas.microsoft.com/office/drawing/2014/main" id="{5DBE734B-0A18-964B-BD56-6927E0CCB309}"/>
              </a:ext>
            </a:extLst>
          </p:cNvPr>
          <p:cNvSpPr/>
          <p:nvPr/>
        </p:nvSpPr>
        <p:spPr>
          <a:xfrm>
            <a:off x="4572000" y="2114692"/>
            <a:ext cx="3522689" cy="23234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3142E13C-A970-6D49-88DE-1855953B1AE0}"/>
              </a:ext>
            </a:extLst>
          </p:cNvPr>
          <p:cNvSpPr txBox="1"/>
          <p:nvPr/>
        </p:nvSpPr>
        <p:spPr>
          <a:xfrm>
            <a:off x="6580681" y="3047387"/>
            <a:ext cx="1409077" cy="430887"/>
          </a:xfrm>
          <a:prstGeom prst="rect">
            <a:avLst/>
          </a:prstGeom>
          <a:noFill/>
        </p:spPr>
        <p:txBody>
          <a:bodyPr wrap="square" rtlCol="0">
            <a:spAutoFit/>
          </a:bodyPr>
          <a:lstStyle/>
          <a:p>
            <a:r>
              <a:rPr kumimoji="1" lang="zh-CN" altLang="en-US" sz="2200" b="1" dirty="0"/>
              <a:t>连接主义</a:t>
            </a:r>
          </a:p>
        </p:txBody>
      </p:sp>
      <p:sp>
        <p:nvSpPr>
          <p:cNvPr id="22" name="椭圆 21">
            <a:extLst>
              <a:ext uri="{FF2B5EF4-FFF2-40B4-BE49-F238E27FC236}">
                <a16:creationId xmlns:a16="http://schemas.microsoft.com/office/drawing/2014/main" id="{F257D3E6-A5F8-004B-B93F-C99968CF7291}"/>
              </a:ext>
            </a:extLst>
          </p:cNvPr>
          <p:cNvSpPr/>
          <p:nvPr/>
        </p:nvSpPr>
        <p:spPr>
          <a:xfrm>
            <a:off x="2203553" y="2571750"/>
            <a:ext cx="1903751" cy="142299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200" b="1" dirty="0">
                <a:solidFill>
                  <a:schemeClr val="tx1"/>
                </a:solidFill>
              </a:rPr>
              <a:t>知识图谱</a:t>
            </a:r>
          </a:p>
        </p:txBody>
      </p:sp>
      <p:sp>
        <p:nvSpPr>
          <p:cNvPr id="23" name="文本框 22">
            <a:extLst>
              <a:ext uri="{FF2B5EF4-FFF2-40B4-BE49-F238E27FC236}">
                <a16:creationId xmlns:a16="http://schemas.microsoft.com/office/drawing/2014/main" id="{2E680952-D2FC-9346-A9A7-6869461EEB2C}"/>
              </a:ext>
            </a:extLst>
          </p:cNvPr>
          <p:cNvSpPr txBox="1"/>
          <p:nvPr/>
        </p:nvSpPr>
        <p:spPr>
          <a:xfrm>
            <a:off x="1004341" y="2878111"/>
            <a:ext cx="944380" cy="769441"/>
          </a:xfrm>
          <a:prstGeom prst="rect">
            <a:avLst/>
          </a:prstGeom>
          <a:noFill/>
        </p:spPr>
        <p:txBody>
          <a:bodyPr wrap="square" rtlCol="0">
            <a:spAutoFit/>
          </a:bodyPr>
          <a:lstStyle/>
          <a:p>
            <a:r>
              <a:rPr kumimoji="1" lang="zh-CN" altLang="en-US" sz="2200" b="1" dirty="0"/>
              <a:t>符合主义</a:t>
            </a:r>
          </a:p>
        </p:txBody>
      </p:sp>
      <p:sp>
        <p:nvSpPr>
          <p:cNvPr id="24" name="椭圆 23">
            <a:extLst>
              <a:ext uri="{FF2B5EF4-FFF2-40B4-BE49-F238E27FC236}">
                <a16:creationId xmlns:a16="http://schemas.microsoft.com/office/drawing/2014/main" id="{338B0C8B-A959-D64D-BD6A-383FDF6F89D0}"/>
              </a:ext>
            </a:extLst>
          </p:cNvPr>
          <p:cNvSpPr/>
          <p:nvPr/>
        </p:nvSpPr>
        <p:spPr>
          <a:xfrm>
            <a:off x="4572000" y="2551983"/>
            <a:ext cx="1903751" cy="142299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200" b="1" dirty="0">
                <a:solidFill>
                  <a:schemeClr val="tx1"/>
                </a:solidFill>
              </a:rPr>
              <a:t>图神经网络</a:t>
            </a:r>
          </a:p>
        </p:txBody>
      </p:sp>
      <p:sp>
        <p:nvSpPr>
          <p:cNvPr id="28" name="左右箭头 27">
            <a:extLst>
              <a:ext uri="{FF2B5EF4-FFF2-40B4-BE49-F238E27FC236}">
                <a16:creationId xmlns:a16="http://schemas.microsoft.com/office/drawing/2014/main" id="{F1CFD822-B9C8-1343-BAC9-64CEA744F317}"/>
              </a:ext>
            </a:extLst>
          </p:cNvPr>
          <p:cNvSpPr/>
          <p:nvPr/>
        </p:nvSpPr>
        <p:spPr>
          <a:xfrm>
            <a:off x="3942414" y="3129200"/>
            <a:ext cx="824458" cy="27384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28">
            <a:extLst>
              <a:ext uri="{FF2B5EF4-FFF2-40B4-BE49-F238E27FC236}">
                <a16:creationId xmlns:a16="http://schemas.microsoft.com/office/drawing/2014/main" id="{31F8E5FD-1E44-0A4B-9EAF-33DE3E4924EA}"/>
              </a:ext>
            </a:extLst>
          </p:cNvPr>
          <p:cNvSpPr txBox="1"/>
          <p:nvPr/>
        </p:nvSpPr>
        <p:spPr>
          <a:xfrm>
            <a:off x="419694" y="1079292"/>
            <a:ext cx="7570063" cy="646331"/>
          </a:xfrm>
          <a:prstGeom prst="rect">
            <a:avLst/>
          </a:prstGeom>
          <a:noFill/>
        </p:spPr>
        <p:txBody>
          <a:bodyPr wrap="square" rtlCol="0">
            <a:spAutoFit/>
          </a:bodyPr>
          <a:lstStyle/>
          <a:p>
            <a:r>
              <a:rPr kumimoji="1" lang="zh-CN" altLang="en-US" dirty="0"/>
              <a:t>知识图谱脱胎于符号主义；但是和连接主义的结合是目前的重要研究方向（例如知识图谱的表示学习等）。</a:t>
            </a:r>
          </a:p>
        </p:txBody>
      </p:sp>
    </p:spTree>
    <p:extLst>
      <p:ext uri="{BB962C8B-B14F-4D97-AF65-F5344CB8AC3E}">
        <p14:creationId xmlns:p14="http://schemas.microsoft.com/office/powerpoint/2010/main" val="27766798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419696" y="266166"/>
            <a:ext cx="2622834" cy="461665"/>
          </a:xfrm>
          <a:prstGeom prst="rect">
            <a:avLst/>
          </a:prstGeom>
          <a:noFill/>
        </p:spPr>
        <p:txBody>
          <a:bodyPr wrap="none" rtlCol="0">
            <a:spAutoFit/>
          </a:bodyPr>
          <a:lstStyle/>
          <a:p>
            <a:r>
              <a:rPr kumimoji="1" lang="zh-CN" altLang="en-US" sz="2400" b="1" dirty="0">
                <a:latin typeface="+mn-ea"/>
              </a:rPr>
              <a:t>知识图谱与大数据</a:t>
            </a:r>
          </a:p>
        </p:txBody>
      </p:sp>
      <p:cxnSp>
        <p:nvCxnSpPr>
          <p:cNvPr id="10"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11" name="矩形 10"/>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2" name="页脚占位符 1">
            <a:extLst>
              <a:ext uri="{FF2B5EF4-FFF2-40B4-BE49-F238E27FC236}">
                <a16:creationId xmlns:a16="http://schemas.microsoft.com/office/drawing/2014/main" id="{7D787663-8E14-DB40-B688-405370EC5DCB}"/>
              </a:ext>
            </a:extLst>
          </p:cNvPr>
          <p:cNvSpPr>
            <a:spLocks noGrp="1"/>
          </p:cNvSpPr>
          <p:nvPr>
            <p:ph type="ftr" sz="quarter" idx="11"/>
          </p:nvPr>
        </p:nvSpPr>
        <p:spPr/>
        <p:txBody>
          <a:bodyPr/>
          <a:lstStyle/>
          <a:p>
            <a:r>
              <a:rPr kumimoji="1" lang="zh-CN" altLang="en-US"/>
              <a:t>知识图谱概述</a:t>
            </a:r>
          </a:p>
        </p:txBody>
      </p:sp>
      <p:sp>
        <p:nvSpPr>
          <p:cNvPr id="3" name="灯片编号占位符 2">
            <a:extLst>
              <a:ext uri="{FF2B5EF4-FFF2-40B4-BE49-F238E27FC236}">
                <a16:creationId xmlns:a16="http://schemas.microsoft.com/office/drawing/2014/main" id="{C372B01C-CEE8-2644-9BFD-15556AC81DE6}"/>
              </a:ext>
            </a:extLst>
          </p:cNvPr>
          <p:cNvSpPr>
            <a:spLocks noGrp="1"/>
          </p:cNvSpPr>
          <p:nvPr>
            <p:ph type="sldNum" sz="quarter" idx="12"/>
          </p:nvPr>
        </p:nvSpPr>
        <p:spPr/>
        <p:txBody>
          <a:bodyPr/>
          <a:lstStyle/>
          <a:p>
            <a:fld id="{36A25BD4-2C18-3241-A107-B7FFDDC89A82}" type="slidenum">
              <a:rPr kumimoji="1" lang="zh-CN" altLang="en-US" smtClean="0"/>
              <a:t>72</a:t>
            </a:fld>
            <a:endParaRPr kumimoji="1" lang="zh-CN" altLang="en-US"/>
          </a:p>
        </p:txBody>
      </p:sp>
      <p:sp>
        <p:nvSpPr>
          <p:cNvPr id="15" name="文本框 14">
            <a:extLst>
              <a:ext uri="{FF2B5EF4-FFF2-40B4-BE49-F238E27FC236}">
                <a16:creationId xmlns:a16="http://schemas.microsoft.com/office/drawing/2014/main" id="{D41712A9-B833-EC44-AD54-DF6BB4047553}"/>
              </a:ext>
            </a:extLst>
          </p:cNvPr>
          <p:cNvSpPr txBox="1"/>
          <p:nvPr/>
        </p:nvSpPr>
        <p:spPr>
          <a:xfrm>
            <a:off x="419695" y="1194132"/>
            <a:ext cx="4033294" cy="2015936"/>
          </a:xfrm>
          <a:prstGeom prst="rect">
            <a:avLst/>
          </a:prstGeom>
          <a:noFill/>
        </p:spPr>
        <p:txBody>
          <a:bodyPr wrap="square" rtlCol="0">
            <a:spAutoFit/>
          </a:bodyPr>
          <a:lstStyle/>
          <a:p>
            <a:r>
              <a:rPr kumimoji="1" lang="zh-CN" altLang="en-US" sz="2500" b="1" dirty="0">
                <a:solidFill>
                  <a:schemeClr val="bg2">
                    <a:lumMod val="25000"/>
                  </a:schemeClr>
                </a:solidFill>
              </a:rPr>
              <a:t>大数据的特点：</a:t>
            </a:r>
            <a:endParaRPr kumimoji="1" lang="en-US" altLang="zh-CN" sz="2500" b="1" dirty="0">
              <a:solidFill>
                <a:schemeClr val="bg2">
                  <a:lumMod val="25000"/>
                </a:schemeClr>
              </a:solidFill>
            </a:endParaRPr>
          </a:p>
          <a:p>
            <a:endParaRPr kumimoji="1" lang="en-US" altLang="zh-CN" sz="2500" b="1" dirty="0">
              <a:solidFill>
                <a:schemeClr val="bg2">
                  <a:lumMod val="25000"/>
                </a:schemeClr>
              </a:solidFill>
            </a:endParaRPr>
          </a:p>
          <a:p>
            <a:r>
              <a:rPr lang="zh-CN" altLang="en-US" sz="2500" dirty="0"/>
              <a:t>多样化（</a:t>
            </a:r>
            <a:r>
              <a:rPr lang="en-US" altLang="zh-CN" sz="2500" dirty="0"/>
              <a:t>variety</a:t>
            </a:r>
            <a:r>
              <a:rPr lang="zh-CN" altLang="en-US" sz="2500" dirty="0"/>
              <a:t>）</a:t>
            </a:r>
            <a:endParaRPr lang="en-US" altLang="zh-CN" sz="2500" dirty="0"/>
          </a:p>
          <a:p>
            <a:r>
              <a:rPr kumimoji="1" lang="zh-CN" altLang="en-US" sz="2500" dirty="0">
                <a:solidFill>
                  <a:schemeClr val="bg2">
                    <a:lumMod val="25000"/>
                  </a:schemeClr>
                </a:solidFill>
              </a:rPr>
              <a:t>规模大   </a:t>
            </a:r>
            <a:r>
              <a:rPr kumimoji="1" lang="en-US" altLang="zh-CN" sz="2500" dirty="0">
                <a:solidFill>
                  <a:schemeClr val="bg2">
                    <a:lumMod val="25000"/>
                  </a:schemeClr>
                </a:solidFill>
              </a:rPr>
              <a:t>(volume)</a:t>
            </a:r>
          </a:p>
          <a:p>
            <a:r>
              <a:rPr lang="zh-CN" altLang="en-US" sz="2500" dirty="0"/>
              <a:t>速度化   </a:t>
            </a:r>
            <a:r>
              <a:rPr lang="en-US" altLang="zh-CN" sz="2500" dirty="0"/>
              <a:t>(velocity)</a:t>
            </a:r>
            <a:endParaRPr kumimoji="1" lang="en-US" altLang="zh-CN" sz="2400" dirty="0">
              <a:solidFill>
                <a:schemeClr val="bg2">
                  <a:lumMod val="25000"/>
                </a:schemeClr>
              </a:solidFill>
            </a:endParaRPr>
          </a:p>
        </p:txBody>
      </p:sp>
      <p:pic>
        <p:nvPicPr>
          <p:cNvPr id="16" name="图片 15" descr="knowledge-graph-google-1200.jpg">
            <a:extLst>
              <a:ext uri="{FF2B5EF4-FFF2-40B4-BE49-F238E27FC236}">
                <a16:creationId xmlns:a16="http://schemas.microsoft.com/office/drawing/2014/main" id="{8B54C668-942C-FC46-8681-A76D8D29B4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2381" y="1978226"/>
            <a:ext cx="3655003" cy="1713283"/>
          </a:xfrm>
          <a:prstGeom prst="rect">
            <a:avLst/>
          </a:prstGeom>
        </p:spPr>
      </p:pic>
      <p:sp>
        <p:nvSpPr>
          <p:cNvPr id="7" name="文本框 6">
            <a:extLst>
              <a:ext uri="{FF2B5EF4-FFF2-40B4-BE49-F238E27FC236}">
                <a16:creationId xmlns:a16="http://schemas.microsoft.com/office/drawing/2014/main" id="{F785B851-D2B8-EF4C-9E72-BE4CCBA25E69}"/>
              </a:ext>
            </a:extLst>
          </p:cNvPr>
          <p:cNvSpPr txBox="1"/>
          <p:nvPr/>
        </p:nvSpPr>
        <p:spPr>
          <a:xfrm>
            <a:off x="3874020" y="1219335"/>
            <a:ext cx="4482059" cy="646331"/>
          </a:xfrm>
          <a:prstGeom prst="rect">
            <a:avLst/>
          </a:prstGeom>
          <a:noFill/>
        </p:spPr>
        <p:txBody>
          <a:bodyPr wrap="square" rtlCol="0">
            <a:spAutoFit/>
          </a:bodyPr>
          <a:lstStyle/>
          <a:p>
            <a:r>
              <a:rPr kumimoji="1" lang="en-US" altLang="zh-CN" dirty="0"/>
              <a:t>“</a:t>
            </a:r>
            <a:r>
              <a:rPr kumimoji="1" lang="zh-CN" altLang="en-US" dirty="0"/>
              <a:t>世界是普遍联系的整体</a:t>
            </a:r>
            <a:r>
              <a:rPr kumimoji="1" lang="en-US" altLang="zh-CN" dirty="0"/>
              <a:t>, </a:t>
            </a:r>
            <a:r>
              <a:rPr kumimoji="1" lang="zh-CN" altLang="en-US" dirty="0"/>
              <a:t>任何事物之间都是相互联系的</a:t>
            </a:r>
            <a:r>
              <a:rPr kumimoji="1" lang="en-US" altLang="zh-CN" dirty="0"/>
              <a:t>”------</a:t>
            </a:r>
            <a:r>
              <a:rPr kumimoji="1" lang="zh-CN" altLang="en-US" dirty="0"/>
              <a:t> 马克思</a:t>
            </a:r>
            <a:r>
              <a:rPr kumimoji="1" lang="en-US" altLang="zh-CN" dirty="0"/>
              <a:t>《</a:t>
            </a:r>
            <a:r>
              <a:rPr kumimoji="1" lang="zh-CN" altLang="en-US" dirty="0"/>
              <a:t>辩证唯物主义</a:t>
            </a:r>
            <a:r>
              <a:rPr kumimoji="1" lang="en-US" altLang="zh-CN" dirty="0"/>
              <a:t>》</a:t>
            </a:r>
            <a:endParaRPr kumimoji="1" lang="zh-CN" altLang="en-US" dirty="0"/>
          </a:p>
        </p:txBody>
      </p:sp>
      <p:sp>
        <p:nvSpPr>
          <p:cNvPr id="8" name="矩形 7">
            <a:extLst>
              <a:ext uri="{FF2B5EF4-FFF2-40B4-BE49-F238E27FC236}">
                <a16:creationId xmlns:a16="http://schemas.microsoft.com/office/drawing/2014/main" id="{BA6F68D7-AC48-014E-BAE0-36CA98200F22}"/>
              </a:ext>
            </a:extLst>
          </p:cNvPr>
          <p:cNvSpPr/>
          <p:nvPr/>
        </p:nvSpPr>
        <p:spPr>
          <a:xfrm>
            <a:off x="742950" y="4044720"/>
            <a:ext cx="4572000" cy="369332"/>
          </a:xfrm>
          <a:prstGeom prst="rect">
            <a:avLst/>
          </a:prstGeom>
        </p:spPr>
        <p:txBody>
          <a:bodyPr>
            <a:spAutoFit/>
          </a:bodyPr>
          <a:lstStyle/>
          <a:p>
            <a:r>
              <a:rPr lang="zh-CN" altLang="en-US" dirty="0">
                <a:solidFill>
                  <a:srgbClr val="C00000"/>
                </a:solidFill>
                <a:latin typeface="Helvetica" pitchFamily="2" charset="0"/>
              </a:rPr>
              <a:t>“知识图谱”是面向关联分析的大数据模型</a:t>
            </a:r>
            <a:endParaRPr lang="zh-CN" altLang="en-US" dirty="0">
              <a:solidFill>
                <a:srgbClr val="C00000"/>
              </a:solidFill>
              <a:effectLst/>
              <a:latin typeface="Helvetica" pitchFamily="2" charset="0"/>
            </a:endParaRPr>
          </a:p>
        </p:txBody>
      </p:sp>
    </p:spTree>
    <p:extLst>
      <p:ext uri="{BB962C8B-B14F-4D97-AF65-F5344CB8AC3E}">
        <p14:creationId xmlns:p14="http://schemas.microsoft.com/office/powerpoint/2010/main" val="14314062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419696" y="266166"/>
            <a:ext cx="2622834" cy="461665"/>
          </a:xfrm>
          <a:prstGeom prst="rect">
            <a:avLst/>
          </a:prstGeom>
          <a:noFill/>
        </p:spPr>
        <p:txBody>
          <a:bodyPr wrap="none" rtlCol="0">
            <a:spAutoFit/>
          </a:bodyPr>
          <a:lstStyle/>
          <a:p>
            <a:r>
              <a:rPr kumimoji="1" lang="zh-CN" altLang="en-US" sz="2400" b="1" dirty="0">
                <a:latin typeface="+mn-ea"/>
              </a:rPr>
              <a:t>知识图谱与大数据</a:t>
            </a:r>
          </a:p>
        </p:txBody>
      </p:sp>
      <p:cxnSp>
        <p:nvCxnSpPr>
          <p:cNvPr id="10"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11" name="矩形 10"/>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2" name="页脚占位符 1">
            <a:extLst>
              <a:ext uri="{FF2B5EF4-FFF2-40B4-BE49-F238E27FC236}">
                <a16:creationId xmlns:a16="http://schemas.microsoft.com/office/drawing/2014/main" id="{7D787663-8E14-DB40-B688-405370EC5DCB}"/>
              </a:ext>
            </a:extLst>
          </p:cNvPr>
          <p:cNvSpPr>
            <a:spLocks noGrp="1"/>
          </p:cNvSpPr>
          <p:nvPr>
            <p:ph type="ftr" sz="quarter" idx="11"/>
          </p:nvPr>
        </p:nvSpPr>
        <p:spPr/>
        <p:txBody>
          <a:bodyPr/>
          <a:lstStyle/>
          <a:p>
            <a:r>
              <a:rPr kumimoji="1" lang="zh-CN" altLang="en-US"/>
              <a:t>知识图谱概述</a:t>
            </a:r>
          </a:p>
        </p:txBody>
      </p:sp>
      <p:sp>
        <p:nvSpPr>
          <p:cNvPr id="3" name="灯片编号占位符 2">
            <a:extLst>
              <a:ext uri="{FF2B5EF4-FFF2-40B4-BE49-F238E27FC236}">
                <a16:creationId xmlns:a16="http://schemas.microsoft.com/office/drawing/2014/main" id="{C372B01C-CEE8-2644-9BFD-15556AC81DE6}"/>
              </a:ext>
            </a:extLst>
          </p:cNvPr>
          <p:cNvSpPr>
            <a:spLocks noGrp="1"/>
          </p:cNvSpPr>
          <p:nvPr>
            <p:ph type="sldNum" sz="quarter" idx="12"/>
          </p:nvPr>
        </p:nvSpPr>
        <p:spPr/>
        <p:txBody>
          <a:bodyPr/>
          <a:lstStyle/>
          <a:p>
            <a:fld id="{36A25BD4-2C18-3241-A107-B7FFDDC89A82}" type="slidenum">
              <a:rPr kumimoji="1" lang="zh-CN" altLang="en-US" smtClean="0"/>
              <a:t>73</a:t>
            </a:fld>
            <a:endParaRPr kumimoji="1" lang="zh-CN" altLang="en-US"/>
          </a:p>
        </p:txBody>
      </p:sp>
      <p:graphicFrame>
        <p:nvGraphicFramePr>
          <p:cNvPr id="4" name="图示 3">
            <a:extLst>
              <a:ext uri="{FF2B5EF4-FFF2-40B4-BE49-F238E27FC236}">
                <a16:creationId xmlns:a16="http://schemas.microsoft.com/office/drawing/2014/main" id="{C0817CC7-ED88-8C46-8093-8539AFB2691A}"/>
              </a:ext>
            </a:extLst>
          </p:cNvPr>
          <p:cNvGraphicFramePr/>
          <p:nvPr>
            <p:extLst>
              <p:ext uri="{D42A27DB-BD31-4B8C-83A1-F6EECF244321}">
                <p14:modId xmlns:p14="http://schemas.microsoft.com/office/powerpoint/2010/main" val="2000679287"/>
              </p:ext>
            </p:extLst>
          </p:nvPr>
        </p:nvGraphicFramePr>
        <p:xfrm>
          <a:off x="1889158" y="1485026"/>
          <a:ext cx="5086662" cy="30572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a:extLst>
              <a:ext uri="{FF2B5EF4-FFF2-40B4-BE49-F238E27FC236}">
                <a16:creationId xmlns:a16="http://schemas.microsoft.com/office/drawing/2014/main" id="{BF50536F-B209-9045-B728-F5266CF84598}"/>
              </a:ext>
            </a:extLst>
          </p:cNvPr>
          <p:cNvSpPr txBox="1"/>
          <p:nvPr/>
        </p:nvSpPr>
        <p:spPr>
          <a:xfrm>
            <a:off x="4998481" y="4053793"/>
            <a:ext cx="2511591" cy="646331"/>
          </a:xfrm>
          <a:prstGeom prst="rect">
            <a:avLst/>
          </a:prstGeom>
          <a:noFill/>
        </p:spPr>
        <p:txBody>
          <a:bodyPr wrap="square" rtlCol="0">
            <a:spAutoFit/>
          </a:bodyPr>
          <a:lstStyle/>
          <a:p>
            <a:r>
              <a:rPr kumimoji="1" lang="en-US" altLang="zh-CN" dirty="0" err="1"/>
              <a:t>Pagerank</a:t>
            </a:r>
            <a:r>
              <a:rPr kumimoji="1" lang="en-US" altLang="zh-CN" dirty="0"/>
              <a:t>,</a:t>
            </a:r>
            <a:r>
              <a:rPr kumimoji="1" lang="zh-CN" altLang="en-US" dirty="0"/>
              <a:t> </a:t>
            </a:r>
            <a:r>
              <a:rPr kumimoji="1" lang="en-US" altLang="zh-CN" dirty="0" err="1"/>
              <a:t>Simrank</a:t>
            </a:r>
            <a:r>
              <a:rPr kumimoji="1" lang="en-US" altLang="zh-CN" dirty="0"/>
              <a:t>,</a:t>
            </a:r>
          </a:p>
          <a:p>
            <a:r>
              <a:rPr kumimoji="1" lang="zh-CN" altLang="en-US" dirty="0"/>
              <a:t>社区发现，影响力传播 </a:t>
            </a:r>
          </a:p>
        </p:txBody>
      </p:sp>
      <p:sp>
        <p:nvSpPr>
          <p:cNvPr id="13" name="文本框 12">
            <a:extLst>
              <a:ext uri="{FF2B5EF4-FFF2-40B4-BE49-F238E27FC236}">
                <a16:creationId xmlns:a16="http://schemas.microsoft.com/office/drawing/2014/main" id="{10472694-A3C3-0346-8553-BA1BBB88E799}"/>
              </a:ext>
            </a:extLst>
          </p:cNvPr>
          <p:cNvSpPr txBox="1"/>
          <p:nvPr/>
        </p:nvSpPr>
        <p:spPr>
          <a:xfrm>
            <a:off x="5962564" y="2536126"/>
            <a:ext cx="2233137" cy="646331"/>
          </a:xfrm>
          <a:prstGeom prst="rect">
            <a:avLst/>
          </a:prstGeom>
          <a:noFill/>
        </p:spPr>
        <p:txBody>
          <a:bodyPr wrap="square" rtlCol="0">
            <a:spAutoFit/>
          </a:bodyPr>
          <a:lstStyle/>
          <a:p>
            <a:r>
              <a:rPr kumimoji="1" lang="zh-CN" altLang="en-US" dirty="0"/>
              <a:t>点中心模型系统：</a:t>
            </a:r>
            <a:r>
              <a:rPr kumimoji="1" lang="en-US" altLang="zh-CN" dirty="0" err="1"/>
              <a:t>Pregel,GraphLab</a:t>
            </a:r>
            <a:r>
              <a:rPr kumimoji="1" lang="en-US" altLang="zh-CN" dirty="0"/>
              <a:t>,</a:t>
            </a:r>
            <a:endParaRPr kumimoji="1" lang="zh-CN" altLang="en-US" dirty="0"/>
          </a:p>
        </p:txBody>
      </p:sp>
      <p:sp>
        <p:nvSpPr>
          <p:cNvPr id="14" name="文本框 13">
            <a:extLst>
              <a:ext uri="{FF2B5EF4-FFF2-40B4-BE49-F238E27FC236}">
                <a16:creationId xmlns:a16="http://schemas.microsoft.com/office/drawing/2014/main" id="{AD0B30C2-17B4-A44A-852E-136D7202B49C}"/>
              </a:ext>
            </a:extLst>
          </p:cNvPr>
          <p:cNvSpPr txBox="1"/>
          <p:nvPr/>
        </p:nvSpPr>
        <p:spPr>
          <a:xfrm>
            <a:off x="4632214" y="992411"/>
            <a:ext cx="3563487" cy="646331"/>
          </a:xfrm>
          <a:prstGeom prst="rect">
            <a:avLst/>
          </a:prstGeom>
          <a:noFill/>
        </p:spPr>
        <p:txBody>
          <a:bodyPr wrap="square" rtlCol="0">
            <a:spAutoFit/>
          </a:bodyPr>
          <a:lstStyle/>
          <a:p>
            <a:r>
              <a:rPr kumimoji="1" lang="en-US" altLang="zh-CN" dirty="0"/>
              <a:t>RDF</a:t>
            </a:r>
            <a:r>
              <a:rPr kumimoji="1" lang="zh-CN" altLang="en-US" dirty="0"/>
              <a:t>图：   </a:t>
            </a:r>
            <a:r>
              <a:rPr kumimoji="1" lang="en-US" altLang="zh-CN" dirty="0" err="1"/>
              <a:t>gStore</a:t>
            </a:r>
            <a:r>
              <a:rPr kumimoji="1" lang="zh-CN" altLang="en-US" dirty="0"/>
              <a:t>，</a:t>
            </a:r>
            <a:r>
              <a:rPr kumimoji="1" lang="en-US" altLang="zh-CN" dirty="0"/>
              <a:t>Virtuoso</a:t>
            </a:r>
          </a:p>
          <a:p>
            <a:r>
              <a:rPr kumimoji="1" lang="zh-CN" altLang="en-US" dirty="0"/>
              <a:t>属性图： </a:t>
            </a:r>
            <a:r>
              <a:rPr kumimoji="1" lang="en-US" altLang="zh-CN" dirty="0"/>
              <a:t>Neo4J,</a:t>
            </a:r>
            <a:r>
              <a:rPr kumimoji="1" lang="zh-CN" altLang="en-US" dirty="0"/>
              <a:t> </a:t>
            </a:r>
            <a:r>
              <a:rPr kumimoji="1" lang="en-US" altLang="zh-CN" dirty="0" err="1"/>
              <a:t>janusgraph</a:t>
            </a:r>
            <a:endParaRPr kumimoji="1" lang="en-US" altLang="zh-CN" dirty="0"/>
          </a:p>
        </p:txBody>
      </p:sp>
      <p:sp>
        <p:nvSpPr>
          <p:cNvPr id="17" name="文本框 16">
            <a:extLst>
              <a:ext uri="{FF2B5EF4-FFF2-40B4-BE49-F238E27FC236}">
                <a16:creationId xmlns:a16="http://schemas.microsoft.com/office/drawing/2014/main" id="{92F49FA6-418B-5640-89D2-369C977ED98A}"/>
              </a:ext>
            </a:extLst>
          </p:cNvPr>
          <p:cNvSpPr txBox="1"/>
          <p:nvPr/>
        </p:nvSpPr>
        <p:spPr>
          <a:xfrm>
            <a:off x="1123909" y="2781610"/>
            <a:ext cx="1918621" cy="646331"/>
          </a:xfrm>
          <a:prstGeom prst="rect">
            <a:avLst/>
          </a:prstGeom>
          <a:noFill/>
        </p:spPr>
        <p:txBody>
          <a:bodyPr wrap="square" rtlCol="0">
            <a:spAutoFit/>
          </a:bodyPr>
          <a:lstStyle/>
          <a:p>
            <a:r>
              <a:rPr kumimoji="1" lang="en-US" altLang="zh-CN" dirty="0" err="1"/>
              <a:t>TransE</a:t>
            </a:r>
            <a:r>
              <a:rPr kumimoji="1" lang="en-US" altLang="zh-CN" dirty="0"/>
              <a:t>,</a:t>
            </a:r>
            <a:r>
              <a:rPr kumimoji="1" lang="zh-CN" altLang="en-US" dirty="0"/>
              <a:t> </a:t>
            </a:r>
            <a:r>
              <a:rPr kumimoji="1" lang="en-US" altLang="zh-CN" dirty="0"/>
              <a:t>GCN</a:t>
            </a:r>
          </a:p>
          <a:p>
            <a:r>
              <a:rPr kumimoji="1" lang="zh-CN" altLang="en-US" dirty="0"/>
              <a:t>等模型</a:t>
            </a:r>
            <a:endParaRPr kumimoji="1" lang="en-US" altLang="zh-CN" dirty="0"/>
          </a:p>
        </p:txBody>
      </p:sp>
    </p:spTree>
    <p:extLst>
      <p:ext uri="{BB962C8B-B14F-4D97-AF65-F5344CB8AC3E}">
        <p14:creationId xmlns:p14="http://schemas.microsoft.com/office/powerpoint/2010/main" val="15738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40727" y="2195900"/>
            <a:ext cx="5662964" cy="977383"/>
          </a:xfrm>
          <a:prstGeom prst="rect">
            <a:avLst/>
          </a:prstGeom>
          <a:noFill/>
        </p:spPr>
        <p:txBody>
          <a:bodyPr wrap="square" rtlCol="0">
            <a:spAutoFit/>
          </a:bodyPr>
          <a:lstStyle/>
          <a:p>
            <a:pPr algn="ctr">
              <a:lnSpc>
                <a:spcPct val="200000"/>
              </a:lnSpc>
            </a:pPr>
            <a:r>
              <a:rPr kumimoji="1" lang="zh-CN" altLang="en-US" sz="3300" dirty="0">
                <a:solidFill>
                  <a:srgbClr val="C00000"/>
                </a:solidFill>
                <a:latin typeface="宋体-简" panose="02010800040101010101" pitchFamily="2" charset="-122"/>
                <a:ea typeface="宋体-简" panose="02010800040101010101" pitchFamily="2" charset="-122"/>
              </a:rPr>
              <a:t>知识图谱的项目应用</a:t>
            </a:r>
          </a:p>
        </p:txBody>
      </p:sp>
      <p:sp>
        <p:nvSpPr>
          <p:cNvPr id="3" name="文本框 2"/>
          <p:cNvSpPr txBox="1"/>
          <p:nvPr/>
        </p:nvSpPr>
        <p:spPr>
          <a:xfrm>
            <a:off x="3462200" y="1574678"/>
            <a:ext cx="2265364" cy="784830"/>
          </a:xfrm>
          <a:prstGeom prst="rect">
            <a:avLst/>
          </a:prstGeom>
          <a:noFill/>
        </p:spPr>
        <p:txBody>
          <a:bodyPr wrap="none" rtlCol="0">
            <a:spAutoFit/>
          </a:bodyPr>
          <a:lstStyle/>
          <a:p>
            <a:r>
              <a:rPr kumimoji="1" lang="en-US" altLang="zh-CN" sz="4500" dirty="0">
                <a:latin typeface="Hiragino Kaku Gothic Std W8" panose="020B0800000000000000" pitchFamily="34" charset="-128"/>
                <a:ea typeface="Hiragino Kaku Gothic Std W8" panose="020B0800000000000000" pitchFamily="34" charset="-128"/>
              </a:rPr>
              <a:t>Part 4</a:t>
            </a:r>
            <a:endParaRPr kumimoji="1" lang="zh-CN" altLang="en-US" sz="4500" dirty="0">
              <a:latin typeface="Hiragino Kaku Gothic Std W8" panose="020B0800000000000000" pitchFamily="34" charset="-128"/>
              <a:ea typeface="Hiragino Kaku Gothic Std W8" panose="020B0800000000000000" pitchFamily="34" charset="-128"/>
            </a:endParaRPr>
          </a:p>
        </p:txBody>
      </p:sp>
      <p:sp>
        <p:nvSpPr>
          <p:cNvPr id="4" name="页脚占位符 3">
            <a:extLst>
              <a:ext uri="{FF2B5EF4-FFF2-40B4-BE49-F238E27FC236}">
                <a16:creationId xmlns:a16="http://schemas.microsoft.com/office/drawing/2014/main" id="{477C352D-4EE0-1B40-98A9-FA7E3D3F7B51}"/>
              </a:ext>
            </a:extLst>
          </p:cNvPr>
          <p:cNvSpPr>
            <a:spLocks noGrp="1"/>
          </p:cNvSpPr>
          <p:nvPr>
            <p:ph type="ftr" sz="quarter" idx="11"/>
          </p:nvPr>
        </p:nvSpPr>
        <p:spPr/>
        <p:txBody>
          <a:bodyPr/>
          <a:lstStyle/>
          <a:p>
            <a:r>
              <a:rPr kumimoji="1" lang="zh-CN" altLang="en-US"/>
              <a:t>知识图谱概述</a:t>
            </a:r>
          </a:p>
        </p:txBody>
      </p:sp>
      <p:sp>
        <p:nvSpPr>
          <p:cNvPr id="5" name="灯片编号占位符 4">
            <a:extLst>
              <a:ext uri="{FF2B5EF4-FFF2-40B4-BE49-F238E27FC236}">
                <a16:creationId xmlns:a16="http://schemas.microsoft.com/office/drawing/2014/main" id="{09805C34-5F7A-B94C-9688-AB551C45972C}"/>
              </a:ext>
            </a:extLst>
          </p:cNvPr>
          <p:cNvSpPr>
            <a:spLocks noGrp="1"/>
          </p:cNvSpPr>
          <p:nvPr>
            <p:ph type="sldNum" sz="quarter" idx="12"/>
          </p:nvPr>
        </p:nvSpPr>
        <p:spPr/>
        <p:txBody>
          <a:bodyPr/>
          <a:lstStyle/>
          <a:p>
            <a:fld id="{36A25BD4-2C18-3241-A107-B7FFDDC89A82}" type="slidenum">
              <a:rPr kumimoji="1" lang="zh-CN" altLang="en-US" smtClean="0"/>
              <a:t>74</a:t>
            </a:fld>
            <a:endParaRPr kumimoji="1" lang="zh-CN"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431785" y="285378"/>
            <a:ext cx="2608406" cy="415498"/>
          </a:xfrm>
          <a:prstGeom prst="rect">
            <a:avLst/>
          </a:prstGeom>
          <a:noFill/>
        </p:spPr>
        <p:txBody>
          <a:bodyPr wrap="none" rtlCol="0">
            <a:spAutoFit/>
          </a:bodyPr>
          <a:lstStyle/>
          <a:p>
            <a:pPr lvl="0"/>
            <a:r>
              <a:rPr lang="zh-CN" altLang="en-US" sz="2100" b="1" dirty="0">
                <a:solidFill>
                  <a:prstClr val="black"/>
                </a:solidFill>
                <a:latin typeface="等线" panose="020F0502020204030204"/>
                <a:ea typeface="等线" panose="02010600030101010101" pitchFamily="2" charset="-122"/>
              </a:rPr>
              <a:t>知识图谱的行业应用</a:t>
            </a:r>
          </a:p>
        </p:txBody>
      </p:sp>
      <p:cxnSp>
        <p:nvCxnSpPr>
          <p:cNvPr id="11"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12" name="矩形 1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pic>
        <p:nvPicPr>
          <p:cNvPr id="2" name="图片 1"/>
          <p:cNvPicPr>
            <a:picLocks noChangeAspect="1"/>
          </p:cNvPicPr>
          <p:nvPr/>
        </p:nvPicPr>
        <p:blipFill>
          <a:blip r:embed="rId3"/>
          <a:stretch>
            <a:fillRect/>
          </a:stretch>
        </p:blipFill>
        <p:spPr>
          <a:xfrm>
            <a:off x="623207" y="1030061"/>
            <a:ext cx="1866900" cy="1428750"/>
          </a:xfrm>
          <a:prstGeom prst="rect">
            <a:avLst/>
          </a:prstGeom>
        </p:spPr>
      </p:pic>
      <p:sp>
        <p:nvSpPr>
          <p:cNvPr id="4" name="文本框 3"/>
          <p:cNvSpPr txBox="1"/>
          <p:nvPr/>
        </p:nvSpPr>
        <p:spPr>
          <a:xfrm>
            <a:off x="1141159" y="2524125"/>
            <a:ext cx="704039" cy="248209"/>
          </a:xfrm>
          <a:prstGeom prst="rect">
            <a:avLst/>
          </a:prstGeom>
          <a:noFill/>
        </p:spPr>
        <p:txBody>
          <a:bodyPr wrap="none" rtlCol="0">
            <a:spAutoFit/>
          </a:bodyPr>
          <a:lstStyle/>
          <a:p>
            <a:r>
              <a:rPr kumimoji="1" lang="zh-CN" altLang="en-US" sz="1013" b="1" dirty="0"/>
              <a:t>情报分析</a:t>
            </a:r>
          </a:p>
        </p:txBody>
      </p:sp>
      <p:pic>
        <p:nvPicPr>
          <p:cNvPr id="5" name="图片 4"/>
          <p:cNvPicPr>
            <a:picLocks noChangeAspect="1"/>
          </p:cNvPicPr>
          <p:nvPr/>
        </p:nvPicPr>
        <p:blipFill>
          <a:blip r:embed="rId4"/>
          <a:stretch>
            <a:fillRect/>
          </a:stretch>
        </p:blipFill>
        <p:spPr>
          <a:xfrm>
            <a:off x="2695575" y="1011011"/>
            <a:ext cx="1876425" cy="1419225"/>
          </a:xfrm>
          <a:prstGeom prst="rect">
            <a:avLst/>
          </a:prstGeom>
        </p:spPr>
      </p:pic>
      <p:pic>
        <p:nvPicPr>
          <p:cNvPr id="6" name="图片 5"/>
          <p:cNvPicPr>
            <a:picLocks noChangeAspect="1"/>
          </p:cNvPicPr>
          <p:nvPr/>
        </p:nvPicPr>
        <p:blipFill>
          <a:blip r:embed="rId5"/>
          <a:stretch>
            <a:fillRect/>
          </a:stretch>
        </p:blipFill>
        <p:spPr>
          <a:xfrm>
            <a:off x="4999591" y="1085557"/>
            <a:ext cx="1866900" cy="1504950"/>
          </a:xfrm>
          <a:prstGeom prst="rect">
            <a:avLst/>
          </a:prstGeom>
        </p:spPr>
      </p:pic>
      <p:pic>
        <p:nvPicPr>
          <p:cNvPr id="8" name="图片 7"/>
          <p:cNvPicPr>
            <a:picLocks noChangeAspect="1"/>
          </p:cNvPicPr>
          <p:nvPr/>
        </p:nvPicPr>
        <p:blipFill>
          <a:blip r:embed="rId6"/>
          <a:stretch>
            <a:fillRect/>
          </a:stretch>
        </p:blipFill>
        <p:spPr>
          <a:xfrm>
            <a:off x="7081484" y="1058636"/>
            <a:ext cx="1685925" cy="1371600"/>
          </a:xfrm>
          <a:prstGeom prst="rect">
            <a:avLst/>
          </a:prstGeom>
        </p:spPr>
      </p:pic>
      <p:pic>
        <p:nvPicPr>
          <p:cNvPr id="13" name="图片 12"/>
          <p:cNvPicPr>
            <a:picLocks noChangeAspect="1"/>
          </p:cNvPicPr>
          <p:nvPr/>
        </p:nvPicPr>
        <p:blipFill>
          <a:blip r:embed="rId7"/>
          <a:stretch>
            <a:fillRect/>
          </a:stretch>
        </p:blipFill>
        <p:spPr>
          <a:xfrm>
            <a:off x="569663" y="3050163"/>
            <a:ext cx="8377324" cy="1368664"/>
          </a:xfrm>
          <a:prstGeom prst="rect">
            <a:avLst/>
          </a:prstGeom>
        </p:spPr>
      </p:pic>
      <p:sp>
        <p:nvSpPr>
          <p:cNvPr id="14" name="文本框 13"/>
          <p:cNvSpPr txBox="1"/>
          <p:nvPr/>
        </p:nvSpPr>
        <p:spPr>
          <a:xfrm>
            <a:off x="3313414" y="2524125"/>
            <a:ext cx="704039" cy="248209"/>
          </a:xfrm>
          <a:prstGeom prst="rect">
            <a:avLst/>
          </a:prstGeom>
          <a:noFill/>
        </p:spPr>
        <p:txBody>
          <a:bodyPr wrap="none" rtlCol="0">
            <a:spAutoFit/>
          </a:bodyPr>
          <a:lstStyle/>
          <a:p>
            <a:r>
              <a:rPr kumimoji="1" lang="zh-CN" altLang="en-US" sz="1013" b="1" dirty="0"/>
              <a:t>金融证券</a:t>
            </a:r>
          </a:p>
        </p:txBody>
      </p:sp>
      <p:sp>
        <p:nvSpPr>
          <p:cNvPr id="15" name="文本框 14"/>
          <p:cNvSpPr txBox="1"/>
          <p:nvPr/>
        </p:nvSpPr>
        <p:spPr>
          <a:xfrm>
            <a:off x="5517542" y="2524125"/>
            <a:ext cx="444352" cy="248209"/>
          </a:xfrm>
          <a:prstGeom prst="rect">
            <a:avLst/>
          </a:prstGeom>
          <a:noFill/>
        </p:spPr>
        <p:txBody>
          <a:bodyPr wrap="none" rtlCol="0">
            <a:spAutoFit/>
          </a:bodyPr>
          <a:lstStyle/>
          <a:p>
            <a:r>
              <a:rPr kumimoji="1" lang="zh-CN" altLang="en-US" sz="1013" b="1" dirty="0"/>
              <a:t>医疗</a:t>
            </a:r>
          </a:p>
        </p:txBody>
      </p:sp>
      <p:sp>
        <p:nvSpPr>
          <p:cNvPr id="16" name="文本框 15"/>
          <p:cNvSpPr txBox="1"/>
          <p:nvPr/>
        </p:nvSpPr>
        <p:spPr>
          <a:xfrm>
            <a:off x="7508948" y="2524125"/>
            <a:ext cx="444352" cy="248209"/>
          </a:xfrm>
          <a:prstGeom prst="rect">
            <a:avLst/>
          </a:prstGeom>
          <a:noFill/>
        </p:spPr>
        <p:txBody>
          <a:bodyPr wrap="none" rtlCol="0">
            <a:spAutoFit/>
          </a:bodyPr>
          <a:lstStyle/>
          <a:p>
            <a:r>
              <a:rPr kumimoji="1" lang="zh-CN" altLang="en-US" sz="1013" b="1" dirty="0"/>
              <a:t>电商</a:t>
            </a:r>
          </a:p>
        </p:txBody>
      </p:sp>
      <p:sp>
        <p:nvSpPr>
          <p:cNvPr id="17" name="文本框 16"/>
          <p:cNvSpPr txBox="1"/>
          <p:nvPr/>
        </p:nvSpPr>
        <p:spPr>
          <a:xfrm>
            <a:off x="1123649" y="4507448"/>
            <a:ext cx="444352" cy="248209"/>
          </a:xfrm>
          <a:prstGeom prst="rect">
            <a:avLst/>
          </a:prstGeom>
          <a:noFill/>
        </p:spPr>
        <p:txBody>
          <a:bodyPr wrap="none" rtlCol="0">
            <a:spAutoFit/>
          </a:bodyPr>
          <a:lstStyle/>
          <a:p>
            <a:r>
              <a:rPr kumimoji="1" lang="zh-CN" altLang="en-US" sz="1013" b="1" dirty="0"/>
              <a:t>农业</a:t>
            </a:r>
          </a:p>
        </p:txBody>
      </p:sp>
      <p:sp>
        <p:nvSpPr>
          <p:cNvPr id="18" name="文本框 17"/>
          <p:cNvSpPr txBox="1"/>
          <p:nvPr/>
        </p:nvSpPr>
        <p:spPr>
          <a:xfrm>
            <a:off x="3295904" y="4507448"/>
            <a:ext cx="444352" cy="248209"/>
          </a:xfrm>
          <a:prstGeom prst="rect">
            <a:avLst/>
          </a:prstGeom>
          <a:noFill/>
        </p:spPr>
        <p:txBody>
          <a:bodyPr wrap="none" rtlCol="0">
            <a:spAutoFit/>
          </a:bodyPr>
          <a:lstStyle/>
          <a:p>
            <a:r>
              <a:rPr kumimoji="1" lang="zh-CN" altLang="en-US" sz="1013" b="1" dirty="0"/>
              <a:t>政府</a:t>
            </a:r>
          </a:p>
        </p:txBody>
      </p:sp>
      <p:sp>
        <p:nvSpPr>
          <p:cNvPr id="19" name="文本框 18"/>
          <p:cNvSpPr txBox="1"/>
          <p:nvPr/>
        </p:nvSpPr>
        <p:spPr>
          <a:xfrm>
            <a:off x="5500033" y="4507448"/>
            <a:ext cx="444352" cy="248209"/>
          </a:xfrm>
          <a:prstGeom prst="rect">
            <a:avLst/>
          </a:prstGeom>
          <a:noFill/>
        </p:spPr>
        <p:txBody>
          <a:bodyPr wrap="none" rtlCol="0">
            <a:spAutoFit/>
          </a:bodyPr>
          <a:lstStyle/>
          <a:p>
            <a:r>
              <a:rPr kumimoji="1" lang="zh-CN" altLang="en-US" sz="1013" b="1" dirty="0"/>
              <a:t>电信</a:t>
            </a:r>
          </a:p>
        </p:txBody>
      </p:sp>
      <p:sp>
        <p:nvSpPr>
          <p:cNvPr id="20" name="文本框 19"/>
          <p:cNvSpPr txBox="1"/>
          <p:nvPr/>
        </p:nvSpPr>
        <p:spPr>
          <a:xfrm>
            <a:off x="7491439" y="4507448"/>
            <a:ext cx="444352" cy="248209"/>
          </a:xfrm>
          <a:prstGeom prst="rect">
            <a:avLst/>
          </a:prstGeom>
          <a:noFill/>
        </p:spPr>
        <p:txBody>
          <a:bodyPr wrap="none" rtlCol="0">
            <a:spAutoFit/>
          </a:bodyPr>
          <a:lstStyle/>
          <a:p>
            <a:r>
              <a:rPr kumimoji="1" lang="zh-CN" altLang="en-US" sz="1013" b="1" dirty="0"/>
              <a:t>出版</a:t>
            </a:r>
          </a:p>
        </p:txBody>
      </p:sp>
      <p:sp>
        <p:nvSpPr>
          <p:cNvPr id="3" name="页脚占位符 2">
            <a:extLst>
              <a:ext uri="{FF2B5EF4-FFF2-40B4-BE49-F238E27FC236}">
                <a16:creationId xmlns:a16="http://schemas.microsoft.com/office/drawing/2014/main" id="{FD8031A1-DD7F-6941-87B8-7018B7BE63CD}"/>
              </a:ext>
            </a:extLst>
          </p:cNvPr>
          <p:cNvSpPr>
            <a:spLocks noGrp="1"/>
          </p:cNvSpPr>
          <p:nvPr>
            <p:ph type="ftr" sz="quarter" idx="11"/>
          </p:nvPr>
        </p:nvSpPr>
        <p:spPr/>
        <p:txBody>
          <a:bodyPr/>
          <a:lstStyle/>
          <a:p>
            <a:r>
              <a:rPr kumimoji="1" lang="zh-CN" altLang="en-US"/>
              <a:t>知识图谱概述</a:t>
            </a:r>
          </a:p>
        </p:txBody>
      </p:sp>
      <p:sp>
        <p:nvSpPr>
          <p:cNvPr id="7" name="灯片编号占位符 6">
            <a:extLst>
              <a:ext uri="{FF2B5EF4-FFF2-40B4-BE49-F238E27FC236}">
                <a16:creationId xmlns:a16="http://schemas.microsoft.com/office/drawing/2014/main" id="{2EE4D2BD-43F3-5E4E-BF57-AC0959B78E23}"/>
              </a:ext>
            </a:extLst>
          </p:cNvPr>
          <p:cNvSpPr>
            <a:spLocks noGrp="1"/>
          </p:cNvSpPr>
          <p:nvPr>
            <p:ph type="sldNum" sz="quarter" idx="12"/>
          </p:nvPr>
        </p:nvSpPr>
        <p:spPr/>
        <p:txBody>
          <a:bodyPr/>
          <a:lstStyle/>
          <a:p>
            <a:fld id="{36A25BD4-2C18-3241-A107-B7FFDDC89A82}" type="slidenum">
              <a:rPr kumimoji="1" lang="zh-CN" altLang="en-US" smtClean="0"/>
              <a:t>75</a:t>
            </a:fld>
            <a:endParaRPr kumimoji="1" lang="zh-CN"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393313" y="268809"/>
            <a:ext cx="2339102" cy="415498"/>
          </a:xfrm>
          <a:prstGeom prst="rect">
            <a:avLst/>
          </a:prstGeom>
          <a:noFill/>
        </p:spPr>
        <p:txBody>
          <a:bodyPr wrap="none" rtlCol="0">
            <a:spAutoFit/>
          </a:bodyPr>
          <a:lstStyle/>
          <a:p>
            <a:pPr lvl="0"/>
            <a:r>
              <a:rPr lang="zh-CN" altLang="en-US" sz="2100" b="1" dirty="0"/>
              <a:t>医疗领域</a:t>
            </a:r>
            <a:r>
              <a:rPr lang="zh-CN" altLang="en-US" sz="2100" b="1" dirty="0">
                <a:solidFill>
                  <a:prstClr val="black"/>
                </a:solidFill>
                <a:latin typeface="等线" panose="020F0502020204030204"/>
                <a:ea typeface="等线" panose="02010600030101010101" pitchFamily="2" charset="-122"/>
              </a:rPr>
              <a:t>知识图谱</a:t>
            </a:r>
          </a:p>
        </p:txBody>
      </p:sp>
      <p:cxnSp>
        <p:nvCxnSpPr>
          <p:cNvPr id="12"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13" name="矩形 12"/>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grpSp>
        <p:nvGrpSpPr>
          <p:cNvPr id="7" name="组合 6"/>
          <p:cNvGrpSpPr/>
          <p:nvPr/>
        </p:nvGrpSpPr>
        <p:grpSpPr>
          <a:xfrm>
            <a:off x="326002" y="1239250"/>
            <a:ext cx="5154514" cy="2762312"/>
            <a:chOff x="739057" y="1493528"/>
            <a:chExt cx="9483959" cy="5082469"/>
          </a:xfrm>
        </p:grpSpPr>
        <p:pic>
          <p:nvPicPr>
            <p:cNvPr id="4" name="图片 3"/>
            <p:cNvPicPr>
              <a:picLocks noChangeAspect="1"/>
            </p:cNvPicPr>
            <p:nvPr/>
          </p:nvPicPr>
          <p:blipFill>
            <a:blip r:embed="rId3"/>
            <a:stretch>
              <a:fillRect/>
            </a:stretch>
          </p:blipFill>
          <p:spPr>
            <a:xfrm>
              <a:off x="858982" y="1493528"/>
              <a:ext cx="8913531" cy="5082469"/>
            </a:xfrm>
            <a:prstGeom prst="rect">
              <a:avLst/>
            </a:prstGeom>
          </p:spPr>
        </p:pic>
        <p:sp>
          <p:nvSpPr>
            <p:cNvPr id="6" name="矩形 5"/>
            <p:cNvSpPr/>
            <p:nvPr/>
          </p:nvSpPr>
          <p:spPr>
            <a:xfrm>
              <a:off x="739057" y="1493528"/>
              <a:ext cx="1856509" cy="4756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10" name="矩形 9"/>
            <p:cNvSpPr/>
            <p:nvPr/>
          </p:nvSpPr>
          <p:spPr>
            <a:xfrm>
              <a:off x="8366507" y="6100374"/>
              <a:ext cx="1856509" cy="4756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grpSp>
      <p:sp>
        <p:nvSpPr>
          <p:cNvPr id="8" name="文本框 7"/>
          <p:cNvSpPr txBox="1"/>
          <p:nvPr/>
        </p:nvSpPr>
        <p:spPr>
          <a:xfrm>
            <a:off x="1837939" y="4383557"/>
            <a:ext cx="1353256" cy="248209"/>
          </a:xfrm>
          <a:prstGeom prst="rect">
            <a:avLst/>
          </a:prstGeom>
          <a:noFill/>
        </p:spPr>
        <p:txBody>
          <a:bodyPr wrap="none" rtlCol="0">
            <a:spAutoFit/>
          </a:bodyPr>
          <a:lstStyle/>
          <a:p>
            <a:r>
              <a:rPr kumimoji="1" lang="zh-CN" altLang="en-US" sz="1013" dirty="0"/>
              <a:t>高血压知识图谱示例</a:t>
            </a:r>
          </a:p>
        </p:txBody>
      </p:sp>
      <p:sp>
        <p:nvSpPr>
          <p:cNvPr id="9" name="文本框 8"/>
          <p:cNvSpPr txBox="1"/>
          <p:nvPr/>
        </p:nvSpPr>
        <p:spPr>
          <a:xfrm>
            <a:off x="5785478" y="1701838"/>
            <a:ext cx="2392001" cy="1651093"/>
          </a:xfrm>
          <a:prstGeom prst="rect">
            <a:avLst/>
          </a:prstGeom>
          <a:noFill/>
        </p:spPr>
        <p:txBody>
          <a:bodyPr wrap="none" rtlCol="0">
            <a:spAutoFit/>
          </a:bodyPr>
          <a:lstStyle/>
          <a:p>
            <a:r>
              <a:rPr kumimoji="1" lang="zh-CN" altLang="en-US" sz="1013" b="1" dirty="0">
                <a:solidFill>
                  <a:srgbClr val="C00000"/>
                </a:solidFill>
              </a:rPr>
              <a:t>医疗知识图谱的主要应用</a:t>
            </a:r>
            <a:endParaRPr kumimoji="1" lang="en-US" altLang="zh-CN" sz="1013" b="1" dirty="0">
              <a:solidFill>
                <a:srgbClr val="C00000"/>
              </a:solidFill>
            </a:endParaRPr>
          </a:p>
          <a:p>
            <a:pPr marL="214313" indent="-214313">
              <a:buFont typeface="Arial" panose="020B0604020202090204" pitchFamily="34" charset="0"/>
              <a:buChar char="•"/>
            </a:pPr>
            <a:r>
              <a:rPr lang="zh-CN" altLang="en-US" sz="1013" dirty="0"/>
              <a:t>智能问诊</a:t>
            </a:r>
            <a:r>
              <a:rPr lang="en-US" altLang="zh-CN" sz="1013" dirty="0"/>
              <a:t>/</a:t>
            </a:r>
            <a:r>
              <a:rPr lang="zh-CN" altLang="en-US" sz="1013" dirty="0"/>
              <a:t>分诊服务 </a:t>
            </a:r>
            <a:endParaRPr lang="en-US" altLang="zh-CN" sz="1013" dirty="0"/>
          </a:p>
          <a:p>
            <a:pPr marL="214313" indent="-214313">
              <a:buFont typeface="Arial" panose="020B0604020202090204" pitchFamily="34" charset="0"/>
              <a:buChar char="•"/>
            </a:pPr>
            <a:r>
              <a:rPr lang="zh-CN" altLang="en-US" sz="1013" dirty="0"/>
              <a:t>智能影像辅助诊断 </a:t>
            </a:r>
            <a:endParaRPr lang="en-US" altLang="zh-CN" sz="1013" dirty="0"/>
          </a:p>
          <a:p>
            <a:pPr marL="214313" indent="-214313">
              <a:buFont typeface="Arial" panose="020B0604020202090204" pitchFamily="34" charset="0"/>
              <a:buChar char="•"/>
            </a:pPr>
            <a:r>
              <a:rPr lang="zh-CN" altLang="en-US" sz="1013" dirty="0"/>
              <a:t>智能疾病辅助诊疗 </a:t>
            </a:r>
          </a:p>
          <a:p>
            <a:pPr marL="214313" indent="-214313">
              <a:buFont typeface="Arial" panose="020B0604020202090204" pitchFamily="34" charset="0"/>
              <a:buChar char="•"/>
            </a:pPr>
            <a:r>
              <a:rPr lang="zh-CN" altLang="en-US" sz="1013" dirty="0"/>
              <a:t>精准用药推荐 </a:t>
            </a:r>
            <a:endParaRPr lang="en-US" altLang="zh-CN" sz="1013" dirty="0"/>
          </a:p>
          <a:p>
            <a:pPr marL="214313" indent="-214313">
              <a:buFont typeface="Arial" panose="020B0604020202090204" pitchFamily="34" charset="0"/>
              <a:buChar char="•"/>
            </a:pPr>
            <a:r>
              <a:rPr lang="zh-CN" altLang="en-US" sz="1013" dirty="0"/>
              <a:t>智能患者教育</a:t>
            </a:r>
            <a:r>
              <a:rPr lang="en-US" altLang="zh-CN" sz="1013" dirty="0"/>
              <a:t>/ </a:t>
            </a:r>
            <a:r>
              <a:rPr lang="zh-CN" altLang="en-US" sz="1013" dirty="0"/>
              <a:t>随访 </a:t>
            </a:r>
          </a:p>
          <a:p>
            <a:pPr marL="214313" indent="-214313">
              <a:buFont typeface="Arial" panose="020B0604020202090204" pitchFamily="34" charset="0"/>
              <a:buChar char="•"/>
            </a:pPr>
            <a:r>
              <a:rPr lang="zh-CN" altLang="en-US" sz="1013" dirty="0"/>
              <a:t>智能临床科研平台 </a:t>
            </a:r>
            <a:endParaRPr lang="en-US" altLang="zh-CN" sz="1013" dirty="0"/>
          </a:p>
          <a:p>
            <a:pPr marL="214313" indent="-214313">
              <a:buFont typeface="Arial" panose="020B0604020202090204" pitchFamily="34" charset="0"/>
              <a:buChar char="•"/>
            </a:pPr>
            <a:r>
              <a:rPr lang="en-US" altLang="zh-CN" sz="1013" dirty="0"/>
              <a:t>…</a:t>
            </a:r>
            <a:endParaRPr lang="zh-CN" altLang="en-US" sz="1013" dirty="0"/>
          </a:p>
          <a:p>
            <a:pPr marL="214313" indent="-214313">
              <a:buFont typeface="Arial" panose="020B0604020202090204" pitchFamily="34" charset="0"/>
              <a:buChar char="•"/>
            </a:pPr>
            <a:endParaRPr lang="zh-CN" altLang="en-US" sz="1013" dirty="0"/>
          </a:p>
          <a:p>
            <a:r>
              <a:rPr kumimoji="1" lang="zh-CN" altLang="en-US" sz="1013" b="1" dirty="0">
                <a:solidFill>
                  <a:srgbClr val="C00000"/>
                </a:solidFill>
              </a:rPr>
              <a:t>难点</a:t>
            </a:r>
            <a:r>
              <a:rPr kumimoji="1" lang="zh-CN" altLang="en-US" sz="1013" dirty="0"/>
              <a:t>：非结构化的电子病历理解成本大</a:t>
            </a:r>
          </a:p>
        </p:txBody>
      </p:sp>
      <p:sp>
        <p:nvSpPr>
          <p:cNvPr id="2" name="页脚占位符 1">
            <a:extLst>
              <a:ext uri="{FF2B5EF4-FFF2-40B4-BE49-F238E27FC236}">
                <a16:creationId xmlns:a16="http://schemas.microsoft.com/office/drawing/2014/main" id="{468E8DE2-B7D1-B14E-8CA2-EBF76B99A043}"/>
              </a:ext>
            </a:extLst>
          </p:cNvPr>
          <p:cNvSpPr>
            <a:spLocks noGrp="1"/>
          </p:cNvSpPr>
          <p:nvPr>
            <p:ph type="ftr" sz="quarter" idx="11"/>
          </p:nvPr>
        </p:nvSpPr>
        <p:spPr/>
        <p:txBody>
          <a:bodyPr/>
          <a:lstStyle/>
          <a:p>
            <a:r>
              <a:rPr kumimoji="1" lang="zh-CN" altLang="en-US"/>
              <a:t>知识图谱概述</a:t>
            </a:r>
          </a:p>
        </p:txBody>
      </p:sp>
      <p:sp>
        <p:nvSpPr>
          <p:cNvPr id="3" name="灯片编号占位符 2">
            <a:extLst>
              <a:ext uri="{FF2B5EF4-FFF2-40B4-BE49-F238E27FC236}">
                <a16:creationId xmlns:a16="http://schemas.microsoft.com/office/drawing/2014/main" id="{B79B5275-175E-CC41-8BE0-D8A96C682076}"/>
              </a:ext>
            </a:extLst>
          </p:cNvPr>
          <p:cNvSpPr>
            <a:spLocks noGrp="1"/>
          </p:cNvSpPr>
          <p:nvPr>
            <p:ph type="sldNum" sz="quarter" idx="12"/>
          </p:nvPr>
        </p:nvSpPr>
        <p:spPr/>
        <p:txBody>
          <a:bodyPr/>
          <a:lstStyle/>
          <a:p>
            <a:fld id="{36A25BD4-2C18-3241-A107-B7FFDDC89A82}" type="slidenum">
              <a:rPr kumimoji="1" lang="zh-CN" altLang="en-US" smtClean="0"/>
              <a:t>76</a:t>
            </a:fld>
            <a:endParaRPr kumimoji="1" lang="zh-CN"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393313" y="268809"/>
            <a:ext cx="2339102" cy="415498"/>
          </a:xfrm>
          <a:prstGeom prst="rect">
            <a:avLst/>
          </a:prstGeom>
          <a:noFill/>
        </p:spPr>
        <p:txBody>
          <a:bodyPr wrap="none" rtlCol="0">
            <a:spAutoFit/>
          </a:bodyPr>
          <a:lstStyle/>
          <a:p>
            <a:pPr lvl="0"/>
            <a:r>
              <a:rPr lang="zh-CN" altLang="en-US" sz="2100" b="1" dirty="0"/>
              <a:t>医疗领域</a:t>
            </a:r>
            <a:r>
              <a:rPr lang="zh-CN" altLang="en-US" sz="2100" b="1" dirty="0">
                <a:solidFill>
                  <a:prstClr val="black"/>
                </a:solidFill>
                <a:latin typeface="等线" panose="020F0502020204030204"/>
                <a:ea typeface="等线" panose="02010600030101010101" pitchFamily="2" charset="-122"/>
              </a:rPr>
              <a:t>知识图谱</a:t>
            </a:r>
          </a:p>
        </p:txBody>
      </p:sp>
      <p:cxnSp>
        <p:nvCxnSpPr>
          <p:cNvPr id="12"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13" name="矩形 12"/>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2" name="内容占位符 2"/>
          <p:cNvSpPr txBox="1"/>
          <p:nvPr/>
        </p:nvSpPr>
        <p:spPr>
          <a:xfrm>
            <a:off x="661293" y="1020306"/>
            <a:ext cx="6853448" cy="1720481"/>
          </a:xfrm>
          <a:prstGeom prst="rect">
            <a:avLst/>
          </a:prstGeom>
        </p:spPr>
        <p:txBody>
          <a:bodyPr vert="horz" lIns="0" tIns="34290" rIns="0" bIns="34290" rtlCol="0">
            <a:normAutofit/>
          </a:bodyPr>
          <a:lstStyle>
            <a:lvl1pPr marL="502920" marR="0" indent="-457200" algn="l" defTabSz="685800" rtl="0" eaLnBrk="1" fontAlgn="auto" latinLnBrk="0" hangingPunct="1">
              <a:lnSpc>
                <a:spcPct val="110000"/>
              </a:lnSpc>
              <a:spcBef>
                <a:spcPts val="900"/>
              </a:spcBef>
              <a:spcAft>
                <a:spcPts val="150"/>
              </a:spcAft>
              <a:buClr>
                <a:srgbClr val="92D050"/>
              </a:buClr>
              <a:buSzPct val="100000"/>
              <a:buFont typeface="Wingdings" panose="05000000000000000000" pitchFamily="2" charset="2"/>
              <a:buChar char=""/>
              <a:defRPr sz="2400" kern="1200" baseline="0">
                <a:solidFill>
                  <a:schemeClr val="tx1">
                    <a:lumMod val="75000"/>
                    <a:lumOff val="25000"/>
                  </a:schemeClr>
                </a:solidFill>
                <a:latin typeface="+mn-lt"/>
                <a:ea typeface="+mn-ea"/>
                <a:cs typeface="+mn-cs"/>
              </a:defRPr>
            </a:lvl1pPr>
            <a:lvl2pPr marL="868680" marR="0" indent="-365760" algn="l" defTabSz="685800" rtl="0" eaLnBrk="1" fontAlgn="auto" latinLnBrk="0" hangingPunct="1">
              <a:lnSpc>
                <a:spcPct val="110000"/>
              </a:lnSpc>
              <a:spcBef>
                <a:spcPts val="150"/>
              </a:spcBef>
              <a:spcAft>
                <a:spcPts val="300"/>
              </a:spcAft>
              <a:buClr>
                <a:srgbClr val="FF5050"/>
              </a:buClr>
              <a:buSzTx/>
              <a:buFont typeface="Wingdings" panose="05000000000000000000" pitchFamily="2" charset="2"/>
              <a:buChar char=""/>
              <a:defRPr sz="2000" kern="1200" baseline="0">
                <a:solidFill>
                  <a:schemeClr val="tx1">
                    <a:lumMod val="75000"/>
                    <a:lumOff val="25000"/>
                  </a:schemeClr>
                </a:solidFill>
                <a:latin typeface="+mn-lt"/>
                <a:ea typeface="+mn-ea"/>
                <a:cs typeface="+mn-cs"/>
              </a:defRPr>
            </a:lvl2pPr>
            <a:lvl3pPr marL="425450" marR="0" indent="-137160" algn="l" defTabSz="685800" rtl="0" eaLnBrk="1" fontAlgn="auto" latinLnBrk="0" hangingPunct="1">
              <a:lnSpc>
                <a:spcPct val="90000"/>
              </a:lnSpc>
              <a:spcBef>
                <a:spcPts val="150"/>
              </a:spcBef>
              <a:spcAft>
                <a:spcPts val="300"/>
              </a:spcAft>
              <a:buClr>
                <a:srgbClr val="4775FF"/>
              </a:buClr>
              <a:buSzTx/>
              <a:buFont typeface="Calibri" pitchFamily="34" charset="0"/>
              <a:buChar char="◦"/>
              <a:defRPr sz="1600" kern="1200">
                <a:solidFill>
                  <a:schemeClr val="tx1">
                    <a:lumMod val="75000"/>
                    <a:lumOff val="25000"/>
                  </a:schemeClr>
                </a:solidFill>
                <a:latin typeface="+mn-lt"/>
                <a:ea typeface="+mn-ea"/>
                <a:cs typeface="+mn-cs"/>
              </a:defRPr>
            </a:lvl3pPr>
            <a:lvl4pPr marL="562610" marR="0" indent="-137160" algn="l" defTabSz="685800" rtl="0" eaLnBrk="1" fontAlgn="auto" latinLnBrk="0" hangingPunct="1">
              <a:lnSpc>
                <a:spcPct val="90000"/>
              </a:lnSpc>
              <a:spcBef>
                <a:spcPts val="150"/>
              </a:spcBef>
              <a:spcAft>
                <a:spcPts val="300"/>
              </a:spcAft>
              <a:buClr>
                <a:srgbClr val="4775FF"/>
              </a:buClr>
              <a:buSzTx/>
              <a:buFont typeface="Calibri" pitchFamily="34" charset="0"/>
              <a:buChar char="◦"/>
              <a:defRPr sz="1050" kern="1200">
                <a:solidFill>
                  <a:schemeClr val="tx1">
                    <a:lumMod val="75000"/>
                    <a:lumOff val="25000"/>
                  </a:schemeClr>
                </a:solidFill>
                <a:latin typeface="+mn-lt"/>
                <a:ea typeface="+mn-ea"/>
                <a:cs typeface="+mn-cs"/>
              </a:defRPr>
            </a:lvl4pPr>
            <a:lvl5pPr marL="699770" marR="0" indent="-137160" algn="l" defTabSz="685800" rtl="0" eaLnBrk="1" fontAlgn="auto" latinLnBrk="0" hangingPunct="1">
              <a:lnSpc>
                <a:spcPct val="90000"/>
              </a:lnSpc>
              <a:spcBef>
                <a:spcPts val="150"/>
              </a:spcBef>
              <a:spcAft>
                <a:spcPts val="300"/>
              </a:spcAft>
              <a:buClr>
                <a:srgbClr val="4775FF"/>
              </a:buClr>
              <a:buSzTx/>
              <a:buFont typeface="Calibri" pitchFamily="34" charset="0"/>
              <a:buChar char="◦"/>
              <a:defRPr sz="1050" kern="1200">
                <a:solidFill>
                  <a:schemeClr val="tx1">
                    <a:lumMod val="75000"/>
                    <a:lumOff val="25000"/>
                  </a:schemeClr>
                </a:solidFill>
                <a:latin typeface="+mn-lt"/>
                <a:ea typeface="+mn-ea"/>
                <a:cs typeface="+mn-cs"/>
              </a:defRPr>
            </a:lvl5pPr>
            <a:lvl6pPr marL="824865"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4725"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22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8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377190" indent="-342900" defTabSz="514350">
              <a:spcBef>
                <a:spcPts val="675"/>
              </a:spcBef>
              <a:spcAft>
                <a:spcPts val="113"/>
              </a:spcAft>
              <a:defRPr/>
            </a:pPr>
            <a:r>
              <a:rPr lang="zh-CN" altLang="en-US" sz="1500" dirty="0">
                <a:solidFill>
                  <a:schemeClr val="tx1"/>
                </a:solidFill>
              </a:rPr>
              <a:t>医疗知识图谱构建流程</a:t>
            </a:r>
          </a:p>
        </p:txBody>
      </p:sp>
      <p:graphicFrame>
        <p:nvGraphicFramePr>
          <p:cNvPr id="5" name="图示 4"/>
          <p:cNvGraphicFramePr/>
          <p:nvPr>
            <p:extLst>
              <p:ext uri="{D42A27DB-BD31-4B8C-83A1-F6EECF244321}">
                <p14:modId xmlns:p14="http://schemas.microsoft.com/office/powerpoint/2010/main" val="2524884752"/>
              </p:ext>
            </p:extLst>
          </p:nvPr>
        </p:nvGraphicFramePr>
        <p:xfrm>
          <a:off x="419695" y="1469904"/>
          <a:ext cx="8298656" cy="27303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页脚占位符 2">
            <a:extLst>
              <a:ext uri="{FF2B5EF4-FFF2-40B4-BE49-F238E27FC236}">
                <a16:creationId xmlns:a16="http://schemas.microsoft.com/office/drawing/2014/main" id="{C869A1F6-DA72-F646-9D0B-55F8875AF6BB}"/>
              </a:ext>
            </a:extLst>
          </p:cNvPr>
          <p:cNvSpPr>
            <a:spLocks noGrp="1"/>
          </p:cNvSpPr>
          <p:nvPr>
            <p:ph type="ftr" sz="quarter" idx="11"/>
          </p:nvPr>
        </p:nvSpPr>
        <p:spPr/>
        <p:txBody>
          <a:bodyPr/>
          <a:lstStyle/>
          <a:p>
            <a:r>
              <a:rPr kumimoji="1" lang="zh-CN" altLang="en-US"/>
              <a:t>知识图谱概述</a:t>
            </a:r>
          </a:p>
        </p:txBody>
      </p:sp>
      <p:sp>
        <p:nvSpPr>
          <p:cNvPr id="4" name="灯片编号占位符 3">
            <a:extLst>
              <a:ext uri="{FF2B5EF4-FFF2-40B4-BE49-F238E27FC236}">
                <a16:creationId xmlns:a16="http://schemas.microsoft.com/office/drawing/2014/main" id="{D99B07EB-1CB9-6745-BCAA-7918F7394F42}"/>
              </a:ext>
            </a:extLst>
          </p:cNvPr>
          <p:cNvSpPr>
            <a:spLocks noGrp="1"/>
          </p:cNvSpPr>
          <p:nvPr>
            <p:ph type="sldNum" sz="quarter" idx="12"/>
          </p:nvPr>
        </p:nvSpPr>
        <p:spPr/>
        <p:txBody>
          <a:bodyPr/>
          <a:lstStyle/>
          <a:p>
            <a:fld id="{36A25BD4-2C18-3241-A107-B7FFDDC89A82}" type="slidenum">
              <a:rPr kumimoji="1" lang="zh-CN" altLang="en-US" smtClean="0"/>
              <a:t>77</a:t>
            </a:fld>
            <a:endParaRPr kumimoji="1" lang="zh-CN"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393313" y="268809"/>
            <a:ext cx="2339102" cy="415498"/>
          </a:xfrm>
          <a:prstGeom prst="rect">
            <a:avLst/>
          </a:prstGeom>
          <a:noFill/>
        </p:spPr>
        <p:txBody>
          <a:bodyPr wrap="none" rtlCol="0">
            <a:spAutoFit/>
          </a:bodyPr>
          <a:lstStyle/>
          <a:p>
            <a:pPr lvl="0"/>
            <a:r>
              <a:rPr lang="zh-CN" altLang="en-US" sz="2100" b="1" dirty="0"/>
              <a:t>医疗领域</a:t>
            </a:r>
            <a:r>
              <a:rPr lang="zh-CN" altLang="en-US" sz="2100" b="1" dirty="0">
                <a:solidFill>
                  <a:prstClr val="black"/>
                </a:solidFill>
                <a:latin typeface="等线" panose="020F0502020204030204"/>
                <a:ea typeface="等线" panose="02010600030101010101" pitchFamily="2" charset="-122"/>
              </a:rPr>
              <a:t>知识图谱</a:t>
            </a:r>
          </a:p>
        </p:txBody>
      </p:sp>
      <p:cxnSp>
        <p:nvCxnSpPr>
          <p:cNvPr id="12"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13" name="矩形 12"/>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2" name="内容占位符 2"/>
          <p:cNvSpPr txBox="1"/>
          <p:nvPr/>
        </p:nvSpPr>
        <p:spPr>
          <a:xfrm>
            <a:off x="661293" y="1020306"/>
            <a:ext cx="6853448" cy="1720481"/>
          </a:xfrm>
          <a:prstGeom prst="rect">
            <a:avLst/>
          </a:prstGeom>
        </p:spPr>
        <p:txBody>
          <a:bodyPr vert="horz" lIns="0" tIns="34290" rIns="0" bIns="34290" rtlCol="0">
            <a:normAutofit/>
          </a:bodyPr>
          <a:lstStyle>
            <a:lvl1pPr marL="502920" marR="0" indent="-457200" algn="l" defTabSz="685800" rtl="0" eaLnBrk="1" fontAlgn="auto" latinLnBrk="0" hangingPunct="1">
              <a:lnSpc>
                <a:spcPct val="110000"/>
              </a:lnSpc>
              <a:spcBef>
                <a:spcPts val="900"/>
              </a:spcBef>
              <a:spcAft>
                <a:spcPts val="150"/>
              </a:spcAft>
              <a:buClr>
                <a:srgbClr val="92D050"/>
              </a:buClr>
              <a:buSzPct val="100000"/>
              <a:buFont typeface="Wingdings" panose="05000000000000000000" pitchFamily="2" charset="2"/>
              <a:buChar char=""/>
              <a:defRPr sz="2400" kern="1200" baseline="0">
                <a:solidFill>
                  <a:schemeClr val="tx1">
                    <a:lumMod val="75000"/>
                    <a:lumOff val="25000"/>
                  </a:schemeClr>
                </a:solidFill>
                <a:latin typeface="+mn-lt"/>
                <a:ea typeface="+mn-ea"/>
                <a:cs typeface="+mn-cs"/>
              </a:defRPr>
            </a:lvl1pPr>
            <a:lvl2pPr marL="868680" marR="0" indent="-365760" algn="l" defTabSz="685800" rtl="0" eaLnBrk="1" fontAlgn="auto" latinLnBrk="0" hangingPunct="1">
              <a:lnSpc>
                <a:spcPct val="110000"/>
              </a:lnSpc>
              <a:spcBef>
                <a:spcPts val="150"/>
              </a:spcBef>
              <a:spcAft>
                <a:spcPts val="300"/>
              </a:spcAft>
              <a:buClr>
                <a:srgbClr val="FF5050"/>
              </a:buClr>
              <a:buSzTx/>
              <a:buFont typeface="Wingdings" panose="05000000000000000000" pitchFamily="2" charset="2"/>
              <a:buChar char=""/>
              <a:defRPr sz="2000" kern="1200" baseline="0">
                <a:solidFill>
                  <a:schemeClr val="tx1">
                    <a:lumMod val="75000"/>
                    <a:lumOff val="25000"/>
                  </a:schemeClr>
                </a:solidFill>
                <a:latin typeface="+mn-lt"/>
                <a:ea typeface="+mn-ea"/>
                <a:cs typeface="+mn-cs"/>
              </a:defRPr>
            </a:lvl2pPr>
            <a:lvl3pPr marL="425450" marR="0" indent="-137160" algn="l" defTabSz="685800" rtl="0" eaLnBrk="1" fontAlgn="auto" latinLnBrk="0" hangingPunct="1">
              <a:lnSpc>
                <a:spcPct val="90000"/>
              </a:lnSpc>
              <a:spcBef>
                <a:spcPts val="150"/>
              </a:spcBef>
              <a:spcAft>
                <a:spcPts val="300"/>
              </a:spcAft>
              <a:buClr>
                <a:srgbClr val="4775FF"/>
              </a:buClr>
              <a:buSzTx/>
              <a:buFont typeface="Calibri" pitchFamily="34" charset="0"/>
              <a:buChar char="◦"/>
              <a:defRPr sz="1600" kern="1200">
                <a:solidFill>
                  <a:schemeClr val="tx1">
                    <a:lumMod val="75000"/>
                    <a:lumOff val="25000"/>
                  </a:schemeClr>
                </a:solidFill>
                <a:latin typeface="+mn-lt"/>
                <a:ea typeface="+mn-ea"/>
                <a:cs typeface="+mn-cs"/>
              </a:defRPr>
            </a:lvl3pPr>
            <a:lvl4pPr marL="562610" marR="0" indent="-137160" algn="l" defTabSz="685800" rtl="0" eaLnBrk="1" fontAlgn="auto" latinLnBrk="0" hangingPunct="1">
              <a:lnSpc>
                <a:spcPct val="90000"/>
              </a:lnSpc>
              <a:spcBef>
                <a:spcPts val="150"/>
              </a:spcBef>
              <a:spcAft>
                <a:spcPts val="300"/>
              </a:spcAft>
              <a:buClr>
                <a:srgbClr val="4775FF"/>
              </a:buClr>
              <a:buSzTx/>
              <a:buFont typeface="Calibri" pitchFamily="34" charset="0"/>
              <a:buChar char="◦"/>
              <a:defRPr sz="1050" kern="1200">
                <a:solidFill>
                  <a:schemeClr val="tx1">
                    <a:lumMod val="75000"/>
                    <a:lumOff val="25000"/>
                  </a:schemeClr>
                </a:solidFill>
                <a:latin typeface="+mn-lt"/>
                <a:ea typeface="+mn-ea"/>
                <a:cs typeface="+mn-cs"/>
              </a:defRPr>
            </a:lvl4pPr>
            <a:lvl5pPr marL="699770" marR="0" indent="-137160" algn="l" defTabSz="685800" rtl="0" eaLnBrk="1" fontAlgn="auto" latinLnBrk="0" hangingPunct="1">
              <a:lnSpc>
                <a:spcPct val="90000"/>
              </a:lnSpc>
              <a:spcBef>
                <a:spcPts val="150"/>
              </a:spcBef>
              <a:spcAft>
                <a:spcPts val="300"/>
              </a:spcAft>
              <a:buClr>
                <a:srgbClr val="4775FF"/>
              </a:buClr>
              <a:buSzTx/>
              <a:buFont typeface="Calibri" pitchFamily="34" charset="0"/>
              <a:buChar char="◦"/>
              <a:defRPr sz="1050" kern="1200">
                <a:solidFill>
                  <a:schemeClr val="tx1">
                    <a:lumMod val="75000"/>
                    <a:lumOff val="25000"/>
                  </a:schemeClr>
                </a:solidFill>
                <a:latin typeface="+mn-lt"/>
                <a:ea typeface="+mn-ea"/>
                <a:cs typeface="+mn-cs"/>
              </a:defRPr>
            </a:lvl5pPr>
            <a:lvl6pPr marL="824865"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4725"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22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8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377190" indent="-342900" defTabSz="514350">
              <a:spcBef>
                <a:spcPts val="675"/>
              </a:spcBef>
              <a:spcAft>
                <a:spcPts val="113"/>
              </a:spcAft>
              <a:defRPr/>
            </a:pPr>
            <a:r>
              <a:rPr lang="zh-CN" altLang="en-US" sz="1500" dirty="0">
                <a:solidFill>
                  <a:schemeClr val="tx1"/>
                </a:solidFill>
              </a:rPr>
              <a:t>医疗知识图谱</a:t>
            </a:r>
            <a:r>
              <a:rPr lang="en-US" altLang="zh-CN" sz="1500" dirty="0">
                <a:solidFill>
                  <a:schemeClr val="tx1"/>
                </a:solidFill>
              </a:rPr>
              <a:t>Schema</a:t>
            </a:r>
          </a:p>
        </p:txBody>
      </p:sp>
      <p:pic>
        <p:nvPicPr>
          <p:cNvPr id="3" name="图片 2" descr="屏幕快照 2020-02-28 下午9.54.07"/>
          <p:cNvPicPr>
            <a:picLocks noChangeAspect="1"/>
          </p:cNvPicPr>
          <p:nvPr/>
        </p:nvPicPr>
        <p:blipFill>
          <a:blip r:embed="rId3"/>
          <a:stretch>
            <a:fillRect/>
          </a:stretch>
        </p:blipFill>
        <p:spPr>
          <a:xfrm>
            <a:off x="1913097" y="1352550"/>
            <a:ext cx="5318284" cy="3542348"/>
          </a:xfrm>
          <a:prstGeom prst="rect">
            <a:avLst/>
          </a:prstGeom>
        </p:spPr>
      </p:pic>
      <p:sp>
        <p:nvSpPr>
          <p:cNvPr id="4" name="页脚占位符 3">
            <a:extLst>
              <a:ext uri="{FF2B5EF4-FFF2-40B4-BE49-F238E27FC236}">
                <a16:creationId xmlns:a16="http://schemas.microsoft.com/office/drawing/2014/main" id="{E8DEBEFB-F206-444E-AAEB-080C60565C11}"/>
              </a:ext>
            </a:extLst>
          </p:cNvPr>
          <p:cNvSpPr>
            <a:spLocks noGrp="1"/>
          </p:cNvSpPr>
          <p:nvPr>
            <p:ph type="ftr" sz="quarter" idx="11"/>
          </p:nvPr>
        </p:nvSpPr>
        <p:spPr/>
        <p:txBody>
          <a:bodyPr/>
          <a:lstStyle/>
          <a:p>
            <a:r>
              <a:rPr kumimoji="1" lang="zh-CN" altLang="en-US"/>
              <a:t>知识图谱概述</a:t>
            </a:r>
          </a:p>
        </p:txBody>
      </p:sp>
      <p:sp>
        <p:nvSpPr>
          <p:cNvPr id="5" name="灯片编号占位符 4">
            <a:extLst>
              <a:ext uri="{FF2B5EF4-FFF2-40B4-BE49-F238E27FC236}">
                <a16:creationId xmlns:a16="http://schemas.microsoft.com/office/drawing/2014/main" id="{213CC62B-EBBA-7F4D-A6F2-A00B5DBC94B0}"/>
              </a:ext>
            </a:extLst>
          </p:cNvPr>
          <p:cNvSpPr>
            <a:spLocks noGrp="1"/>
          </p:cNvSpPr>
          <p:nvPr>
            <p:ph type="sldNum" sz="quarter" idx="12"/>
          </p:nvPr>
        </p:nvSpPr>
        <p:spPr/>
        <p:txBody>
          <a:bodyPr/>
          <a:lstStyle/>
          <a:p>
            <a:fld id="{36A25BD4-2C18-3241-A107-B7FFDDC89A82}" type="slidenum">
              <a:rPr kumimoji="1" lang="zh-CN" altLang="en-US" smtClean="0"/>
              <a:t>78</a:t>
            </a:fld>
            <a:endParaRPr kumimoji="1" lang="zh-CN"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393313" y="268809"/>
            <a:ext cx="2339102" cy="415498"/>
          </a:xfrm>
          <a:prstGeom prst="rect">
            <a:avLst/>
          </a:prstGeom>
          <a:noFill/>
        </p:spPr>
        <p:txBody>
          <a:bodyPr wrap="none" rtlCol="0">
            <a:spAutoFit/>
          </a:bodyPr>
          <a:lstStyle/>
          <a:p>
            <a:pPr lvl="0"/>
            <a:r>
              <a:rPr lang="zh-CN" altLang="en-US" sz="2100" b="1" dirty="0"/>
              <a:t>医疗领域</a:t>
            </a:r>
            <a:r>
              <a:rPr lang="zh-CN" altLang="en-US" sz="2100" b="1" dirty="0">
                <a:solidFill>
                  <a:prstClr val="black"/>
                </a:solidFill>
                <a:latin typeface="等线" panose="020F0502020204030204"/>
                <a:ea typeface="等线" panose="02010600030101010101" pitchFamily="2" charset="-122"/>
              </a:rPr>
              <a:t>知识图谱</a:t>
            </a:r>
          </a:p>
        </p:txBody>
      </p:sp>
      <p:cxnSp>
        <p:nvCxnSpPr>
          <p:cNvPr id="12"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13" name="矩形 12"/>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2" name="文本框 1"/>
          <p:cNvSpPr txBox="1"/>
          <p:nvPr/>
        </p:nvSpPr>
        <p:spPr>
          <a:xfrm>
            <a:off x="554347" y="993507"/>
            <a:ext cx="2685351" cy="323165"/>
          </a:xfrm>
          <a:prstGeom prst="rect">
            <a:avLst/>
          </a:prstGeom>
          <a:noFill/>
        </p:spPr>
        <p:txBody>
          <a:bodyPr wrap="none" rtlCol="0">
            <a:spAutoFit/>
          </a:bodyPr>
          <a:lstStyle/>
          <a:p>
            <a:r>
              <a:rPr kumimoji="1" lang="zh-CN" altLang="en-US" sz="1500" dirty="0">
                <a:latin typeface="Heiti SC Medium" pitchFamily="2" charset="-128"/>
                <a:ea typeface="Heiti SC Medium" pitchFamily="2" charset="-128"/>
              </a:rPr>
              <a:t>智能问诊服务</a:t>
            </a:r>
            <a:r>
              <a:rPr kumimoji="1" lang="en-US" altLang="zh-CN" sz="1500" dirty="0">
                <a:latin typeface="Heiti SC Medium" pitchFamily="2" charset="-128"/>
                <a:ea typeface="Heiti SC Medium" pitchFamily="2" charset="-128"/>
              </a:rPr>
              <a:t>—</a:t>
            </a:r>
            <a:r>
              <a:rPr kumimoji="1" lang="zh-CN" altLang="en-US" sz="1500" dirty="0">
                <a:latin typeface="Heiti SC Medium" pitchFamily="2" charset="-128"/>
                <a:ea typeface="Heiti SC Medium" pitchFamily="2" charset="-128"/>
              </a:rPr>
              <a:t>疾病健康问答</a:t>
            </a:r>
          </a:p>
        </p:txBody>
      </p:sp>
      <p:sp>
        <p:nvSpPr>
          <p:cNvPr id="3" name="文本框 2"/>
          <p:cNvSpPr txBox="1"/>
          <p:nvPr/>
        </p:nvSpPr>
        <p:spPr>
          <a:xfrm>
            <a:off x="554347" y="1359956"/>
            <a:ext cx="6704399" cy="559961"/>
          </a:xfrm>
          <a:prstGeom prst="rect">
            <a:avLst/>
          </a:prstGeom>
          <a:noFill/>
        </p:spPr>
        <p:txBody>
          <a:bodyPr wrap="none" rtlCol="0">
            <a:spAutoFit/>
          </a:bodyPr>
          <a:lstStyle/>
          <a:p>
            <a:pPr marL="214313" indent="-214313">
              <a:buFont typeface="Arial" panose="020B0604020202090204" pitchFamily="34" charset="0"/>
              <a:buChar char="•"/>
            </a:pPr>
            <a:r>
              <a:rPr lang="zh-CN" altLang="en-US" sz="1013" dirty="0"/>
              <a:t>定义：基于患者在慢病管理当中会有各种疑问 </a:t>
            </a:r>
            <a:r>
              <a:rPr kumimoji="1" lang="zh-CN" altLang="en-US" sz="1013" dirty="0"/>
              <a:t>，</a:t>
            </a:r>
            <a:r>
              <a:rPr lang="zh-CN" altLang="en-US" sz="1013" dirty="0"/>
              <a:t>大量健康教育等相关问题，从医疗知识库当中找到答案并输出 </a:t>
            </a:r>
          </a:p>
          <a:p>
            <a:pPr marL="214313" indent="-214313">
              <a:buFont typeface="Arial" panose="020B0604020202090204" pitchFamily="34" charset="0"/>
              <a:buChar char="•"/>
            </a:pPr>
            <a:r>
              <a:rPr lang="zh-CN" altLang="en-US" sz="1013" dirty="0"/>
              <a:t>举例：糖尿病患者应该如何饮食</a:t>
            </a:r>
            <a:r>
              <a:rPr lang="en-US" altLang="zh-CN" sz="1013" dirty="0"/>
              <a:t>? </a:t>
            </a:r>
            <a:r>
              <a:rPr lang="zh-CN" altLang="en-US" sz="1013" dirty="0"/>
              <a:t>立普妥和络活喜可以一起吃 吗</a:t>
            </a:r>
            <a:r>
              <a:rPr lang="en-US" altLang="zh-CN" sz="1013" dirty="0"/>
              <a:t>? </a:t>
            </a:r>
            <a:r>
              <a:rPr lang="zh-CN" altLang="en-US" sz="1013" dirty="0"/>
              <a:t>空腹血糖</a:t>
            </a:r>
            <a:r>
              <a:rPr lang="en-US" altLang="zh-CN" sz="1013" dirty="0"/>
              <a:t>8.6</a:t>
            </a:r>
            <a:r>
              <a:rPr lang="zh-CN" altLang="en-US" sz="1013" dirty="0"/>
              <a:t>，有问题吗</a:t>
            </a:r>
            <a:r>
              <a:rPr lang="en-US" altLang="zh-CN" sz="1013" dirty="0"/>
              <a:t>? </a:t>
            </a:r>
            <a:endParaRPr lang="zh-CN" altLang="en-US" sz="1013" dirty="0"/>
          </a:p>
          <a:p>
            <a:endParaRPr lang="zh-CN" altLang="en-US" sz="1013" dirty="0"/>
          </a:p>
        </p:txBody>
      </p:sp>
      <p:graphicFrame>
        <p:nvGraphicFramePr>
          <p:cNvPr id="14" name="图示 13"/>
          <p:cNvGraphicFramePr/>
          <p:nvPr/>
        </p:nvGraphicFramePr>
        <p:xfrm>
          <a:off x="869721" y="1706204"/>
          <a:ext cx="7946336" cy="33434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下箭头 15"/>
          <p:cNvSpPr/>
          <p:nvPr/>
        </p:nvSpPr>
        <p:spPr>
          <a:xfrm>
            <a:off x="7294418" y="3805750"/>
            <a:ext cx="218210" cy="27446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17" name="圆柱体 16"/>
          <p:cNvSpPr/>
          <p:nvPr/>
        </p:nvSpPr>
        <p:spPr>
          <a:xfrm>
            <a:off x="6811241" y="4153795"/>
            <a:ext cx="966354" cy="581891"/>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CN" sz="1013" dirty="0"/>
              <a:t>FAQ</a:t>
            </a:r>
            <a:r>
              <a:rPr kumimoji="1" lang="zh-CN" altLang="en-US" sz="1013" dirty="0"/>
              <a:t>库</a:t>
            </a:r>
          </a:p>
        </p:txBody>
      </p:sp>
      <p:sp>
        <p:nvSpPr>
          <p:cNvPr id="4" name="页脚占位符 3">
            <a:extLst>
              <a:ext uri="{FF2B5EF4-FFF2-40B4-BE49-F238E27FC236}">
                <a16:creationId xmlns:a16="http://schemas.microsoft.com/office/drawing/2014/main" id="{F0EC34DF-D14B-1A47-B12A-445613B3A283}"/>
              </a:ext>
            </a:extLst>
          </p:cNvPr>
          <p:cNvSpPr>
            <a:spLocks noGrp="1"/>
          </p:cNvSpPr>
          <p:nvPr>
            <p:ph type="ftr" sz="quarter" idx="11"/>
          </p:nvPr>
        </p:nvSpPr>
        <p:spPr/>
        <p:txBody>
          <a:bodyPr/>
          <a:lstStyle/>
          <a:p>
            <a:r>
              <a:rPr kumimoji="1" lang="zh-CN" altLang="en-US"/>
              <a:t>知识图谱概述</a:t>
            </a:r>
          </a:p>
        </p:txBody>
      </p:sp>
      <p:sp>
        <p:nvSpPr>
          <p:cNvPr id="5" name="灯片编号占位符 4">
            <a:extLst>
              <a:ext uri="{FF2B5EF4-FFF2-40B4-BE49-F238E27FC236}">
                <a16:creationId xmlns:a16="http://schemas.microsoft.com/office/drawing/2014/main" id="{D75F9AA8-2A45-AE46-AD43-9EA2D432BF52}"/>
              </a:ext>
            </a:extLst>
          </p:cNvPr>
          <p:cNvSpPr>
            <a:spLocks noGrp="1"/>
          </p:cNvSpPr>
          <p:nvPr>
            <p:ph type="sldNum" sz="quarter" idx="12"/>
          </p:nvPr>
        </p:nvSpPr>
        <p:spPr/>
        <p:txBody>
          <a:bodyPr/>
          <a:lstStyle/>
          <a:p>
            <a:fld id="{36A25BD4-2C18-3241-A107-B7FFDDC89A82}" type="slidenum">
              <a:rPr kumimoji="1" lang="zh-CN" altLang="en-US" smtClean="0"/>
              <a:t>79</a:t>
            </a:fld>
            <a:endParaRPr kumimoji="1"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4047903" cy="461665"/>
          </a:xfrm>
          <a:prstGeom prst="rect">
            <a:avLst/>
          </a:prstGeom>
          <a:noFill/>
        </p:spPr>
        <p:txBody>
          <a:bodyPr wrap="none" rtlCol="0">
            <a:spAutoFit/>
          </a:bodyPr>
          <a:lstStyle/>
          <a:p>
            <a:pPr algn="l"/>
            <a:r>
              <a:rPr kumimoji="1" lang="zh-CN" altLang="en-US" sz="2400" dirty="0">
                <a:latin typeface="+mn-ea"/>
                <a:sym typeface="+mn-ea"/>
              </a:rPr>
              <a:t>知识图谱 (Knowledge Graph)</a:t>
            </a:r>
            <a:endParaRPr kumimoji="1" lang="zh-CN" altLang="en-US" sz="2400" dirty="0">
              <a:latin typeface="+mn-ea"/>
            </a:endParaRP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21" name="矩形 20"/>
          <p:cNvSpPr/>
          <p:nvPr/>
        </p:nvSpPr>
        <p:spPr>
          <a:xfrm>
            <a:off x="419695" y="866522"/>
            <a:ext cx="7168899" cy="749629"/>
          </a:xfrm>
          <a:prstGeom prst="rect">
            <a:avLst/>
          </a:prstGeom>
        </p:spPr>
        <p:txBody>
          <a:bodyPr wrap="square">
            <a:spAutoFit/>
          </a:bodyPr>
          <a:lstStyle/>
          <a:p>
            <a:pPr algn="l">
              <a:lnSpc>
                <a:spcPct val="150000"/>
              </a:lnSpc>
            </a:pPr>
            <a:r>
              <a:rPr lang="zh-CN" altLang="en-US" sz="1500" b="1" dirty="0">
                <a:solidFill>
                  <a:schemeClr val="accent1">
                    <a:lumMod val="75000"/>
                  </a:schemeClr>
                </a:solidFill>
                <a:latin typeface="+mj-ea"/>
                <a:sym typeface="+mn-ea"/>
              </a:rPr>
              <a:t>什么是知识图谱？</a:t>
            </a:r>
            <a:br>
              <a:rPr lang="en-US" altLang="zh-CN" sz="1500" b="1" dirty="0">
                <a:solidFill>
                  <a:schemeClr val="accent1">
                    <a:lumMod val="75000"/>
                  </a:schemeClr>
                </a:solidFill>
                <a:latin typeface="+mj-ea"/>
                <a:sym typeface="+mn-ea"/>
              </a:rPr>
            </a:br>
            <a:r>
              <a:rPr lang="zh-CN" altLang="en-US" sz="1500" b="1" dirty="0">
                <a:solidFill>
                  <a:schemeClr val="accent1">
                    <a:lumMod val="75000"/>
                  </a:schemeClr>
                </a:solidFill>
                <a:latin typeface="+mj-ea"/>
                <a:sym typeface="+mn-ea"/>
              </a:rPr>
              <a:t>知识图谱本质上是基于图的语义网络，表示实体和实体之间的关系！</a:t>
            </a:r>
            <a:endParaRPr lang="zh-CN" altLang="en-US" sz="1500" b="1" dirty="0">
              <a:solidFill>
                <a:schemeClr val="accent1">
                  <a:lumMod val="75000"/>
                </a:schemeClr>
              </a:solidFill>
              <a:latin typeface="+mn-ea"/>
            </a:endParaRPr>
          </a:p>
        </p:txBody>
      </p:sp>
      <p:pic>
        <p:nvPicPr>
          <p:cNvPr id="4" name="图片 3" descr="屏幕快照 2020-02-29 上午11.45.28"/>
          <p:cNvPicPr>
            <a:picLocks noChangeAspect="1"/>
          </p:cNvPicPr>
          <p:nvPr/>
        </p:nvPicPr>
        <p:blipFill>
          <a:blip r:embed="rId3"/>
          <a:stretch>
            <a:fillRect/>
          </a:stretch>
        </p:blipFill>
        <p:spPr>
          <a:xfrm>
            <a:off x="1873939" y="1738758"/>
            <a:ext cx="5959001" cy="3165427"/>
          </a:xfrm>
          <a:prstGeom prst="rect">
            <a:avLst/>
          </a:prstGeom>
        </p:spPr>
      </p:pic>
      <p:sp>
        <p:nvSpPr>
          <p:cNvPr id="3" name="页脚占位符 2">
            <a:extLst>
              <a:ext uri="{FF2B5EF4-FFF2-40B4-BE49-F238E27FC236}">
                <a16:creationId xmlns:a16="http://schemas.microsoft.com/office/drawing/2014/main" id="{A71AE42C-636E-F74C-88BA-52B70DA01AB3}"/>
              </a:ext>
            </a:extLst>
          </p:cNvPr>
          <p:cNvSpPr>
            <a:spLocks noGrp="1"/>
          </p:cNvSpPr>
          <p:nvPr>
            <p:ph type="ftr" sz="quarter" idx="11"/>
          </p:nvPr>
        </p:nvSpPr>
        <p:spPr/>
        <p:txBody>
          <a:bodyPr/>
          <a:lstStyle/>
          <a:p>
            <a:r>
              <a:rPr kumimoji="1" lang="zh-CN" altLang="en-US"/>
              <a:t>知识图谱概述</a:t>
            </a:r>
          </a:p>
        </p:txBody>
      </p:sp>
      <p:sp>
        <p:nvSpPr>
          <p:cNvPr id="5" name="灯片编号占位符 4">
            <a:extLst>
              <a:ext uri="{FF2B5EF4-FFF2-40B4-BE49-F238E27FC236}">
                <a16:creationId xmlns:a16="http://schemas.microsoft.com/office/drawing/2014/main" id="{3B313294-24F0-F841-9E92-173E4C2FE985}"/>
              </a:ext>
            </a:extLst>
          </p:cNvPr>
          <p:cNvSpPr>
            <a:spLocks noGrp="1"/>
          </p:cNvSpPr>
          <p:nvPr>
            <p:ph type="sldNum" sz="quarter" idx="12"/>
          </p:nvPr>
        </p:nvSpPr>
        <p:spPr/>
        <p:txBody>
          <a:bodyPr/>
          <a:lstStyle/>
          <a:p>
            <a:fld id="{36A25BD4-2C18-3241-A107-B7FFDDC89A82}" type="slidenum">
              <a:rPr kumimoji="1" lang="zh-CN" altLang="en-US" smtClean="0"/>
              <a:t>8</a:t>
            </a:fld>
            <a:endParaRPr kumimoji="1" lang="zh-CN"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393313" y="268809"/>
            <a:ext cx="2339102" cy="415498"/>
          </a:xfrm>
          <a:prstGeom prst="rect">
            <a:avLst/>
          </a:prstGeom>
          <a:noFill/>
        </p:spPr>
        <p:txBody>
          <a:bodyPr wrap="none" rtlCol="0">
            <a:spAutoFit/>
          </a:bodyPr>
          <a:lstStyle/>
          <a:p>
            <a:pPr lvl="0"/>
            <a:r>
              <a:rPr lang="zh-CN" altLang="en-US" sz="2100" b="1" dirty="0"/>
              <a:t>金融领域</a:t>
            </a:r>
            <a:r>
              <a:rPr lang="zh-CN" altLang="en-US" sz="2100" b="1" dirty="0">
                <a:solidFill>
                  <a:prstClr val="black"/>
                </a:solidFill>
                <a:latin typeface="等线" panose="020F0502020204030204"/>
                <a:ea typeface="等线" panose="02010600030101010101" pitchFamily="2" charset="-122"/>
              </a:rPr>
              <a:t>知识图谱</a:t>
            </a:r>
          </a:p>
        </p:txBody>
      </p:sp>
      <p:cxnSp>
        <p:nvCxnSpPr>
          <p:cNvPr id="12"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13" name="矩形 12"/>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10" name="文本框 9"/>
          <p:cNvSpPr txBox="1"/>
          <p:nvPr/>
        </p:nvSpPr>
        <p:spPr>
          <a:xfrm>
            <a:off x="1183529" y="3886632"/>
            <a:ext cx="1829668" cy="946669"/>
          </a:xfrm>
          <a:prstGeom prst="rect">
            <a:avLst/>
          </a:prstGeom>
          <a:noFill/>
        </p:spPr>
        <p:txBody>
          <a:bodyPr wrap="none" rtlCol="0">
            <a:spAutoFit/>
          </a:bodyPr>
          <a:lstStyle/>
          <a:p>
            <a:r>
              <a:rPr kumimoji="1" lang="zh-CN" altLang="en-US" sz="1500" dirty="0">
                <a:solidFill>
                  <a:srgbClr val="C00000"/>
                </a:solidFill>
                <a:latin typeface="Heiti SC Medium" pitchFamily="2" charset="-128"/>
                <a:ea typeface="Heiti SC Medium" pitchFamily="2" charset="-128"/>
              </a:rPr>
              <a:t>金融知识图谱</a:t>
            </a:r>
            <a:endParaRPr kumimoji="1" lang="en-US" altLang="zh-CN" sz="1500" dirty="0">
              <a:solidFill>
                <a:srgbClr val="C00000"/>
              </a:solidFill>
              <a:latin typeface="Heiti SC Medium" pitchFamily="2" charset="-128"/>
              <a:ea typeface="Heiti SC Medium" pitchFamily="2" charset="-128"/>
            </a:endParaRPr>
          </a:p>
          <a:p>
            <a:pPr marL="214313" indent="-214313">
              <a:buFont typeface="Arial" panose="020B0604020202090204" pitchFamily="34" charset="0"/>
              <a:buChar char="•"/>
            </a:pPr>
            <a:r>
              <a:rPr lang="zh-CN" altLang="en-US" sz="1013" b="1" dirty="0"/>
              <a:t>丰富的数据源采集</a:t>
            </a:r>
            <a:endParaRPr lang="en-US" altLang="zh-CN" sz="1013" b="1" dirty="0"/>
          </a:p>
          <a:p>
            <a:pPr marL="214313" indent="-214313">
              <a:buFont typeface="Arial" panose="020B0604020202090204" pitchFamily="34" charset="0"/>
              <a:buChar char="•"/>
            </a:pPr>
            <a:r>
              <a:rPr lang="zh-CN" altLang="en-US" sz="1013" b="1" dirty="0"/>
              <a:t>强大的图谱构建关系挖掘</a:t>
            </a:r>
            <a:endParaRPr lang="en-US" altLang="zh-CN" sz="1013" b="1" dirty="0"/>
          </a:p>
          <a:p>
            <a:pPr marL="214313" indent="-214313">
              <a:buFont typeface="Arial" panose="020B0604020202090204" pitchFamily="34" charset="0"/>
              <a:buChar char="•"/>
            </a:pPr>
            <a:r>
              <a:rPr lang="zh-CN" altLang="en-US" sz="1013" b="1" dirty="0"/>
              <a:t>场景化业务分析与挖掘</a:t>
            </a:r>
            <a:endParaRPr lang="en-US" altLang="zh-CN" sz="1013" b="1" dirty="0"/>
          </a:p>
          <a:p>
            <a:pPr marL="214313" indent="-214313">
              <a:buFont typeface="Arial" panose="020B0604020202090204" pitchFamily="34" charset="0"/>
              <a:buChar char="•"/>
            </a:pPr>
            <a:r>
              <a:rPr lang="zh-CN" altLang="en-US" sz="1013" b="1" dirty="0"/>
              <a:t>商业智能解决方案</a:t>
            </a:r>
            <a:endParaRPr kumimoji="1" lang="zh-CN" altLang="en-US" sz="1013" dirty="0"/>
          </a:p>
        </p:txBody>
      </p:sp>
      <p:sp>
        <p:nvSpPr>
          <p:cNvPr id="17" name="文本框 16"/>
          <p:cNvSpPr txBox="1"/>
          <p:nvPr/>
        </p:nvSpPr>
        <p:spPr>
          <a:xfrm>
            <a:off x="5393701" y="3826241"/>
            <a:ext cx="1440138" cy="1102546"/>
          </a:xfrm>
          <a:prstGeom prst="rect">
            <a:avLst/>
          </a:prstGeom>
          <a:noFill/>
        </p:spPr>
        <p:txBody>
          <a:bodyPr wrap="none" rtlCol="0">
            <a:spAutoFit/>
          </a:bodyPr>
          <a:lstStyle/>
          <a:p>
            <a:r>
              <a:rPr kumimoji="1" lang="zh-CN" altLang="en-US" sz="1500" dirty="0">
                <a:solidFill>
                  <a:srgbClr val="C00000"/>
                </a:solidFill>
                <a:latin typeface="Heiti SC Medium" pitchFamily="2" charset="-128"/>
                <a:ea typeface="Heiti SC Medium" pitchFamily="2" charset="-128"/>
              </a:rPr>
              <a:t>具体应用场景</a:t>
            </a:r>
            <a:endParaRPr kumimoji="1" lang="en-US" altLang="zh-CN" sz="1500" dirty="0">
              <a:solidFill>
                <a:srgbClr val="C00000"/>
              </a:solidFill>
              <a:latin typeface="Heiti SC Medium" pitchFamily="2" charset="-128"/>
              <a:ea typeface="Heiti SC Medium" pitchFamily="2" charset="-128"/>
            </a:endParaRPr>
          </a:p>
          <a:p>
            <a:pPr marL="214313" indent="-214313">
              <a:buFont typeface="Arial" panose="020B0604020202090204" pitchFamily="34" charset="0"/>
              <a:buChar char="•"/>
            </a:pPr>
            <a:r>
              <a:rPr lang="zh-CN" altLang="en-US" sz="1013" b="1" dirty="0"/>
              <a:t>企业信贷风险评估</a:t>
            </a:r>
            <a:endParaRPr lang="en-US" altLang="zh-CN" sz="1013" b="1" dirty="0"/>
          </a:p>
          <a:p>
            <a:pPr marL="214313" indent="-214313">
              <a:buFont typeface="Arial" panose="020B0604020202090204" pitchFamily="34" charset="0"/>
              <a:buChar char="•"/>
            </a:pPr>
            <a:r>
              <a:rPr lang="zh-CN" altLang="en-US" sz="1013" b="1" dirty="0"/>
              <a:t>反欺诈</a:t>
            </a:r>
            <a:endParaRPr lang="en-US" altLang="zh-CN" sz="1013" b="1" dirty="0"/>
          </a:p>
          <a:p>
            <a:pPr marL="214313" indent="-214313">
              <a:buFont typeface="Arial" panose="020B0604020202090204" pitchFamily="34" charset="0"/>
              <a:buChar char="•"/>
            </a:pPr>
            <a:r>
              <a:rPr lang="zh-CN" altLang="en-US" sz="1013" b="1" dirty="0"/>
              <a:t>智能投研</a:t>
            </a:r>
            <a:endParaRPr lang="en-US" altLang="zh-CN" sz="1013" b="1" dirty="0"/>
          </a:p>
          <a:p>
            <a:pPr marL="214313" indent="-214313">
              <a:buFont typeface="Arial" panose="020B0604020202090204" pitchFamily="34" charset="0"/>
              <a:buChar char="•"/>
            </a:pPr>
            <a:r>
              <a:rPr lang="zh-CN" altLang="en-US" sz="1013" b="1" dirty="0"/>
              <a:t>投资产品推荐</a:t>
            </a:r>
            <a:endParaRPr kumimoji="1" lang="en-US" altLang="zh-CN" sz="1013" b="1" dirty="0"/>
          </a:p>
          <a:p>
            <a:pPr marL="214313" indent="-214313">
              <a:buFont typeface="Arial" panose="020B0604020202090204" pitchFamily="34" charset="0"/>
              <a:buChar char="•"/>
            </a:pPr>
            <a:r>
              <a:rPr kumimoji="1" lang="en-US" altLang="zh-CN" sz="1013" b="1" dirty="0"/>
              <a:t>…</a:t>
            </a:r>
            <a:endParaRPr lang="en-US" altLang="zh-CN" sz="1013" b="1" dirty="0"/>
          </a:p>
        </p:txBody>
      </p:sp>
      <p:sp>
        <p:nvSpPr>
          <p:cNvPr id="14" name="矩形 13"/>
          <p:cNvSpPr/>
          <p:nvPr/>
        </p:nvSpPr>
        <p:spPr>
          <a:xfrm>
            <a:off x="890545" y="2709507"/>
            <a:ext cx="6857108" cy="18701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solidFill>
                <a:srgbClr val="404040"/>
              </a:solidFill>
            </a:endParaRPr>
          </a:p>
        </p:txBody>
      </p:sp>
      <p:grpSp>
        <p:nvGrpSpPr>
          <p:cNvPr id="15" name="组合 14"/>
          <p:cNvGrpSpPr/>
          <p:nvPr/>
        </p:nvGrpSpPr>
        <p:grpSpPr>
          <a:xfrm>
            <a:off x="1364655" y="1738825"/>
            <a:ext cx="124675" cy="1126525"/>
            <a:chOff x="643356" y="1151906"/>
            <a:chExt cx="166255" cy="1502228"/>
          </a:xfrm>
        </p:grpSpPr>
        <p:sp>
          <p:nvSpPr>
            <p:cNvPr id="18" name="椭圆 17"/>
            <p:cNvSpPr/>
            <p:nvPr/>
          </p:nvSpPr>
          <p:spPr>
            <a:xfrm>
              <a:off x="643356" y="2487879"/>
              <a:ext cx="166255" cy="16625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solidFill>
                  <a:srgbClr val="404040"/>
                </a:solidFill>
              </a:endParaRPr>
            </a:p>
          </p:txBody>
        </p:sp>
        <p:cxnSp>
          <p:nvCxnSpPr>
            <p:cNvPr id="19" name="直线连接符 20"/>
            <p:cNvCxnSpPr>
              <a:stCxn id="18" idx="0"/>
            </p:cNvCxnSpPr>
            <p:nvPr/>
          </p:nvCxnSpPr>
          <p:spPr>
            <a:xfrm flipV="1">
              <a:off x="726484" y="1151906"/>
              <a:ext cx="0" cy="1335973"/>
            </a:xfrm>
            <a:prstGeom prst="line">
              <a:avLst/>
            </a:prstGeom>
            <a:ln w="19050">
              <a:solidFill>
                <a:schemeClr val="accent1">
                  <a:alpha val="99000"/>
                </a:schemeClr>
              </a:solidFill>
              <a:tailEnd type="oval" w="lg" len="lg"/>
            </a:ln>
          </p:spPr>
          <p:style>
            <a:lnRef idx="1">
              <a:schemeClr val="accent1"/>
            </a:lnRef>
            <a:fillRef idx="0">
              <a:schemeClr val="accent1"/>
            </a:fillRef>
            <a:effectRef idx="0">
              <a:schemeClr val="accent1"/>
            </a:effectRef>
            <a:fontRef idx="minor">
              <a:schemeClr val="tx1"/>
            </a:fontRef>
          </p:style>
        </p:cxnSp>
      </p:grpSp>
      <p:sp>
        <p:nvSpPr>
          <p:cNvPr id="20" name="文本框 8"/>
          <p:cNvSpPr txBox="1"/>
          <p:nvPr/>
        </p:nvSpPr>
        <p:spPr>
          <a:xfrm>
            <a:off x="1498973" y="1907839"/>
            <a:ext cx="1628385" cy="61491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342424">
              <a:lnSpc>
                <a:spcPct val="130000"/>
              </a:lnSpc>
            </a:pPr>
            <a:r>
              <a:rPr lang="zh-CN" altLang="en-US" sz="900" dirty="0">
                <a:solidFill>
                  <a:srgbClr val="565F69"/>
                </a:solidFill>
                <a:latin typeface="微软雅黑" charset="0"/>
                <a:ea typeface="微软雅黑" charset="0"/>
              </a:rPr>
              <a:t>金融行业的电子化与自动化，</a:t>
            </a:r>
            <a:endParaRPr lang="en-US" altLang="zh-CN" sz="900" dirty="0">
              <a:solidFill>
                <a:srgbClr val="565F69"/>
              </a:solidFill>
              <a:latin typeface="微软雅黑" charset="0"/>
              <a:ea typeface="微软雅黑" charset="0"/>
            </a:endParaRPr>
          </a:p>
          <a:p>
            <a:pPr defTabSz="342424">
              <a:lnSpc>
                <a:spcPct val="130000"/>
              </a:lnSpc>
            </a:pPr>
            <a:r>
              <a:rPr lang="zh-CN" altLang="en-US" sz="900" dirty="0">
                <a:solidFill>
                  <a:srgbClr val="565F69"/>
                </a:solidFill>
                <a:latin typeface="微软雅黑" charset="0"/>
                <a:ea typeface="微软雅黑" charset="0"/>
              </a:rPr>
              <a:t>提高数据交互能力和服务效率</a:t>
            </a:r>
          </a:p>
        </p:txBody>
      </p:sp>
      <p:sp>
        <p:nvSpPr>
          <p:cNvPr id="21" name="矩形 20"/>
          <p:cNvSpPr/>
          <p:nvPr/>
        </p:nvSpPr>
        <p:spPr>
          <a:xfrm>
            <a:off x="1568677" y="1612068"/>
            <a:ext cx="904415" cy="248209"/>
          </a:xfrm>
          <a:prstGeom prst="rect">
            <a:avLst/>
          </a:prstGeom>
        </p:spPr>
        <p:txBody>
          <a:bodyPr wrap="none">
            <a:spAutoFit/>
          </a:bodyPr>
          <a:lstStyle/>
          <a:p>
            <a:r>
              <a:rPr lang="en-US" altLang="zh-CN" sz="1013" b="1" dirty="0">
                <a:solidFill>
                  <a:srgbClr val="0070C0"/>
                </a:solidFill>
              </a:rPr>
              <a:t>IT+</a:t>
            </a:r>
            <a:r>
              <a:rPr lang="zh-CN" altLang="en-US" sz="1013" b="1" dirty="0">
                <a:solidFill>
                  <a:srgbClr val="0070C0"/>
                </a:solidFill>
              </a:rPr>
              <a:t>金融阶段</a:t>
            </a:r>
          </a:p>
        </p:txBody>
      </p:sp>
      <p:sp>
        <p:nvSpPr>
          <p:cNvPr id="22" name="矩形 21"/>
          <p:cNvSpPr/>
          <p:nvPr/>
        </p:nvSpPr>
        <p:spPr>
          <a:xfrm>
            <a:off x="1047561" y="1217300"/>
            <a:ext cx="805029" cy="369332"/>
          </a:xfrm>
          <a:prstGeom prst="rect">
            <a:avLst/>
          </a:prstGeom>
        </p:spPr>
        <p:txBody>
          <a:bodyPr wrap="none">
            <a:spAutoFit/>
          </a:bodyPr>
          <a:lstStyle/>
          <a:p>
            <a:r>
              <a:rPr lang="en-US" altLang="zh-CN" sz="1800" b="1" dirty="0">
                <a:solidFill>
                  <a:srgbClr val="0082DE"/>
                </a:solidFill>
                <a:latin typeface="Century Gothic"/>
                <a:ea typeface="微软雅黑" charset="0"/>
              </a:rPr>
              <a:t>1950s</a:t>
            </a:r>
            <a:endParaRPr lang="zh-CN" altLang="en-US" sz="1800" b="1" dirty="0">
              <a:solidFill>
                <a:srgbClr val="0082DE"/>
              </a:solidFill>
              <a:latin typeface="Century Gothic"/>
              <a:ea typeface="微软雅黑" charset="0"/>
            </a:endParaRPr>
          </a:p>
        </p:txBody>
      </p:sp>
      <p:grpSp>
        <p:nvGrpSpPr>
          <p:cNvPr id="23" name="组合 22"/>
          <p:cNvGrpSpPr/>
          <p:nvPr/>
        </p:nvGrpSpPr>
        <p:grpSpPr>
          <a:xfrm>
            <a:off x="3110035" y="1539035"/>
            <a:ext cx="159319" cy="1259169"/>
            <a:chOff x="2525772" y="2487879"/>
            <a:chExt cx="166255" cy="1493074"/>
          </a:xfrm>
          <a:solidFill>
            <a:srgbClr val="FFFF00"/>
          </a:solidFill>
        </p:grpSpPr>
        <p:sp>
          <p:nvSpPr>
            <p:cNvPr id="24" name="椭圆 23"/>
            <p:cNvSpPr/>
            <p:nvPr/>
          </p:nvSpPr>
          <p:spPr>
            <a:xfrm>
              <a:off x="2525772" y="2487879"/>
              <a:ext cx="166255" cy="1662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solidFill>
                  <a:srgbClr val="404040"/>
                </a:solidFill>
              </a:endParaRPr>
            </a:p>
          </p:txBody>
        </p:sp>
        <p:cxnSp>
          <p:nvCxnSpPr>
            <p:cNvPr id="25" name="直线连接符 54"/>
            <p:cNvCxnSpPr/>
            <p:nvPr/>
          </p:nvCxnSpPr>
          <p:spPr>
            <a:xfrm>
              <a:off x="2608900" y="2644980"/>
              <a:ext cx="0" cy="1335973"/>
            </a:xfrm>
            <a:prstGeom prst="line">
              <a:avLst/>
            </a:prstGeom>
            <a:grpFill/>
            <a:ln w="19050">
              <a:solidFill>
                <a:srgbClr val="FFFF00">
                  <a:alpha val="99000"/>
                </a:srgbClr>
              </a:solidFill>
              <a:tailEnd type="oval" w="lg" len="lg"/>
            </a:ln>
          </p:spPr>
          <p:style>
            <a:lnRef idx="1">
              <a:schemeClr val="accent1"/>
            </a:lnRef>
            <a:fillRef idx="0">
              <a:schemeClr val="accent1"/>
            </a:fillRef>
            <a:effectRef idx="0">
              <a:schemeClr val="accent1"/>
            </a:effectRef>
            <a:fontRef idx="minor">
              <a:schemeClr val="tx1"/>
            </a:fontRef>
          </p:style>
        </p:cxnSp>
      </p:grpSp>
      <p:sp>
        <p:nvSpPr>
          <p:cNvPr id="26" name="矩形 25"/>
          <p:cNvSpPr/>
          <p:nvPr/>
        </p:nvSpPr>
        <p:spPr>
          <a:xfrm>
            <a:off x="2825296" y="1128438"/>
            <a:ext cx="805029" cy="369332"/>
          </a:xfrm>
          <a:prstGeom prst="rect">
            <a:avLst/>
          </a:prstGeom>
        </p:spPr>
        <p:txBody>
          <a:bodyPr wrap="none">
            <a:spAutoFit/>
          </a:bodyPr>
          <a:lstStyle/>
          <a:p>
            <a:r>
              <a:rPr lang="en-US" altLang="zh-CN" sz="1800" b="1" dirty="0">
                <a:solidFill>
                  <a:srgbClr val="FEB601"/>
                </a:solidFill>
                <a:latin typeface="Century Gothic"/>
                <a:ea typeface="微软雅黑" charset="0"/>
              </a:rPr>
              <a:t>1990s</a:t>
            </a:r>
            <a:endParaRPr lang="zh-CN" altLang="en-US" sz="1800" b="1" dirty="0">
              <a:solidFill>
                <a:srgbClr val="FEB601"/>
              </a:solidFill>
              <a:latin typeface="Century Gothic"/>
              <a:ea typeface="微软雅黑" charset="0"/>
            </a:endParaRPr>
          </a:p>
        </p:txBody>
      </p:sp>
      <p:grpSp>
        <p:nvGrpSpPr>
          <p:cNvPr id="27" name="组合 26"/>
          <p:cNvGrpSpPr/>
          <p:nvPr/>
        </p:nvGrpSpPr>
        <p:grpSpPr>
          <a:xfrm>
            <a:off x="4818900" y="1359921"/>
            <a:ext cx="109878" cy="1501664"/>
            <a:chOff x="4444130" y="1128502"/>
            <a:chExt cx="123013" cy="1521807"/>
          </a:xfrm>
          <a:solidFill>
            <a:srgbClr val="FF0000"/>
          </a:solidFill>
        </p:grpSpPr>
        <p:sp>
          <p:nvSpPr>
            <p:cNvPr id="28" name="椭圆 27"/>
            <p:cNvSpPr/>
            <p:nvPr/>
          </p:nvSpPr>
          <p:spPr>
            <a:xfrm>
              <a:off x="4444130" y="2538297"/>
              <a:ext cx="123013" cy="11201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solidFill>
                  <a:srgbClr val="404040"/>
                </a:solidFill>
              </a:endParaRPr>
            </a:p>
          </p:txBody>
        </p:sp>
        <p:cxnSp>
          <p:nvCxnSpPr>
            <p:cNvPr id="29" name="直线连接符 58"/>
            <p:cNvCxnSpPr>
              <a:stCxn id="28" idx="0"/>
            </p:cNvCxnSpPr>
            <p:nvPr/>
          </p:nvCxnSpPr>
          <p:spPr>
            <a:xfrm flipV="1">
              <a:off x="4505634" y="1128502"/>
              <a:ext cx="372" cy="1409788"/>
            </a:xfrm>
            <a:prstGeom prst="line">
              <a:avLst/>
            </a:prstGeom>
            <a:grpFill/>
            <a:ln w="19050">
              <a:solidFill>
                <a:srgbClr val="FF0000">
                  <a:alpha val="99000"/>
                </a:srgbClr>
              </a:solidFill>
              <a:tailEnd type="oval" w="lg" len="lg"/>
            </a:ln>
          </p:spPr>
          <p:style>
            <a:lnRef idx="1">
              <a:schemeClr val="accent1"/>
            </a:lnRef>
            <a:fillRef idx="0">
              <a:schemeClr val="accent1"/>
            </a:fillRef>
            <a:effectRef idx="0">
              <a:schemeClr val="accent1"/>
            </a:effectRef>
            <a:fontRef idx="minor">
              <a:schemeClr val="tx1"/>
            </a:fontRef>
          </p:style>
        </p:cxnSp>
      </p:grpSp>
      <p:sp>
        <p:nvSpPr>
          <p:cNvPr id="30" name="矩形 29"/>
          <p:cNvSpPr/>
          <p:nvPr/>
        </p:nvSpPr>
        <p:spPr>
          <a:xfrm>
            <a:off x="4540309" y="1007452"/>
            <a:ext cx="704039" cy="369332"/>
          </a:xfrm>
          <a:prstGeom prst="rect">
            <a:avLst/>
          </a:prstGeom>
        </p:spPr>
        <p:txBody>
          <a:bodyPr wrap="none">
            <a:spAutoFit/>
          </a:bodyPr>
          <a:lstStyle/>
          <a:p>
            <a:r>
              <a:rPr lang="en-US" altLang="zh-CN" sz="1800" b="1" dirty="0">
                <a:solidFill>
                  <a:srgbClr val="FA3C00"/>
                </a:solidFill>
                <a:latin typeface="Century Gothic"/>
                <a:ea typeface="微软雅黑" charset="0"/>
              </a:rPr>
              <a:t>2016</a:t>
            </a:r>
            <a:endParaRPr lang="zh-CN" altLang="en-US" sz="1800" b="1" dirty="0">
              <a:solidFill>
                <a:srgbClr val="FA3C00"/>
              </a:solidFill>
              <a:latin typeface="Century Gothic"/>
              <a:ea typeface="微软雅黑" charset="0"/>
            </a:endParaRPr>
          </a:p>
        </p:txBody>
      </p:sp>
      <p:grpSp>
        <p:nvGrpSpPr>
          <p:cNvPr id="31" name="组合 30"/>
          <p:cNvGrpSpPr/>
          <p:nvPr/>
        </p:nvGrpSpPr>
        <p:grpSpPr>
          <a:xfrm>
            <a:off x="6609368" y="1128439"/>
            <a:ext cx="185901" cy="1669511"/>
            <a:chOff x="6290604" y="2487879"/>
            <a:chExt cx="166255" cy="1493074"/>
          </a:xfrm>
        </p:grpSpPr>
        <p:sp>
          <p:nvSpPr>
            <p:cNvPr id="32" name="椭圆 31"/>
            <p:cNvSpPr/>
            <p:nvPr/>
          </p:nvSpPr>
          <p:spPr>
            <a:xfrm>
              <a:off x="6290604" y="2487879"/>
              <a:ext cx="166255" cy="16625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solidFill>
                  <a:srgbClr val="404040"/>
                </a:solidFill>
              </a:endParaRPr>
            </a:p>
          </p:txBody>
        </p:sp>
        <p:cxnSp>
          <p:nvCxnSpPr>
            <p:cNvPr id="33" name="直线连接符 62"/>
            <p:cNvCxnSpPr/>
            <p:nvPr/>
          </p:nvCxnSpPr>
          <p:spPr>
            <a:xfrm>
              <a:off x="6373731" y="2644980"/>
              <a:ext cx="0" cy="1335973"/>
            </a:xfrm>
            <a:prstGeom prst="line">
              <a:avLst/>
            </a:prstGeom>
            <a:ln w="19050">
              <a:solidFill>
                <a:schemeClr val="tx2">
                  <a:alpha val="99000"/>
                </a:schemeClr>
              </a:solidFill>
              <a:tailEnd type="oval" w="lg" len="lg"/>
            </a:ln>
          </p:spPr>
          <p:style>
            <a:lnRef idx="1">
              <a:schemeClr val="accent1"/>
            </a:lnRef>
            <a:fillRef idx="0">
              <a:schemeClr val="accent1"/>
            </a:fillRef>
            <a:effectRef idx="0">
              <a:schemeClr val="accent1"/>
            </a:effectRef>
            <a:fontRef idx="minor">
              <a:schemeClr val="tx1"/>
            </a:fontRef>
          </p:style>
        </p:cxnSp>
      </p:grpSp>
      <p:sp>
        <p:nvSpPr>
          <p:cNvPr id="34" name="矩形 33"/>
          <p:cNvSpPr/>
          <p:nvPr/>
        </p:nvSpPr>
        <p:spPr>
          <a:xfrm>
            <a:off x="5499139" y="838114"/>
            <a:ext cx="704039" cy="369332"/>
          </a:xfrm>
          <a:prstGeom prst="rect">
            <a:avLst/>
          </a:prstGeom>
        </p:spPr>
        <p:txBody>
          <a:bodyPr wrap="none">
            <a:spAutoFit/>
          </a:bodyPr>
          <a:lstStyle/>
          <a:p>
            <a:r>
              <a:rPr lang="en-US" altLang="zh-CN" sz="1800" b="1" dirty="0">
                <a:solidFill>
                  <a:srgbClr val="BFBFBF"/>
                </a:solidFill>
                <a:latin typeface="Century Gothic"/>
                <a:ea typeface="微软雅黑" charset="0"/>
              </a:rPr>
              <a:t>2019</a:t>
            </a:r>
            <a:endParaRPr lang="zh-CN" altLang="en-US" sz="1800" b="1" dirty="0">
              <a:solidFill>
                <a:srgbClr val="BFBFBF"/>
              </a:solidFill>
              <a:latin typeface="Century Gothic"/>
              <a:ea typeface="微软雅黑" charset="0"/>
            </a:endParaRPr>
          </a:p>
        </p:txBody>
      </p:sp>
      <p:sp>
        <p:nvSpPr>
          <p:cNvPr id="35" name="文本框 8"/>
          <p:cNvSpPr txBox="1"/>
          <p:nvPr/>
        </p:nvSpPr>
        <p:spPr>
          <a:xfrm>
            <a:off x="3282152" y="1844693"/>
            <a:ext cx="1554170" cy="79496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342424">
              <a:lnSpc>
                <a:spcPct val="130000"/>
              </a:lnSpc>
            </a:pPr>
            <a:r>
              <a:rPr lang="zh-CN" altLang="en-US" sz="900" dirty="0">
                <a:solidFill>
                  <a:srgbClr val="565F69"/>
                </a:solidFill>
                <a:latin typeface="微软雅黑" charset="0"/>
                <a:ea typeface="微软雅黑" charset="0"/>
              </a:rPr>
              <a:t>利用互联网平台与移动智能终端汇集海量数据，打通各参与方信息交互渠道并变革金融服务方式</a:t>
            </a:r>
          </a:p>
        </p:txBody>
      </p:sp>
      <p:sp>
        <p:nvSpPr>
          <p:cNvPr id="36" name="矩形 35"/>
          <p:cNvSpPr/>
          <p:nvPr/>
        </p:nvSpPr>
        <p:spPr>
          <a:xfrm>
            <a:off x="3326469" y="1475445"/>
            <a:ext cx="1183337" cy="248209"/>
          </a:xfrm>
          <a:prstGeom prst="rect">
            <a:avLst/>
          </a:prstGeom>
        </p:spPr>
        <p:txBody>
          <a:bodyPr wrap="none">
            <a:spAutoFit/>
          </a:bodyPr>
          <a:lstStyle/>
          <a:p>
            <a:r>
              <a:rPr lang="zh-CN" altLang="en-US" sz="1013" b="1" dirty="0">
                <a:solidFill>
                  <a:srgbClr val="0070C0"/>
                </a:solidFill>
              </a:rPr>
              <a:t>互联网</a:t>
            </a:r>
            <a:r>
              <a:rPr lang="en-US" altLang="zh-CN" sz="1013" b="1" dirty="0">
                <a:solidFill>
                  <a:srgbClr val="0070C0"/>
                </a:solidFill>
              </a:rPr>
              <a:t>+</a:t>
            </a:r>
            <a:r>
              <a:rPr lang="zh-CN" altLang="en-US" sz="1013" b="1" dirty="0">
                <a:solidFill>
                  <a:srgbClr val="0070C0"/>
                </a:solidFill>
              </a:rPr>
              <a:t>金融阶段</a:t>
            </a:r>
          </a:p>
        </p:txBody>
      </p:sp>
      <p:sp>
        <p:nvSpPr>
          <p:cNvPr id="37" name="文本框 8"/>
          <p:cNvSpPr txBox="1"/>
          <p:nvPr/>
        </p:nvSpPr>
        <p:spPr>
          <a:xfrm>
            <a:off x="4915656" y="1666802"/>
            <a:ext cx="1693712" cy="97501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342424">
              <a:lnSpc>
                <a:spcPct val="130000"/>
              </a:lnSpc>
            </a:pPr>
            <a:r>
              <a:rPr lang="zh-CN" altLang="en-US" sz="900" b="1" dirty="0">
                <a:solidFill>
                  <a:srgbClr val="565F69"/>
                </a:solidFill>
                <a:latin typeface="微软雅黑" charset="0"/>
                <a:ea typeface="微软雅黑" charset="0"/>
              </a:rPr>
              <a:t>基于</a:t>
            </a:r>
            <a:r>
              <a:rPr lang="zh-CN" altLang="en-US" sz="900" b="1" dirty="0">
                <a:solidFill>
                  <a:srgbClr val="FF0000"/>
                </a:solidFill>
                <a:latin typeface="微软雅黑" charset="0"/>
                <a:ea typeface="微软雅黑" charset="0"/>
              </a:rPr>
              <a:t>新一代人工智能技术</a:t>
            </a:r>
            <a:r>
              <a:rPr lang="zh-CN" altLang="en-US" sz="900" b="1" dirty="0">
                <a:solidFill>
                  <a:srgbClr val="565F69"/>
                </a:solidFill>
                <a:latin typeface="微软雅黑" charset="0"/>
                <a:ea typeface="微软雅黑" charset="0"/>
              </a:rPr>
              <a:t>助力金融行业转型，削弱信息不对称性并有效控制风险，降低交易决策成本，充分发掘客户个性化需求与潜在价值</a:t>
            </a:r>
          </a:p>
        </p:txBody>
      </p:sp>
      <p:sp>
        <p:nvSpPr>
          <p:cNvPr id="38" name="矩形 37"/>
          <p:cNvSpPr/>
          <p:nvPr/>
        </p:nvSpPr>
        <p:spPr>
          <a:xfrm>
            <a:off x="4938671" y="1398325"/>
            <a:ext cx="1313180" cy="248209"/>
          </a:xfrm>
          <a:prstGeom prst="rect">
            <a:avLst/>
          </a:prstGeom>
        </p:spPr>
        <p:txBody>
          <a:bodyPr wrap="none">
            <a:spAutoFit/>
          </a:bodyPr>
          <a:lstStyle/>
          <a:p>
            <a:r>
              <a:rPr lang="zh-CN" altLang="en-US" sz="1013" b="1" dirty="0">
                <a:solidFill>
                  <a:srgbClr val="0070C0"/>
                </a:solidFill>
              </a:rPr>
              <a:t>人工智能</a:t>
            </a:r>
            <a:r>
              <a:rPr lang="en-US" altLang="zh-CN" sz="1013" b="1" dirty="0">
                <a:solidFill>
                  <a:srgbClr val="0070C0"/>
                </a:solidFill>
              </a:rPr>
              <a:t>+</a:t>
            </a:r>
            <a:r>
              <a:rPr lang="zh-CN" altLang="en-US" sz="1013" b="1" dirty="0">
                <a:solidFill>
                  <a:srgbClr val="0070C0"/>
                </a:solidFill>
              </a:rPr>
              <a:t>金融阶段</a:t>
            </a:r>
          </a:p>
        </p:txBody>
      </p:sp>
      <p:sp>
        <p:nvSpPr>
          <p:cNvPr id="39" name="矩形 38"/>
          <p:cNvSpPr/>
          <p:nvPr/>
        </p:nvSpPr>
        <p:spPr>
          <a:xfrm>
            <a:off x="7038764" y="1349655"/>
            <a:ext cx="444352" cy="248209"/>
          </a:xfrm>
          <a:prstGeom prst="rect">
            <a:avLst/>
          </a:prstGeom>
        </p:spPr>
        <p:txBody>
          <a:bodyPr wrap="none">
            <a:spAutoFit/>
          </a:bodyPr>
          <a:lstStyle/>
          <a:p>
            <a:r>
              <a:rPr lang="zh-CN" altLang="en-US" sz="1013" b="1" dirty="0">
                <a:solidFill>
                  <a:srgbClr val="0070C0"/>
                </a:solidFill>
              </a:rPr>
              <a:t>未来</a:t>
            </a:r>
          </a:p>
        </p:txBody>
      </p:sp>
      <p:sp>
        <p:nvSpPr>
          <p:cNvPr id="40" name="文本框 8"/>
          <p:cNvSpPr txBox="1"/>
          <p:nvPr/>
        </p:nvSpPr>
        <p:spPr>
          <a:xfrm>
            <a:off x="1772299" y="2997655"/>
            <a:ext cx="1554170" cy="7364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342424">
              <a:lnSpc>
                <a:spcPct val="130000"/>
              </a:lnSpc>
            </a:pPr>
            <a:r>
              <a:rPr lang="zh-CN" altLang="en-US" sz="825" dirty="0">
                <a:solidFill>
                  <a:srgbClr val="565F69"/>
                </a:solidFill>
                <a:latin typeface="微软雅黑" charset="0"/>
                <a:ea typeface="微软雅黑" charset="0"/>
              </a:rPr>
              <a:t>磁条信用卡技术</a:t>
            </a:r>
            <a:endParaRPr lang="en-US" altLang="zh-CN" sz="825" dirty="0">
              <a:solidFill>
                <a:srgbClr val="565F69"/>
              </a:solidFill>
              <a:latin typeface="微软雅黑" charset="0"/>
              <a:ea typeface="微软雅黑" charset="0"/>
            </a:endParaRPr>
          </a:p>
          <a:p>
            <a:pPr defTabSz="342424">
              <a:lnSpc>
                <a:spcPct val="130000"/>
              </a:lnSpc>
            </a:pPr>
            <a:r>
              <a:rPr lang="en-US" altLang="zh-CN" sz="825" dirty="0">
                <a:solidFill>
                  <a:srgbClr val="565F69"/>
                </a:solidFill>
                <a:latin typeface="微软雅黑" charset="0"/>
                <a:ea typeface="微软雅黑" charset="0"/>
              </a:rPr>
              <a:t>ATM</a:t>
            </a:r>
            <a:r>
              <a:rPr lang="zh-CN" altLang="en-US" sz="825" dirty="0">
                <a:solidFill>
                  <a:srgbClr val="565F69"/>
                </a:solidFill>
                <a:latin typeface="微软雅黑" charset="0"/>
                <a:ea typeface="微软雅黑" charset="0"/>
              </a:rPr>
              <a:t>机</a:t>
            </a:r>
            <a:endParaRPr lang="en-US" altLang="zh-CN" sz="825" dirty="0">
              <a:solidFill>
                <a:srgbClr val="565F69"/>
              </a:solidFill>
              <a:latin typeface="微软雅黑" charset="0"/>
              <a:ea typeface="微软雅黑" charset="0"/>
            </a:endParaRPr>
          </a:p>
          <a:p>
            <a:pPr defTabSz="342424">
              <a:lnSpc>
                <a:spcPct val="130000"/>
              </a:lnSpc>
            </a:pPr>
            <a:r>
              <a:rPr lang="en-US" altLang="zh-CN" sz="825" dirty="0">
                <a:solidFill>
                  <a:srgbClr val="565F69"/>
                </a:solidFill>
                <a:latin typeface="微软雅黑" charset="0"/>
                <a:ea typeface="微软雅黑" charset="0"/>
              </a:rPr>
              <a:t>POS</a:t>
            </a:r>
            <a:r>
              <a:rPr lang="zh-CN" altLang="en-US" sz="825" dirty="0">
                <a:solidFill>
                  <a:srgbClr val="565F69"/>
                </a:solidFill>
                <a:latin typeface="微软雅黑" charset="0"/>
                <a:ea typeface="微软雅黑" charset="0"/>
              </a:rPr>
              <a:t>机</a:t>
            </a:r>
            <a:endParaRPr lang="en-US" altLang="zh-CN" sz="825" dirty="0">
              <a:solidFill>
                <a:srgbClr val="565F69"/>
              </a:solidFill>
              <a:latin typeface="微软雅黑" charset="0"/>
              <a:ea typeface="微软雅黑" charset="0"/>
            </a:endParaRPr>
          </a:p>
          <a:p>
            <a:pPr defTabSz="342424">
              <a:lnSpc>
                <a:spcPct val="130000"/>
              </a:lnSpc>
            </a:pPr>
            <a:r>
              <a:rPr lang="en-US" altLang="zh-CN" sz="825" dirty="0">
                <a:solidFill>
                  <a:srgbClr val="565F69"/>
                </a:solidFill>
                <a:latin typeface="微软雅黑" charset="0"/>
                <a:ea typeface="微软雅黑" charset="0"/>
              </a:rPr>
              <a:t>CRM</a:t>
            </a:r>
            <a:r>
              <a:rPr lang="zh-CN" altLang="en-US" sz="825" dirty="0">
                <a:solidFill>
                  <a:srgbClr val="565F69"/>
                </a:solidFill>
                <a:latin typeface="微软雅黑" charset="0"/>
                <a:ea typeface="微软雅黑" charset="0"/>
              </a:rPr>
              <a:t>系统</a:t>
            </a:r>
          </a:p>
        </p:txBody>
      </p:sp>
      <p:sp>
        <p:nvSpPr>
          <p:cNvPr id="41" name="文本框 8"/>
          <p:cNvSpPr txBox="1"/>
          <p:nvPr/>
        </p:nvSpPr>
        <p:spPr>
          <a:xfrm>
            <a:off x="3533668" y="2952809"/>
            <a:ext cx="1554170" cy="9014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342424">
              <a:lnSpc>
                <a:spcPct val="130000"/>
              </a:lnSpc>
            </a:pPr>
            <a:r>
              <a:rPr lang="zh-CN" altLang="en-US" sz="825" dirty="0">
                <a:solidFill>
                  <a:srgbClr val="565F69"/>
                </a:solidFill>
                <a:latin typeface="微软雅黑" charset="0"/>
                <a:ea typeface="微软雅黑" charset="0"/>
              </a:rPr>
              <a:t>网上银行</a:t>
            </a:r>
            <a:endParaRPr lang="en-US" altLang="zh-CN" sz="825" dirty="0">
              <a:solidFill>
                <a:srgbClr val="565F69"/>
              </a:solidFill>
              <a:latin typeface="微软雅黑" charset="0"/>
              <a:ea typeface="微软雅黑" charset="0"/>
            </a:endParaRPr>
          </a:p>
          <a:p>
            <a:pPr defTabSz="342424">
              <a:lnSpc>
                <a:spcPct val="130000"/>
              </a:lnSpc>
            </a:pPr>
            <a:r>
              <a:rPr lang="zh-CN" altLang="en-US" sz="825" dirty="0">
                <a:solidFill>
                  <a:srgbClr val="565F69"/>
                </a:solidFill>
                <a:latin typeface="微软雅黑" charset="0"/>
                <a:ea typeface="微软雅黑" charset="0"/>
              </a:rPr>
              <a:t>手机银行</a:t>
            </a:r>
            <a:endParaRPr lang="en-US" altLang="zh-CN" sz="825" dirty="0">
              <a:solidFill>
                <a:srgbClr val="565F69"/>
              </a:solidFill>
              <a:latin typeface="微软雅黑" charset="0"/>
              <a:ea typeface="微软雅黑" charset="0"/>
            </a:endParaRPr>
          </a:p>
          <a:p>
            <a:pPr defTabSz="342424">
              <a:lnSpc>
                <a:spcPct val="130000"/>
              </a:lnSpc>
            </a:pPr>
            <a:r>
              <a:rPr lang="zh-CN" altLang="en-US" sz="825" dirty="0">
                <a:solidFill>
                  <a:srgbClr val="565F69"/>
                </a:solidFill>
                <a:latin typeface="微软雅黑" charset="0"/>
                <a:ea typeface="微软雅黑" charset="0"/>
              </a:rPr>
              <a:t>无卡支付</a:t>
            </a:r>
            <a:endParaRPr lang="en-US" altLang="zh-CN" sz="825" dirty="0">
              <a:solidFill>
                <a:srgbClr val="565F69"/>
              </a:solidFill>
              <a:latin typeface="微软雅黑" charset="0"/>
              <a:ea typeface="微软雅黑" charset="0"/>
            </a:endParaRPr>
          </a:p>
          <a:p>
            <a:pPr defTabSz="342424">
              <a:lnSpc>
                <a:spcPct val="130000"/>
              </a:lnSpc>
            </a:pPr>
            <a:r>
              <a:rPr lang="zh-CN" altLang="en-US" sz="825" dirty="0">
                <a:solidFill>
                  <a:srgbClr val="565F69"/>
                </a:solidFill>
                <a:latin typeface="微软雅黑" charset="0"/>
                <a:ea typeface="微软雅黑" charset="0"/>
              </a:rPr>
              <a:t>互联网信贷</a:t>
            </a:r>
            <a:endParaRPr lang="en-US" altLang="zh-CN" sz="825" dirty="0">
              <a:solidFill>
                <a:srgbClr val="565F69"/>
              </a:solidFill>
              <a:latin typeface="微软雅黑" charset="0"/>
              <a:ea typeface="微软雅黑" charset="0"/>
            </a:endParaRPr>
          </a:p>
          <a:p>
            <a:pPr defTabSz="342424">
              <a:lnSpc>
                <a:spcPct val="130000"/>
              </a:lnSpc>
            </a:pPr>
            <a:r>
              <a:rPr lang="zh-CN" altLang="en-US" sz="825" dirty="0">
                <a:solidFill>
                  <a:srgbClr val="565F69"/>
                </a:solidFill>
                <a:latin typeface="微软雅黑" charset="0"/>
                <a:ea typeface="微软雅黑" charset="0"/>
              </a:rPr>
              <a:t>互联网个人理财</a:t>
            </a:r>
            <a:endParaRPr lang="en-US" altLang="zh-CN" sz="825" dirty="0">
              <a:solidFill>
                <a:srgbClr val="565F69"/>
              </a:solidFill>
              <a:latin typeface="微软雅黑" charset="0"/>
              <a:ea typeface="微软雅黑" charset="0"/>
            </a:endParaRPr>
          </a:p>
        </p:txBody>
      </p:sp>
      <p:sp>
        <p:nvSpPr>
          <p:cNvPr id="42" name="文本框 8"/>
          <p:cNvSpPr txBox="1"/>
          <p:nvPr/>
        </p:nvSpPr>
        <p:spPr>
          <a:xfrm>
            <a:off x="5319415" y="2980630"/>
            <a:ext cx="1554170" cy="9014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342424">
              <a:lnSpc>
                <a:spcPct val="130000"/>
              </a:lnSpc>
            </a:pPr>
            <a:r>
              <a:rPr lang="zh-CN" altLang="en-US" sz="825" b="1" dirty="0">
                <a:solidFill>
                  <a:srgbClr val="565F69"/>
                </a:solidFill>
                <a:latin typeface="微软雅黑" charset="0"/>
                <a:ea typeface="微软雅黑" charset="0"/>
              </a:rPr>
              <a:t>智能风控</a:t>
            </a:r>
            <a:endParaRPr lang="en-US" altLang="zh-CN" sz="825" b="1" dirty="0">
              <a:solidFill>
                <a:srgbClr val="565F69"/>
              </a:solidFill>
              <a:latin typeface="微软雅黑" charset="0"/>
              <a:ea typeface="微软雅黑" charset="0"/>
            </a:endParaRPr>
          </a:p>
          <a:p>
            <a:pPr defTabSz="342424">
              <a:lnSpc>
                <a:spcPct val="130000"/>
              </a:lnSpc>
            </a:pPr>
            <a:r>
              <a:rPr lang="zh-CN" altLang="en-US" sz="825" b="1" dirty="0">
                <a:solidFill>
                  <a:srgbClr val="565F69"/>
                </a:solidFill>
                <a:latin typeface="微软雅黑" charset="0"/>
                <a:ea typeface="微软雅黑" charset="0"/>
              </a:rPr>
              <a:t>智能支付</a:t>
            </a:r>
            <a:endParaRPr lang="en-US" altLang="zh-CN" sz="825" b="1" dirty="0">
              <a:solidFill>
                <a:srgbClr val="565F69"/>
              </a:solidFill>
              <a:latin typeface="微软雅黑" charset="0"/>
              <a:ea typeface="微软雅黑" charset="0"/>
            </a:endParaRPr>
          </a:p>
          <a:p>
            <a:pPr defTabSz="342424">
              <a:lnSpc>
                <a:spcPct val="130000"/>
              </a:lnSpc>
            </a:pPr>
            <a:r>
              <a:rPr lang="zh-CN" altLang="en-US" sz="825" b="1" dirty="0">
                <a:solidFill>
                  <a:srgbClr val="565F69"/>
                </a:solidFill>
                <a:latin typeface="微软雅黑" charset="0"/>
                <a:ea typeface="微软雅黑" charset="0"/>
              </a:rPr>
              <a:t>智能客服</a:t>
            </a:r>
            <a:endParaRPr lang="en-US" altLang="zh-CN" sz="825" b="1" dirty="0">
              <a:solidFill>
                <a:srgbClr val="565F69"/>
              </a:solidFill>
              <a:latin typeface="微软雅黑" charset="0"/>
              <a:ea typeface="微软雅黑" charset="0"/>
            </a:endParaRPr>
          </a:p>
          <a:p>
            <a:pPr defTabSz="342424">
              <a:lnSpc>
                <a:spcPct val="130000"/>
              </a:lnSpc>
            </a:pPr>
            <a:r>
              <a:rPr lang="zh-CN" altLang="en-US" sz="825" b="1" dirty="0">
                <a:solidFill>
                  <a:srgbClr val="565F69"/>
                </a:solidFill>
                <a:latin typeface="微软雅黑" charset="0"/>
                <a:ea typeface="微软雅黑" charset="0"/>
              </a:rPr>
              <a:t>智能营销</a:t>
            </a:r>
            <a:endParaRPr lang="en-US" altLang="zh-CN" sz="825" b="1" dirty="0">
              <a:solidFill>
                <a:srgbClr val="565F69"/>
              </a:solidFill>
              <a:latin typeface="微软雅黑" charset="0"/>
              <a:ea typeface="微软雅黑" charset="0"/>
            </a:endParaRPr>
          </a:p>
          <a:p>
            <a:pPr defTabSz="342424">
              <a:lnSpc>
                <a:spcPct val="130000"/>
              </a:lnSpc>
            </a:pPr>
            <a:r>
              <a:rPr lang="zh-CN" altLang="en-US" sz="825" b="1" dirty="0">
                <a:solidFill>
                  <a:srgbClr val="565F69"/>
                </a:solidFill>
                <a:latin typeface="微软雅黑" charset="0"/>
                <a:ea typeface="微软雅黑" charset="0"/>
              </a:rPr>
              <a:t>智能投研</a:t>
            </a:r>
            <a:endParaRPr lang="en-US" altLang="zh-CN" sz="825" b="1" dirty="0">
              <a:solidFill>
                <a:srgbClr val="565F69"/>
              </a:solidFill>
              <a:latin typeface="微软雅黑" charset="0"/>
              <a:ea typeface="微软雅黑" charset="0"/>
            </a:endParaRPr>
          </a:p>
        </p:txBody>
      </p:sp>
      <p:sp>
        <p:nvSpPr>
          <p:cNvPr id="43" name="文本框 8"/>
          <p:cNvSpPr txBox="1"/>
          <p:nvPr/>
        </p:nvSpPr>
        <p:spPr>
          <a:xfrm>
            <a:off x="6747574" y="2960584"/>
            <a:ext cx="798997" cy="7364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342424">
              <a:lnSpc>
                <a:spcPct val="130000"/>
              </a:lnSpc>
            </a:pPr>
            <a:r>
              <a:rPr lang="zh-CN" altLang="en-US" sz="825" dirty="0">
                <a:solidFill>
                  <a:srgbClr val="565F69"/>
                </a:solidFill>
                <a:latin typeface="微软雅黑" charset="0"/>
                <a:ea typeface="微软雅黑" charset="0"/>
              </a:rPr>
              <a:t>区块链技术</a:t>
            </a:r>
            <a:endParaRPr lang="en-US" altLang="zh-CN" sz="825" dirty="0">
              <a:solidFill>
                <a:srgbClr val="565F69"/>
              </a:solidFill>
              <a:latin typeface="微软雅黑" charset="0"/>
              <a:ea typeface="微软雅黑" charset="0"/>
            </a:endParaRPr>
          </a:p>
          <a:p>
            <a:pPr defTabSz="342424">
              <a:lnSpc>
                <a:spcPct val="130000"/>
              </a:lnSpc>
            </a:pPr>
            <a:r>
              <a:rPr lang="zh-CN" altLang="en-US" sz="825" dirty="0">
                <a:solidFill>
                  <a:srgbClr val="565F69"/>
                </a:solidFill>
                <a:latin typeface="微软雅黑" charset="0"/>
                <a:ea typeface="微软雅黑" charset="0"/>
              </a:rPr>
              <a:t>监管科技</a:t>
            </a:r>
            <a:endParaRPr lang="en-US" altLang="zh-CN" sz="825" dirty="0">
              <a:solidFill>
                <a:srgbClr val="565F69"/>
              </a:solidFill>
              <a:latin typeface="微软雅黑" charset="0"/>
              <a:ea typeface="微软雅黑" charset="0"/>
            </a:endParaRPr>
          </a:p>
          <a:p>
            <a:pPr defTabSz="342424">
              <a:lnSpc>
                <a:spcPct val="130000"/>
              </a:lnSpc>
            </a:pPr>
            <a:r>
              <a:rPr lang="zh-CN" altLang="en-US" sz="825" dirty="0">
                <a:solidFill>
                  <a:srgbClr val="565F69"/>
                </a:solidFill>
                <a:latin typeface="微软雅黑" charset="0"/>
                <a:ea typeface="微软雅黑" charset="0"/>
              </a:rPr>
              <a:t>融合生态</a:t>
            </a:r>
            <a:endParaRPr lang="en-US" altLang="zh-CN" sz="825" dirty="0">
              <a:solidFill>
                <a:srgbClr val="565F69"/>
              </a:solidFill>
              <a:latin typeface="微软雅黑" charset="0"/>
              <a:ea typeface="微软雅黑" charset="0"/>
            </a:endParaRPr>
          </a:p>
          <a:p>
            <a:pPr defTabSz="342424">
              <a:lnSpc>
                <a:spcPct val="130000"/>
              </a:lnSpc>
            </a:pPr>
            <a:r>
              <a:rPr lang="en-US" altLang="zh-CN" sz="825" dirty="0">
                <a:solidFill>
                  <a:srgbClr val="565F69"/>
                </a:solidFill>
                <a:latin typeface="微软雅黑" charset="0"/>
                <a:ea typeface="微软雅黑" charset="0"/>
              </a:rPr>
              <a:t>……</a:t>
            </a:r>
          </a:p>
        </p:txBody>
      </p:sp>
      <p:sp>
        <p:nvSpPr>
          <p:cNvPr id="3" name="矩形 2"/>
          <p:cNvSpPr/>
          <p:nvPr/>
        </p:nvSpPr>
        <p:spPr>
          <a:xfrm>
            <a:off x="6884942" y="2078399"/>
            <a:ext cx="704040" cy="248209"/>
          </a:xfrm>
          <a:prstGeom prst="rect">
            <a:avLst/>
          </a:prstGeom>
        </p:spPr>
        <p:txBody>
          <a:bodyPr wrap="none">
            <a:spAutoFit/>
          </a:bodyPr>
          <a:lstStyle/>
          <a:p>
            <a:pPr algn="ctr"/>
            <a:r>
              <a:rPr lang="zh-CN" altLang="en-US" sz="1013" b="1" dirty="0">
                <a:solidFill>
                  <a:srgbClr val="00B050"/>
                </a:solidFill>
              </a:rPr>
              <a:t>智能金融</a:t>
            </a:r>
            <a:endParaRPr lang="en-US" altLang="zh-CN" sz="1013" b="1" dirty="0">
              <a:solidFill>
                <a:srgbClr val="00B050"/>
              </a:solidFill>
            </a:endParaRPr>
          </a:p>
        </p:txBody>
      </p:sp>
      <p:sp>
        <p:nvSpPr>
          <p:cNvPr id="2" name="页脚占位符 1">
            <a:extLst>
              <a:ext uri="{FF2B5EF4-FFF2-40B4-BE49-F238E27FC236}">
                <a16:creationId xmlns:a16="http://schemas.microsoft.com/office/drawing/2014/main" id="{EE598EC0-6253-164D-8639-6B8963C6D83F}"/>
              </a:ext>
            </a:extLst>
          </p:cNvPr>
          <p:cNvSpPr>
            <a:spLocks noGrp="1"/>
          </p:cNvSpPr>
          <p:nvPr>
            <p:ph type="ftr" sz="quarter" idx="11"/>
          </p:nvPr>
        </p:nvSpPr>
        <p:spPr/>
        <p:txBody>
          <a:bodyPr/>
          <a:lstStyle/>
          <a:p>
            <a:r>
              <a:rPr kumimoji="1" lang="zh-CN" altLang="en-US"/>
              <a:t>知识图谱概述</a:t>
            </a:r>
          </a:p>
        </p:txBody>
      </p:sp>
      <p:sp>
        <p:nvSpPr>
          <p:cNvPr id="4" name="灯片编号占位符 3">
            <a:extLst>
              <a:ext uri="{FF2B5EF4-FFF2-40B4-BE49-F238E27FC236}">
                <a16:creationId xmlns:a16="http://schemas.microsoft.com/office/drawing/2014/main" id="{FAC4C86B-8AA1-4E41-B8D4-FBF24C85998D}"/>
              </a:ext>
            </a:extLst>
          </p:cNvPr>
          <p:cNvSpPr>
            <a:spLocks noGrp="1"/>
          </p:cNvSpPr>
          <p:nvPr>
            <p:ph type="sldNum" sz="quarter" idx="12"/>
          </p:nvPr>
        </p:nvSpPr>
        <p:spPr/>
        <p:txBody>
          <a:bodyPr/>
          <a:lstStyle/>
          <a:p>
            <a:fld id="{36A25BD4-2C18-3241-A107-B7FFDDC89A82}" type="slidenum">
              <a:rPr kumimoji="1" lang="zh-CN" altLang="en-US" smtClean="0"/>
              <a:t>80</a:t>
            </a:fld>
            <a:endParaRPr kumimoji="1" lang="zh-CN"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393313" y="268809"/>
            <a:ext cx="5301451" cy="415498"/>
          </a:xfrm>
          <a:prstGeom prst="rect">
            <a:avLst/>
          </a:prstGeom>
          <a:noFill/>
        </p:spPr>
        <p:txBody>
          <a:bodyPr wrap="none" rtlCol="0">
            <a:spAutoFit/>
          </a:bodyPr>
          <a:lstStyle/>
          <a:p>
            <a:pPr lvl="0"/>
            <a:r>
              <a:rPr lang="zh-CN" altLang="en-US" sz="2100" b="1" dirty="0"/>
              <a:t>金融领域</a:t>
            </a:r>
            <a:r>
              <a:rPr lang="zh-CN" altLang="en-US" sz="2100" b="1" dirty="0">
                <a:solidFill>
                  <a:prstClr val="black"/>
                </a:solidFill>
                <a:latin typeface="等线" panose="020F0502020204030204"/>
                <a:ea typeface="等线" panose="02010600030101010101" pitchFamily="2" charset="-122"/>
              </a:rPr>
              <a:t>知识图谱</a:t>
            </a:r>
            <a:r>
              <a:rPr lang="en-US" altLang="zh-CN" sz="2100" b="1" dirty="0">
                <a:solidFill>
                  <a:prstClr val="black"/>
                </a:solidFill>
                <a:latin typeface="等线" panose="020F0502020204030204"/>
                <a:ea typeface="等线" panose="02010600030101010101" pitchFamily="2" charset="-122"/>
              </a:rPr>
              <a:t>—</a:t>
            </a:r>
            <a:r>
              <a:rPr lang="zh-CN" altLang="en-US" sz="2100" b="1" dirty="0">
                <a:solidFill>
                  <a:prstClr val="black"/>
                </a:solidFill>
                <a:latin typeface="等线" panose="020F0502020204030204"/>
                <a:ea typeface="等线" panose="02010600030101010101" pitchFamily="2" charset="-122"/>
              </a:rPr>
              <a:t>知融金融知识图谱平台</a:t>
            </a:r>
          </a:p>
        </p:txBody>
      </p:sp>
      <p:cxnSp>
        <p:nvCxnSpPr>
          <p:cNvPr id="12"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13" name="矩形 12"/>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7" name="内容占位符 2"/>
          <p:cNvSpPr txBox="1"/>
          <p:nvPr/>
        </p:nvSpPr>
        <p:spPr>
          <a:xfrm>
            <a:off x="633202" y="944875"/>
            <a:ext cx="6853448" cy="1720481"/>
          </a:xfrm>
          <a:prstGeom prst="rect">
            <a:avLst/>
          </a:prstGeom>
        </p:spPr>
        <p:txBody>
          <a:bodyPr vert="horz" lIns="0" tIns="34290" rIns="0" bIns="34290" rtlCol="0">
            <a:normAutofit/>
          </a:bodyPr>
          <a:lstStyle>
            <a:lvl1pPr marL="502920" marR="0" indent="-457200" algn="l" defTabSz="685800" rtl="0" eaLnBrk="1" fontAlgn="auto" latinLnBrk="0" hangingPunct="1">
              <a:lnSpc>
                <a:spcPct val="110000"/>
              </a:lnSpc>
              <a:spcBef>
                <a:spcPts val="900"/>
              </a:spcBef>
              <a:spcAft>
                <a:spcPts val="150"/>
              </a:spcAft>
              <a:buClr>
                <a:srgbClr val="92D050"/>
              </a:buClr>
              <a:buSzPct val="100000"/>
              <a:buFont typeface="Wingdings" panose="05000000000000000000" pitchFamily="2" charset="2"/>
              <a:buChar char=""/>
              <a:defRPr sz="2400" kern="1200" baseline="0">
                <a:solidFill>
                  <a:schemeClr val="tx1">
                    <a:lumMod val="75000"/>
                    <a:lumOff val="25000"/>
                  </a:schemeClr>
                </a:solidFill>
                <a:latin typeface="+mn-lt"/>
                <a:ea typeface="+mn-ea"/>
                <a:cs typeface="+mn-cs"/>
              </a:defRPr>
            </a:lvl1pPr>
            <a:lvl2pPr marL="868680" marR="0" indent="-365760" algn="l" defTabSz="685800" rtl="0" eaLnBrk="1" fontAlgn="auto" latinLnBrk="0" hangingPunct="1">
              <a:lnSpc>
                <a:spcPct val="110000"/>
              </a:lnSpc>
              <a:spcBef>
                <a:spcPts val="150"/>
              </a:spcBef>
              <a:spcAft>
                <a:spcPts val="300"/>
              </a:spcAft>
              <a:buClr>
                <a:srgbClr val="FF5050"/>
              </a:buClr>
              <a:buSzTx/>
              <a:buFont typeface="Wingdings" panose="05000000000000000000" pitchFamily="2" charset="2"/>
              <a:buChar char=""/>
              <a:defRPr sz="2000" kern="1200" baseline="0">
                <a:solidFill>
                  <a:schemeClr val="tx1">
                    <a:lumMod val="75000"/>
                    <a:lumOff val="25000"/>
                  </a:schemeClr>
                </a:solidFill>
                <a:latin typeface="+mn-lt"/>
                <a:ea typeface="+mn-ea"/>
                <a:cs typeface="+mn-cs"/>
              </a:defRPr>
            </a:lvl2pPr>
            <a:lvl3pPr marL="425450" marR="0" indent="-137160" algn="l" defTabSz="685800" rtl="0" eaLnBrk="1" fontAlgn="auto" latinLnBrk="0" hangingPunct="1">
              <a:lnSpc>
                <a:spcPct val="90000"/>
              </a:lnSpc>
              <a:spcBef>
                <a:spcPts val="150"/>
              </a:spcBef>
              <a:spcAft>
                <a:spcPts val="300"/>
              </a:spcAft>
              <a:buClr>
                <a:srgbClr val="4775FF"/>
              </a:buClr>
              <a:buSzTx/>
              <a:buFont typeface="Calibri" pitchFamily="34" charset="0"/>
              <a:buChar char="◦"/>
              <a:defRPr sz="1600" kern="1200">
                <a:solidFill>
                  <a:schemeClr val="tx1">
                    <a:lumMod val="75000"/>
                    <a:lumOff val="25000"/>
                  </a:schemeClr>
                </a:solidFill>
                <a:latin typeface="+mn-lt"/>
                <a:ea typeface="+mn-ea"/>
                <a:cs typeface="+mn-cs"/>
              </a:defRPr>
            </a:lvl3pPr>
            <a:lvl4pPr marL="562610" marR="0" indent="-137160" algn="l" defTabSz="685800" rtl="0" eaLnBrk="1" fontAlgn="auto" latinLnBrk="0" hangingPunct="1">
              <a:lnSpc>
                <a:spcPct val="90000"/>
              </a:lnSpc>
              <a:spcBef>
                <a:spcPts val="150"/>
              </a:spcBef>
              <a:spcAft>
                <a:spcPts val="300"/>
              </a:spcAft>
              <a:buClr>
                <a:srgbClr val="4775FF"/>
              </a:buClr>
              <a:buSzTx/>
              <a:buFont typeface="Calibri" pitchFamily="34" charset="0"/>
              <a:buChar char="◦"/>
              <a:defRPr sz="1050" kern="1200">
                <a:solidFill>
                  <a:schemeClr val="tx1">
                    <a:lumMod val="75000"/>
                    <a:lumOff val="25000"/>
                  </a:schemeClr>
                </a:solidFill>
                <a:latin typeface="+mn-lt"/>
                <a:ea typeface="+mn-ea"/>
                <a:cs typeface="+mn-cs"/>
              </a:defRPr>
            </a:lvl4pPr>
            <a:lvl5pPr marL="699770" marR="0" indent="-137160" algn="l" defTabSz="685800" rtl="0" eaLnBrk="1" fontAlgn="auto" latinLnBrk="0" hangingPunct="1">
              <a:lnSpc>
                <a:spcPct val="90000"/>
              </a:lnSpc>
              <a:spcBef>
                <a:spcPts val="150"/>
              </a:spcBef>
              <a:spcAft>
                <a:spcPts val="300"/>
              </a:spcAft>
              <a:buClr>
                <a:srgbClr val="4775FF"/>
              </a:buClr>
              <a:buSzTx/>
              <a:buFont typeface="Calibri" pitchFamily="34" charset="0"/>
              <a:buChar char="◦"/>
              <a:defRPr sz="1050" kern="1200">
                <a:solidFill>
                  <a:schemeClr val="tx1">
                    <a:lumMod val="75000"/>
                    <a:lumOff val="25000"/>
                  </a:schemeClr>
                </a:solidFill>
                <a:latin typeface="+mn-lt"/>
                <a:ea typeface="+mn-ea"/>
                <a:cs typeface="+mn-cs"/>
              </a:defRPr>
            </a:lvl5pPr>
            <a:lvl6pPr marL="824865"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4725"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22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8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a:lnSpc>
                <a:spcPct val="100000"/>
              </a:lnSpc>
              <a:buClr>
                <a:schemeClr val="tx1"/>
              </a:buClr>
              <a:buFont typeface="Arial" panose="020B0604020202090204" pitchFamily="34" charset="0"/>
              <a:buChar char="•"/>
              <a:defRPr/>
            </a:pPr>
            <a:r>
              <a:rPr lang="zh-CN" altLang="en-US" sz="1500" dirty="0">
                <a:solidFill>
                  <a:schemeClr val="tx1"/>
                </a:solidFill>
              </a:rPr>
              <a:t>融合商业银行（</a:t>
            </a:r>
            <a:r>
              <a:rPr lang="en-US" altLang="zh-CN" sz="1500" dirty="0">
                <a:solidFill>
                  <a:schemeClr val="tx1"/>
                </a:solidFill>
              </a:rPr>
              <a:t>400+</a:t>
            </a:r>
            <a:r>
              <a:rPr lang="zh-CN" altLang="en-US" sz="1500" dirty="0">
                <a:solidFill>
                  <a:schemeClr val="tx1"/>
                </a:solidFill>
              </a:rPr>
              <a:t>）的股权数据和全量（</a:t>
            </a:r>
            <a:r>
              <a:rPr lang="en-US" altLang="zh-CN" sz="1500" dirty="0">
                <a:solidFill>
                  <a:schemeClr val="tx1"/>
                </a:solidFill>
              </a:rPr>
              <a:t>4000</a:t>
            </a:r>
            <a:r>
              <a:rPr lang="zh-CN" altLang="en-US" sz="1500" dirty="0">
                <a:solidFill>
                  <a:schemeClr val="tx1"/>
                </a:solidFill>
              </a:rPr>
              <a:t>万</a:t>
            </a:r>
            <a:r>
              <a:rPr lang="en-US" altLang="zh-CN" sz="1500" dirty="0">
                <a:solidFill>
                  <a:schemeClr val="tx1"/>
                </a:solidFill>
              </a:rPr>
              <a:t>+</a:t>
            </a:r>
            <a:r>
              <a:rPr lang="zh-CN" altLang="en-US" sz="1500" dirty="0">
                <a:solidFill>
                  <a:schemeClr val="tx1"/>
                </a:solidFill>
              </a:rPr>
              <a:t>）工商企业注册数据，自动构建了亿级实体</a:t>
            </a:r>
            <a:r>
              <a:rPr lang="en-US" altLang="zh-CN" sz="1500" dirty="0">
                <a:solidFill>
                  <a:schemeClr val="tx1"/>
                </a:solidFill>
              </a:rPr>
              <a:t>-</a:t>
            </a:r>
            <a:r>
              <a:rPr lang="zh-CN" altLang="en-US" sz="1500" dirty="0">
                <a:solidFill>
                  <a:schemeClr val="tx1"/>
                </a:solidFill>
              </a:rPr>
              <a:t>关系三元组的金融知识图谱</a:t>
            </a:r>
            <a:endParaRPr lang="en-US" altLang="zh-CN" sz="1500" dirty="0">
              <a:solidFill>
                <a:schemeClr val="tx1"/>
              </a:solidFill>
            </a:endParaRPr>
          </a:p>
          <a:p>
            <a:pPr defTabSz="514350">
              <a:lnSpc>
                <a:spcPct val="100000"/>
              </a:lnSpc>
              <a:spcBef>
                <a:spcPts val="675"/>
              </a:spcBef>
              <a:spcAft>
                <a:spcPts val="113"/>
              </a:spcAft>
              <a:buClr>
                <a:schemeClr val="tx1"/>
              </a:buClr>
              <a:buFont typeface="Arial" panose="020B0604020202090204" pitchFamily="34" charset="0"/>
              <a:buChar char="•"/>
              <a:defRPr/>
            </a:pPr>
            <a:r>
              <a:rPr lang="zh-CN" altLang="en-US" sz="1500" dirty="0">
                <a:solidFill>
                  <a:schemeClr val="tx1"/>
                </a:solidFill>
              </a:rPr>
              <a:t>结点：工商企业、银行；边：股权关系</a:t>
            </a:r>
            <a:endParaRPr lang="en-US" altLang="zh-CN" sz="1500" dirty="0">
              <a:solidFill>
                <a:schemeClr val="tx1"/>
              </a:solidFill>
            </a:endParaRPr>
          </a:p>
          <a:p>
            <a:pPr defTabSz="514350">
              <a:lnSpc>
                <a:spcPct val="100000"/>
              </a:lnSpc>
              <a:spcBef>
                <a:spcPts val="675"/>
              </a:spcBef>
              <a:spcAft>
                <a:spcPts val="113"/>
              </a:spcAft>
              <a:buClr>
                <a:schemeClr val="tx1"/>
              </a:buClr>
              <a:buFont typeface="Arial" panose="020B0604020202090204" pitchFamily="34" charset="0"/>
              <a:buChar char="•"/>
              <a:defRPr/>
            </a:pPr>
            <a:r>
              <a:rPr lang="zh-CN" altLang="en-US" sz="1500" dirty="0">
                <a:solidFill>
                  <a:schemeClr val="tx1"/>
                </a:solidFill>
              </a:rPr>
              <a:t>结点信息：类型、行业、注册资本、人员、历史变更</a:t>
            </a:r>
            <a:r>
              <a:rPr lang="en-US" altLang="zh-CN" sz="1500" dirty="0">
                <a:solidFill>
                  <a:schemeClr val="tx1"/>
                </a:solidFill>
              </a:rPr>
              <a:t>……</a:t>
            </a:r>
          </a:p>
          <a:p>
            <a:pPr defTabSz="514350">
              <a:lnSpc>
                <a:spcPct val="100000"/>
              </a:lnSpc>
              <a:spcBef>
                <a:spcPts val="675"/>
              </a:spcBef>
              <a:spcAft>
                <a:spcPts val="113"/>
              </a:spcAft>
              <a:buClr>
                <a:schemeClr val="tx1"/>
              </a:buClr>
              <a:buFont typeface="Arial" panose="020B0604020202090204" pitchFamily="34" charset="0"/>
              <a:buChar char="•"/>
              <a:defRPr/>
            </a:pPr>
            <a:r>
              <a:rPr lang="zh-CN" altLang="en-US" sz="1500" dirty="0">
                <a:solidFill>
                  <a:schemeClr val="tx1"/>
                </a:solidFill>
              </a:rPr>
              <a:t>边信息：控股、共同股东、一致行动、关联交易、共同人员</a:t>
            </a:r>
            <a:r>
              <a:rPr lang="en-US" altLang="zh-CN" sz="1500" dirty="0">
                <a:solidFill>
                  <a:schemeClr val="tx1"/>
                </a:solidFill>
              </a:rPr>
              <a:t>……</a:t>
            </a:r>
          </a:p>
          <a:p>
            <a:pPr marL="377190" indent="-342900" defTabSz="514350">
              <a:spcBef>
                <a:spcPts val="675"/>
              </a:spcBef>
              <a:spcAft>
                <a:spcPts val="113"/>
              </a:spcAft>
              <a:defRPr/>
            </a:pPr>
            <a:endParaRPr lang="zh-CN" altLang="en-US" sz="1800" dirty="0">
              <a:solidFill>
                <a:srgbClr val="000000">
                  <a:lumMod val="75000"/>
                  <a:lumOff val="25000"/>
                </a:srgbClr>
              </a:solidFill>
              <a:latin typeface="Cambria" panose="02040503050406030204"/>
              <a:ea typeface="楷体"/>
            </a:endParaRPr>
          </a:p>
        </p:txBody>
      </p:sp>
      <p:sp>
        <p:nvSpPr>
          <p:cNvPr id="8" name="文本框 7"/>
          <p:cNvSpPr txBox="1"/>
          <p:nvPr/>
        </p:nvSpPr>
        <p:spPr>
          <a:xfrm>
            <a:off x="3667921" y="3896814"/>
            <a:ext cx="1600021" cy="408623"/>
          </a:xfrm>
          <a:prstGeom prst="roundRect">
            <a:avLst/>
          </a:prstGeom>
          <a:solidFill>
            <a:srgbClr val="FFFFFF"/>
          </a:solidFill>
          <a:ln w="25400" cap="flat" cmpd="sng" algn="ctr">
            <a:solidFill>
              <a:srgbClr val="4976D1"/>
            </a:solidFill>
            <a:prstDash val="solid"/>
          </a:ln>
          <a:effectLst/>
        </p:spPr>
        <p:txBody>
          <a:bodyPr wrap="none" rtlCol="0">
            <a:spAutoFit/>
          </a:bodyPr>
          <a:lstStyle/>
          <a:p>
            <a:pPr fontAlgn="base">
              <a:spcBef>
                <a:spcPct val="0"/>
              </a:spcBef>
              <a:spcAft>
                <a:spcPct val="0"/>
              </a:spcAft>
              <a:defRPr/>
            </a:pPr>
            <a:r>
              <a:rPr lang="zh-CN" altLang="en-US" sz="1800" b="1" kern="0" dirty="0">
                <a:solidFill>
                  <a:srgbClr val="FF0000"/>
                </a:solidFill>
                <a:latin typeface="Arial" panose="020B0604020202090204" pitchFamily="34" charset="0"/>
                <a:ea typeface="华文新魏" charset="0"/>
                <a:cs typeface="华文新魏" charset="0"/>
              </a:rPr>
              <a:t>金融知识图谱</a:t>
            </a:r>
          </a:p>
        </p:txBody>
      </p:sp>
      <p:sp>
        <p:nvSpPr>
          <p:cNvPr id="9" name="TextBox 32"/>
          <p:cNvSpPr txBox="1"/>
          <p:nvPr/>
        </p:nvSpPr>
        <p:spPr>
          <a:xfrm>
            <a:off x="1100382" y="2640455"/>
            <a:ext cx="1800493" cy="369332"/>
          </a:xfrm>
          <a:prstGeom prst="rect">
            <a:avLst/>
          </a:prstGeom>
          <a:noFill/>
        </p:spPr>
        <p:txBody>
          <a:bodyPr wrap="none" rtlCol="0">
            <a:spAutoFit/>
          </a:bodyPr>
          <a:lstStyle/>
          <a:p>
            <a:r>
              <a:rPr lang="zh-CN" altLang="en-US" sz="1800" dirty="0">
                <a:solidFill>
                  <a:srgbClr val="124B98"/>
                </a:solidFill>
                <a:latin typeface="华文新魏" panose="02010800040101010101" pitchFamily="2" charset="-122"/>
                <a:ea typeface="华文新魏" panose="02010800040101010101" pitchFamily="2" charset="-122"/>
              </a:rPr>
              <a:t>数据发布与服务</a:t>
            </a:r>
            <a:endParaRPr lang="en-US" sz="1800" dirty="0">
              <a:solidFill>
                <a:srgbClr val="124B98"/>
              </a:solidFill>
              <a:latin typeface="华文新魏" panose="02010800040101010101" pitchFamily="2" charset="-122"/>
              <a:ea typeface="华文新魏" panose="02010800040101010101" pitchFamily="2" charset="-122"/>
            </a:endParaRPr>
          </a:p>
        </p:txBody>
      </p:sp>
      <p:sp>
        <p:nvSpPr>
          <p:cNvPr id="10" name="TextBox 33"/>
          <p:cNvSpPr txBox="1"/>
          <p:nvPr/>
        </p:nvSpPr>
        <p:spPr>
          <a:xfrm>
            <a:off x="2810867" y="2634699"/>
            <a:ext cx="1569660" cy="369332"/>
          </a:xfrm>
          <a:prstGeom prst="rect">
            <a:avLst/>
          </a:prstGeom>
          <a:noFill/>
        </p:spPr>
        <p:txBody>
          <a:bodyPr wrap="none" rtlCol="0">
            <a:spAutoFit/>
          </a:bodyPr>
          <a:lstStyle/>
          <a:p>
            <a:r>
              <a:rPr lang="zh-CN" altLang="en-US" sz="1800" dirty="0">
                <a:solidFill>
                  <a:srgbClr val="124B98"/>
                </a:solidFill>
                <a:latin typeface="华文新魏" panose="02010800040101010101" pitchFamily="2" charset="-122"/>
                <a:ea typeface="华文新魏" panose="02010800040101010101" pitchFamily="2" charset="-122"/>
              </a:rPr>
              <a:t>知识关联查询</a:t>
            </a:r>
            <a:endParaRPr lang="en-US" sz="1800" dirty="0">
              <a:solidFill>
                <a:srgbClr val="124B98"/>
              </a:solidFill>
              <a:latin typeface="华文新魏" panose="02010800040101010101" pitchFamily="2" charset="-122"/>
              <a:ea typeface="华文新魏" panose="02010800040101010101" pitchFamily="2" charset="-122"/>
            </a:endParaRPr>
          </a:p>
        </p:txBody>
      </p:sp>
      <p:sp>
        <p:nvSpPr>
          <p:cNvPr id="14" name="TextBox 35"/>
          <p:cNvSpPr txBox="1"/>
          <p:nvPr/>
        </p:nvSpPr>
        <p:spPr>
          <a:xfrm>
            <a:off x="5318255" y="2621308"/>
            <a:ext cx="1569660" cy="369332"/>
          </a:xfrm>
          <a:prstGeom prst="rect">
            <a:avLst/>
          </a:prstGeom>
          <a:noFill/>
        </p:spPr>
        <p:txBody>
          <a:bodyPr wrap="none" rtlCol="0">
            <a:spAutoFit/>
          </a:bodyPr>
          <a:lstStyle/>
          <a:p>
            <a:r>
              <a:rPr lang="zh-CN" altLang="en-US" sz="1800" dirty="0">
                <a:solidFill>
                  <a:srgbClr val="124B98"/>
                </a:solidFill>
                <a:latin typeface="华文新魏" panose="02010800040101010101" pitchFamily="2" charset="-122"/>
                <a:ea typeface="华文新魏" panose="02010800040101010101" pitchFamily="2" charset="-122"/>
              </a:rPr>
              <a:t>金融风险识别</a:t>
            </a:r>
            <a:endParaRPr lang="en-US" sz="1800" dirty="0">
              <a:solidFill>
                <a:srgbClr val="124B98"/>
              </a:solidFill>
              <a:latin typeface="华文新魏" panose="02010800040101010101" pitchFamily="2" charset="-122"/>
              <a:ea typeface="华文新魏" panose="02010800040101010101" pitchFamily="2" charset="-122"/>
            </a:endParaRPr>
          </a:p>
        </p:txBody>
      </p:sp>
      <p:sp>
        <p:nvSpPr>
          <p:cNvPr id="15" name="TextBox 36"/>
          <p:cNvSpPr txBox="1"/>
          <p:nvPr/>
        </p:nvSpPr>
        <p:spPr>
          <a:xfrm>
            <a:off x="6811091" y="2627504"/>
            <a:ext cx="877163" cy="369332"/>
          </a:xfrm>
          <a:prstGeom prst="rect">
            <a:avLst/>
          </a:prstGeom>
          <a:noFill/>
        </p:spPr>
        <p:txBody>
          <a:bodyPr wrap="none" rtlCol="0">
            <a:spAutoFit/>
          </a:bodyPr>
          <a:lstStyle/>
          <a:p>
            <a:r>
              <a:rPr lang="zh-CN" altLang="en-US" sz="1800" dirty="0">
                <a:solidFill>
                  <a:srgbClr val="124B98"/>
                </a:solidFill>
                <a:latin typeface="华文新魏" panose="02010800040101010101" pitchFamily="2" charset="-122"/>
                <a:ea typeface="华文新魏" panose="02010800040101010101" pitchFamily="2" charset="-122"/>
              </a:rPr>
              <a:t>资本系</a:t>
            </a:r>
            <a:endParaRPr lang="en-US" sz="1800" dirty="0">
              <a:solidFill>
                <a:srgbClr val="124B98"/>
              </a:solidFill>
              <a:latin typeface="华文新魏" panose="02010800040101010101" pitchFamily="2" charset="-122"/>
              <a:ea typeface="华文新魏" panose="02010800040101010101" pitchFamily="2" charset="-122"/>
            </a:endParaRPr>
          </a:p>
        </p:txBody>
      </p:sp>
      <p:sp>
        <p:nvSpPr>
          <p:cNvPr id="16" name="TextBox 37"/>
          <p:cNvSpPr txBox="1"/>
          <p:nvPr/>
        </p:nvSpPr>
        <p:spPr>
          <a:xfrm>
            <a:off x="4271220" y="2640961"/>
            <a:ext cx="1107996" cy="369332"/>
          </a:xfrm>
          <a:prstGeom prst="rect">
            <a:avLst/>
          </a:prstGeom>
          <a:noFill/>
        </p:spPr>
        <p:txBody>
          <a:bodyPr wrap="none" rtlCol="0">
            <a:spAutoFit/>
          </a:bodyPr>
          <a:lstStyle/>
          <a:p>
            <a:r>
              <a:rPr lang="zh-CN" altLang="en-US" sz="1800" dirty="0">
                <a:solidFill>
                  <a:srgbClr val="124B98"/>
                </a:solidFill>
                <a:latin typeface="华文新魏" panose="02010800040101010101" pitchFamily="2" charset="-122"/>
                <a:ea typeface="华文新魏" panose="02010800040101010101" pitchFamily="2" charset="-122"/>
              </a:rPr>
              <a:t>金融本体</a:t>
            </a:r>
          </a:p>
        </p:txBody>
      </p:sp>
      <p:sp>
        <p:nvSpPr>
          <p:cNvPr id="17" name="Right Brace 40"/>
          <p:cNvSpPr/>
          <p:nvPr/>
        </p:nvSpPr>
        <p:spPr bwMode="auto">
          <a:xfrm rot="5400000">
            <a:off x="4366524" y="495995"/>
            <a:ext cx="285750" cy="5143500"/>
          </a:xfrm>
          <a:prstGeom prst="rightBrace">
            <a:avLst>
              <a:gd name="adj1" fmla="val 40497"/>
              <a:gd name="adj2" fmla="val 50000"/>
            </a:avLst>
          </a:prstGeom>
          <a:noFill/>
          <a:ln w="76200" cap="flat" cmpd="sng" algn="ctr">
            <a:solidFill>
              <a:srgbClr val="124B98"/>
            </a:solidFill>
            <a:prstDash val="solid"/>
            <a:round/>
            <a:headEnd type="none" w="med" len="med"/>
            <a:tailEnd type="none" w="med" len="med"/>
          </a:ln>
          <a:effectLst/>
        </p:spPr>
        <p:txBody>
          <a:bodyPr vert="horz" wrap="square" lIns="68580" tIns="34290" rIns="68580" bIns="34290" numCol="1" rtlCol="0" anchor="t" anchorCtr="0" compatLnSpc="1"/>
          <a:lstStyle/>
          <a:p>
            <a:pPr fontAlgn="base">
              <a:spcBef>
                <a:spcPct val="0"/>
              </a:spcBef>
              <a:spcAft>
                <a:spcPct val="0"/>
              </a:spcAft>
              <a:defRPr/>
            </a:pPr>
            <a:endParaRPr lang="en-US" sz="1800" b="1" kern="0">
              <a:solidFill>
                <a:srgbClr val="124B98"/>
              </a:solidFill>
              <a:latin typeface="Arial" panose="020B0604020202090204" pitchFamily="34" charset="0"/>
              <a:ea typeface="华文新魏" charset="0"/>
              <a:cs typeface="华文新魏" charset="0"/>
            </a:endParaRPr>
          </a:p>
        </p:txBody>
      </p:sp>
      <p:sp>
        <p:nvSpPr>
          <p:cNvPr id="18" name="文本框 17"/>
          <p:cNvSpPr txBox="1"/>
          <p:nvPr/>
        </p:nvSpPr>
        <p:spPr>
          <a:xfrm>
            <a:off x="3701241" y="4385713"/>
            <a:ext cx="1600021" cy="408623"/>
          </a:xfrm>
          <a:prstGeom prst="roundRect">
            <a:avLst/>
          </a:prstGeom>
          <a:solidFill>
            <a:srgbClr val="FFFFFF"/>
          </a:solidFill>
          <a:ln w="25400" cap="flat" cmpd="sng" algn="ctr">
            <a:solidFill>
              <a:srgbClr val="4976D1"/>
            </a:solidFill>
            <a:prstDash val="solid"/>
          </a:ln>
          <a:effectLst/>
        </p:spPr>
        <p:txBody>
          <a:bodyPr wrap="none" rtlCol="0">
            <a:spAutoFit/>
          </a:bodyPr>
          <a:lstStyle/>
          <a:p>
            <a:pPr fontAlgn="base">
              <a:spcBef>
                <a:spcPct val="0"/>
              </a:spcBef>
              <a:spcAft>
                <a:spcPct val="0"/>
              </a:spcAft>
              <a:defRPr/>
            </a:pPr>
            <a:r>
              <a:rPr lang="zh-CN" altLang="en-US" sz="1800" b="1" kern="0" dirty="0">
                <a:solidFill>
                  <a:srgbClr val="FF0000"/>
                </a:solidFill>
                <a:latin typeface="Arial" panose="020B0604020202090204" pitchFamily="34" charset="0"/>
                <a:ea typeface="华文新魏" charset="0"/>
                <a:cs typeface="华文新魏" charset="0"/>
              </a:rPr>
              <a:t>金融股权网络</a:t>
            </a:r>
          </a:p>
        </p:txBody>
      </p:sp>
      <p:sp>
        <p:nvSpPr>
          <p:cNvPr id="19" name="文本框 18"/>
          <p:cNvSpPr txBox="1"/>
          <p:nvPr/>
        </p:nvSpPr>
        <p:spPr>
          <a:xfrm>
            <a:off x="2164308" y="3205256"/>
            <a:ext cx="2015533" cy="408623"/>
          </a:xfrm>
          <a:prstGeom prst="roundRect">
            <a:avLst/>
          </a:prstGeom>
          <a:solidFill>
            <a:srgbClr val="FFFFFF"/>
          </a:solidFill>
          <a:ln w="25400" cap="flat" cmpd="sng" algn="ctr">
            <a:solidFill>
              <a:srgbClr val="1BABE5"/>
            </a:solidFill>
            <a:prstDash val="solid"/>
          </a:ln>
          <a:effectLst/>
        </p:spPr>
        <p:txBody>
          <a:bodyPr wrap="square" rtlCol="0">
            <a:spAutoFit/>
          </a:bodyPr>
          <a:lstStyle/>
          <a:p>
            <a:pPr algn="ctr" fontAlgn="base">
              <a:spcBef>
                <a:spcPct val="0"/>
              </a:spcBef>
              <a:spcAft>
                <a:spcPct val="0"/>
              </a:spcAft>
              <a:defRPr/>
            </a:pPr>
            <a:r>
              <a:rPr lang="zh-CN" altLang="en-US" sz="1800" b="1" kern="0" dirty="0">
                <a:solidFill>
                  <a:srgbClr val="FF0000"/>
                </a:solidFill>
                <a:latin typeface="Arial" panose="020B0604020202090204" pitchFamily="34" charset="0"/>
                <a:ea typeface="华文新魏" charset="0"/>
                <a:cs typeface="华文新魏" charset="0"/>
              </a:rPr>
              <a:t>金融大数据管理</a:t>
            </a:r>
          </a:p>
        </p:txBody>
      </p:sp>
      <p:sp>
        <p:nvSpPr>
          <p:cNvPr id="20" name="文本框 19"/>
          <p:cNvSpPr txBox="1"/>
          <p:nvPr/>
        </p:nvSpPr>
        <p:spPr>
          <a:xfrm>
            <a:off x="4779075" y="3189214"/>
            <a:ext cx="2367584" cy="408623"/>
          </a:xfrm>
          <a:prstGeom prst="roundRect">
            <a:avLst/>
          </a:prstGeom>
          <a:solidFill>
            <a:srgbClr val="FFFFFF"/>
          </a:solidFill>
          <a:ln w="25400" cap="flat" cmpd="sng" algn="ctr">
            <a:solidFill>
              <a:srgbClr val="1BABE5"/>
            </a:solidFill>
            <a:prstDash val="solid"/>
          </a:ln>
          <a:effectLst/>
        </p:spPr>
        <p:txBody>
          <a:bodyPr wrap="square" rtlCol="0">
            <a:spAutoFit/>
          </a:bodyPr>
          <a:lstStyle/>
          <a:p>
            <a:pPr algn="ctr" fontAlgn="base">
              <a:spcBef>
                <a:spcPct val="0"/>
              </a:spcBef>
              <a:spcAft>
                <a:spcPct val="0"/>
              </a:spcAft>
              <a:defRPr/>
            </a:pPr>
            <a:r>
              <a:rPr lang="zh-CN" altLang="en-US" sz="1800" b="1" kern="0" dirty="0">
                <a:solidFill>
                  <a:srgbClr val="FF0000"/>
                </a:solidFill>
                <a:latin typeface="Arial" panose="020B0604020202090204" pitchFamily="34" charset="0"/>
                <a:ea typeface="华文新魏" charset="0"/>
                <a:cs typeface="华文新魏" charset="0"/>
              </a:rPr>
              <a:t>金融风险识别、预警</a:t>
            </a:r>
          </a:p>
        </p:txBody>
      </p:sp>
      <p:sp>
        <p:nvSpPr>
          <p:cNvPr id="21" name="Right Brace 40"/>
          <p:cNvSpPr/>
          <p:nvPr/>
        </p:nvSpPr>
        <p:spPr bwMode="auto">
          <a:xfrm rot="5400000">
            <a:off x="4319768" y="2334575"/>
            <a:ext cx="285750" cy="2782549"/>
          </a:xfrm>
          <a:prstGeom prst="rightBrace">
            <a:avLst>
              <a:gd name="adj1" fmla="val 40497"/>
              <a:gd name="adj2" fmla="val 50000"/>
            </a:avLst>
          </a:prstGeom>
          <a:noFill/>
          <a:ln w="76200" cap="flat" cmpd="sng" algn="ctr">
            <a:solidFill>
              <a:srgbClr val="124B98"/>
            </a:solidFill>
            <a:prstDash val="solid"/>
            <a:round/>
            <a:headEnd type="none" w="med" len="med"/>
            <a:tailEnd type="none" w="med" len="med"/>
          </a:ln>
          <a:effectLst/>
        </p:spPr>
        <p:txBody>
          <a:bodyPr vert="horz" wrap="square" lIns="68580" tIns="34290" rIns="68580" bIns="34290" numCol="1" rtlCol="0" anchor="t" anchorCtr="0" compatLnSpc="1"/>
          <a:lstStyle/>
          <a:p>
            <a:pPr fontAlgn="base">
              <a:spcBef>
                <a:spcPct val="0"/>
              </a:spcBef>
              <a:spcAft>
                <a:spcPct val="0"/>
              </a:spcAft>
              <a:defRPr/>
            </a:pPr>
            <a:endParaRPr lang="en-US" sz="1800" b="1" kern="0">
              <a:solidFill>
                <a:srgbClr val="124B98"/>
              </a:solidFill>
              <a:latin typeface="Arial" panose="020B0604020202090204" pitchFamily="34" charset="0"/>
              <a:ea typeface="华文新魏" charset="0"/>
              <a:cs typeface="华文新魏" charset="0"/>
            </a:endParaRPr>
          </a:p>
        </p:txBody>
      </p:sp>
      <p:sp>
        <p:nvSpPr>
          <p:cNvPr id="22" name="上箭头 21"/>
          <p:cNvSpPr/>
          <p:nvPr/>
        </p:nvSpPr>
        <p:spPr bwMode="auto">
          <a:xfrm>
            <a:off x="4409387" y="4244317"/>
            <a:ext cx="106512" cy="162963"/>
          </a:xfrm>
          <a:prstGeom prst="upArrow">
            <a:avLst/>
          </a:prstGeom>
          <a:solidFill>
            <a:srgbClr val="124B98">
              <a:lumMod val="75000"/>
            </a:srgbClr>
          </a:solidFill>
          <a:ln w="9525" cap="flat" cmpd="sng" algn="ctr">
            <a:solidFill>
              <a:srgbClr val="124B98">
                <a:lumMod val="75000"/>
              </a:srgbClr>
            </a:solidFill>
            <a:prstDash val="solid"/>
            <a:round/>
            <a:headEnd type="none" w="med" len="med"/>
            <a:tailEnd type="none" w="med" len="med"/>
          </a:ln>
          <a:effectLst/>
        </p:spPr>
        <p:txBody>
          <a:bodyPr vert="horz" wrap="square" lIns="68580" tIns="34290" rIns="68580" bIns="34290" numCol="1" rtlCol="0" anchor="t" anchorCtr="0" compatLnSpc="1"/>
          <a:lstStyle/>
          <a:p>
            <a:pPr fontAlgn="base">
              <a:spcBef>
                <a:spcPct val="0"/>
              </a:spcBef>
              <a:spcAft>
                <a:spcPct val="0"/>
              </a:spcAft>
              <a:defRPr/>
            </a:pPr>
            <a:endParaRPr lang="zh-CN" altLang="en-US" sz="1800" b="1" kern="0">
              <a:solidFill>
                <a:srgbClr val="124B98"/>
              </a:solidFill>
              <a:latin typeface="Arial" panose="020B0604020202090204" pitchFamily="34" charset="0"/>
              <a:ea typeface="华文新魏" charset="0"/>
              <a:cs typeface="华文新魏" charset="0"/>
            </a:endParaRPr>
          </a:p>
        </p:txBody>
      </p:sp>
      <p:sp>
        <p:nvSpPr>
          <p:cNvPr id="2" name="页脚占位符 1">
            <a:extLst>
              <a:ext uri="{FF2B5EF4-FFF2-40B4-BE49-F238E27FC236}">
                <a16:creationId xmlns:a16="http://schemas.microsoft.com/office/drawing/2014/main" id="{AAAA5FCB-D825-9140-A19F-E7DF8C970611}"/>
              </a:ext>
            </a:extLst>
          </p:cNvPr>
          <p:cNvSpPr>
            <a:spLocks noGrp="1"/>
          </p:cNvSpPr>
          <p:nvPr>
            <p:ph type="ftr" sz="quarter" idx="11"/>
          </p:nvPr>
        </p:nvSpPr>
        <p:spPr/>
        <p:txBody>
          <a:bodyPr/>
          <a:lstStyle/>
          <a:p>
            <a:r>
              <a:rPr kumimoji="1" lang="zh-CN" altLang="en-US"/>
              <a:t>知识图谱概述</a:t>
            </a:r>
          </a:p>
        </p:txBody>
      </p:sp>
      <p:sp>
        <p:nvSpPr>
          <p:cNvPr id="3" name="灯片编号占位符 2">
            <a:extLst>
              <a:ext uri="{FF2B5EF4-FFF2-40B4-BE49-F238E27FC236}">
                <a16:creationId xmlns:a16="http://schemas.microsoft.com/office/drawing/2014/main" id="{94D47D5E-D745-B042-A0C9-E6096F451836}"/>
              </a:ext>
            </a:extLst>
          </p:cNvPr>
          <p:cNvSpPr>
            <a:spLocks noGrp="1"/>
          </p:cNvSpPr>
          <p:nvPr>
            <p:ph type="sldNum" sz="quarter" idx="12"/>
          </p:nvPr>
        </p:nvSpPr>
        <p:spPr/>
        <p:txBody>
          <a:bodyPr/>
          <a:lstStyle/>
          <a:p>
            <a:fld id="{36A25BD4-2C18-3241-A107-B7FFDDC89A82}" type="slidenum">
              <a:rPr kumimoji="1" lang="zh-CN" altLang="en-US" smtClean="0"/>
              <a:t>81</a:t>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4" grpId="0"/>
      <p:bldP spid="15" grpId="0"/>
      <p:bldP spid="16" grpId="0"/>
      <p:bldP spid="17" grpId="0" animBg="1"/>
      <p:bldP spid="19" grpId="0" animBg="1"/>
      <p:bldP spid="20" grpId="0" animBg="1"/>
      <p:bldP spid="21" grpId="0" animBg="1"/>
      <p:bldP spid="2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393313" y="268809"/>
            <a:ext cx="2877711" cy="415498"/>
          </a:xfrm>
          <a:prstGeom prst="rect">
            <a:avLst/>
          </a:prstGeom>
          <a:noFill/>
        </p:spPr>
        <p:txBody>
          <a:bodyPr wrap="none" rtlCol="0">
            <a:spAutoFit/>
          </a:bodyPr>
          <a:lstStyle/>
          <a:p>
            <a:pPr lvl="0"/>
            <a:r>
              <a:rPr lang="zh-CN" altLang="en-US" sz="2100" b="1" dirty="0"/>
              <a:t>知融金融知识图谱平台</a:t>
            </a:r>
          </a:p>
        </p:txBody>
      </p:sp>
      <p:cxnSp>
        <p:nvCxnSpPr>
          <p:cNvPr id="12"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13" name="矩形 12"/>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pic>
        <p:nvPicPr>
          <p:cNvPr id="2" name="图片 1"/>
          <p:cNvPicPr>
            <a:picLocks noChangeAspect="1"/>
          </p:cNvPicPr>
          <p:nvPr/>
        </p:nvPicPr>
        <p:blipFill>
          <a:blip r:embed="rId3">
            <a:clrChange>
              <a:clrFrom>
                <a:srgbClr val="EDEDED"/>
              </a:clrFrom>
              <a:clrTo>
                <a:srgbClr val="EDEDED">
                  <a:alpha val="0"/>
                </a:srgbClr>
              </a:clrTo>
            </a:clrChange>
          </a:blip>
          <a:stretch>
            <a:fillRect/>
          </a:stretch>
        </p:blipFill>
        <p:spPr>
          <a:xfrm>
            <a:off x="107332" y="1312521"/>
            <a:ext cx="4464668" cy="2902461"/>
          </a:xfrm>
          <a:prstGeom prst="rect">
            <a:avLst/>
          </a:prstGeom>
        </p:spPr>
      </p:pic>
      <p:sp>
        <p:nvSpPr>
          <p:cNvPr id="5" name="文本框 4"/>
          <p:cNvSpPr txBox="1"/>
          <p:nvPr/>
        </p:nvSpPr>
        <p:spPr>
          <a:xfrm>
            <a:off x="1539780" y="4597692"/>
            <a:ext cx="1353256" cy="248209"/>
          </a:xfrm>
          <a:prstGeom prst="rect">
            <a:avLst/>
          </a:prstGeom>
          <a:noFill/>
        </p:spPr>
        <p:txBody>
          <a:bodyPr wrap="none" rtlCol="0">
            <a:spAutoFit/>
          </a:bodyPr>
          <a:lstStyle/>
          <a:p>
            <a:r>
              <a:rPr kumimoji="1" lang="zh-CN" altLang="en-US" sz="1013" dirty="0"/>
              <a:t>穿透式多层股权查询</a:t>
            </a:r>
          </a:p>
        </p:txBody>
      </p:sp>
      <p:pic>
        <p:nvPicPr>
          <p:cNvPr id="6" name="图片 5"/>
          <p:cNvPicPr>
            <a:picLocks noChangeAspect="1"/>
          </p:cNvPicPr>
          <p:nvPr/>
        </p:nvPicPr>
        <p:blipFill>
          <a:blip r:embed="rId4">
            <a:clrChange>
              <a:clrFrom>
                <a:srgbClr val="EDEDED"/>
              </a:clrFrom>
              <a:clrTo>
                <a:srgbClr val="EDEDED">
                  <a:alpha val="0"/>
                </a:srgbClr>
              </a:clrTo>
            </a:clrChange>
          </a:blip>
          <a:stretch>
            <a:fillRect/>
          </a:stretch>
        </p:blipFill>
        <p:spPr>
          <a:xfrm>
            <a:off x="4401840" y="1230943"/>
            <a:ext cx="4464669" cy="2984039"/>
          </a:xfrm>
          <a:prstGeom prst="rect">
            <a:avLst/>
          </a:prstGeom>
        </p:spPr>
      </p:pic>
      <p:sp>
        <p:nvSpPr>
          <p:cNvPr id="7" name="文本框 6"/>
          <p:cNvSpPr txBox="1"/>
          <p:nvPr/>
        </p:nvSpPr>
        <p:spPr>
          <a:xfrm>
            <a:off x="5997713" y="4623384"/>
            <a:ext cx="833883" cy="248209"/>
          </a:xfrm>
          <a:prstGeom prst="rect">
            <a:avLst/>
          </a:prstGeom>
          <a:noFill/>
        </p:spPr>
        <p:txBody>
          <a:bodyPr wrap="none" rtlCol="0">
            <a:spAutoFit/>
          </a:bodyPr>
          <a:lstStyle/>
          <a:p>
            <a:r>
              <a:rPr kumimoji="1" lang="zh-CN" altLang="en-US" sz="1013" dirty="0"/>
              <a:t>资本系查询</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393313" y="268809"/>
            <a:ext cx="2877711" cy="415498"/>
          </a:xfrm>
          <a:prstGeom prst="rect">
            <a:avLst/>
          </a:prstGeom>
          <a:noFill/>
        </p:spPr>
        <p:txBody>
          <a:bodyPr wrap="none" rtlCol="0">
            <a:spAutoFit/>
          </a:bodyPr>
          <a:lstStyle/>
          <a:p>
            <a:pPr lvl="0"/>
            <a:r>
              <a:rPr lang="zh-CN" altLang="en-US" sz="2100" b="1" dirty="0"/>
              <a:t>知融金融知识图谱平台</a:t>
            </a:r>
          </a:p>
        </p:txBody>
      </p:sp>
      <p:cxnSp>
        <p:nvCxnSpPr>
          <p:cNvPr id="12"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13" name="矩形 12"/>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pic>
        <p:nvPicPr>
          <p:cNvPr id="3" name="图片 2"/>
          <p:cNvPicPr>
            <a:picLocks noChangeAspect="1"/>
          </p:cNvPicPr>
          <p:nvPr/>
        </p:nvPicPr>
        <p:blipFill>
          <a:blip r:embed="rId3"/>
          <a:stretch>
            <a:fillRect/>
          </a:stretch>
        </p:blipFill>
        <p:spPr>
          <a:xfrm>
            <a:off x="824697" y="1300153"/>
            <a:ext cx="4551091" cy="3034750"/>
          </a:xfrm>
          <a:prstGeom prst="rect">
            <a:avLst/>
          </a:prstGeom>
        </p:spPr>
      </p:pic>
      <p:sp>
        <p:nvSpPr>
          <p:cNvPr id="4" name="文本框 3"/>
          <p:cNvSpPr txBox="1"/>
          <p:nvPr/>
        </p:nvSpPr>
        <p:spPr>
          <a:xfrm>
            <a:off x="5737081" y="1512841"/>
            <a:ext cx="3075709" cy="2118722"/>
          </a:xfrm>
          <a:prstGeom prst="rect">
            <a:avLst/>
          </a:prstGeom>
          <a:noFill/>
        </p:spPr>
        <p:txBody>
          <a:bodyPr wrap="square" rtlCol="0">
            <a:spAutoFit/>
          </a:bodyPr>
          <a:lstStyle/>
          <a:p>
            <a:pPr marL="214313" indent="-214313">
              <a:buFont typeface="Wingdings" panose="05000000000000000000" pitchFamily="2" charset="2"/>
              <a:buChar char="Ø"/>
            </a:pPr>
            <a:r>
              <a:rPr lang="zh-CN" altLang="en-US" sz="1013" dirty="0"/>
              <a:t>基于企业的基础信息、投资关系、诉讼、失信等多维度关联数据，利用图计算等方 法构建科学、严谨的企业风险评估体系，有效规避潜在的经营风险与资金风险 </a:t>
            </a:r>
            <a:endParaRPr lang="en-US" altLang="zh-CN" sz="1013" dirty="0"/>
          </a:p>
          <a:p>
            <a:pPr marL="214313" indent="-214313">
              <a:buFont typeface="Arial" panose="020B0604020202090204" pitchFamily="34" charset="0"/>
              <a:buChar char="•"/>
            </a:pPr>
            <a:endParaRPr lang="en-US" altLang="zh-CN" sz="1013" dirty="0"/>
          </a:p>
          <a:p>
            <a:pPr marL="214313" indent="-214313">
              <a:buFont typeface="Wingdings" panose="05000000000000000000" pitchFamily="2" charset="2"/>
              <a:buChar char="Ø"/>
            </a:pPr>
            <a:r>
              <a:rPr lang="zh-CN" altLang="en-US" sz="1013" dirty="0"/>
              <a:t>应用环节 ：</a:t>
            </a:r>
            <a:endParaRPr lang="en-US" altLang="zh-CN" sz="1013" dirty="0"/>
          </a:p>
          <a:p>
            <a:pPr marL="214313" indent="-214313">
              <a:buFont typeface="Arial" panose="020B0604020202090204" pitchFamily="34" charset="0"/>
              <a:buChar char="•"/>
            </a:pPr>
            <a:r>
              <a:rPr lang="zh-CN" altLang="en-US" sz="1013" dirty="0"/>
              <a:t>客户资源分类管理 </a:t>
            </a:r>
            <a:endParaRPr lang="en-US" altLang="zh-CN" sz="1013" dirty="0"/>
          </a:p>
          <a:p>
            <a:pPr marL="214313" indent="-214313">
              <a:buFont typeface="Arial" panose="020B0604020202090204" pitchFamily="34" charset="0"/>
              <a:buChar char="•"/>
            </a:pPr>
            <a:r>
              <a:rPr lang="zh-CN" altLang="en-US" sz="1013" dirty="0"/>
              <a:t>信贷前期风险评估 </a:t>
            </a:r>
            <a:endParaRPr lang="en-US" altLang="zh-CN" sz="1013" dirty="0"/>
          </a:p>
          <a:p>
            <a:pPr marL="214313" indent="-214313">
              <a:buFont typeface="Arial" panose="020B0604020202090204" pitchFamily="34" charset="0"/>
              <a:buChar char="•"/>
            </a:pPr>
            <a:r>
              <a:rPr lang="zh-CN" altLang="en-US" sz="1013" dirty="0"/>
              <a:t>采购企业风险审核 </a:t>
            </a:r>
            <a:endParaRPr lang="en-US" altLang="zh-CN" sz="1013" dirty="0"/>
          </a:p>
          <a:p>
            <a:pPr marL="214313" indent="-214313">
              <a:buFont typeface="Arial" panose="020B0604020202090204" pitchFamily="34" charset="0"/>
              <a:buChar char="•"/>
            </a:pPr>
            <a:r>
              <a:rPr lang="zh-CN" altLang="en-US" sz="1013" dirty="0"/>
              <a:t>招投标企业资质评级</a:t>
            </a:r>
            <a:endParaRPr lang="en-US" altLang="zh-CN" sz="1013" dirty="0"/>
          </a:p>
          <a:p>
            <a:pPr marL="214313" indent="-214313">
              <a:buFont typeface="Arial" panose="020B0604020202090204" pitchFamily="34" charset="0"/>
              <a:buChar char="•"/>
            </a:pPr>
            <a:r>
              <a:rPr lang="zh-CN" altLang="en-US" sz="1013" dirty="0"/>
              <a:t> </a:t>
            </a:r>
            <a:r>
              <a:rPr lang="en-US" altLang="zh-CN" sz="1013" dirty="0"/>
              <a:t>...... </a:t>
            </a:r>
          </a:p>
          <a:p>
            <a:pPr marL="214313" indent="-214313">
              <a:buFont typeface="Arial" panose="020B0604020202090204" pitchFamily="34" charset="0"/>
              <a:buChar char="•"/>
            </a:pPr>
            <a:endParaRPr lang="zh-CN" altLang="en-US" sz="1013" dirty="0"/>
          </a:p>
          <a:p>
            <a:endParaRPr kumimoji="1" lang="zh-CN" altLang="en-US" sz="1013" dirty="0"/>
          </a:p>
        </p:txBody>
      </p:sp>
      <p:sp>
        <p:nvSpPr>
          <p:cNvPr id="2" name="文本框 1"/>
          <p:cNvSpPr txBox="1"/>
          <p:nvPr/>
        </p:nvSpPr>
        <p:spPr>
          <a:xfrm>
            <a:off x="2912686" y="4639302"/>
            <a:ext cx="704039" cy="248209"/>
          </a:xfrm>
          <a:prstGeom prst="rect">
            <a:avLst/>
          </a:prstGeom>
          <a:noFill/>
        </p:spPr>
        <p:txBody>
          <a:bodyPr wrap="none" rtlCol="0">
            <a:spAutoFit/>
          </a:bodyPr>
          <a:lstStyle/>
          <a:p>
            <a:r>
              <a:rPr kumimoji="1" lang="zh-CN" altLang="en-US" sz="1013" dirty="0"/>
              <a:t>风险评估</a:t>
            </a:r>
          </a:p>
        </p:txBody>
      </p:sp>
      <p:sp>
        <p:nvSpPr>
          <p:cNvPr id="5" name="页脚占位符 4">
            <a:extLst>
              <a:ext uri="{FF2B5EF4-FFF2-40B4-BE49-F238E27FC236}">
                <a16:creationId xmlns:a16="http://schemas.microsoft.com/office/drawing/2014/main" id="{86D7BFEE-B971-1F4C-BB3B-E826C14DC270}"/>
              </a:ext>
            </a:extLst>
          </p:cNvPr>
          <p:cNvSpPr>
            <a:spLocks noGrp="1"/>
          </p:cNvSpPr>
          <p:nvPr>
            <p:ph type="ftr" sz="quarter" idx="11"/>
          </p:nvPr>
        </p:nvSpPr>
        <p:spPr/>
        <p:txBody>
          <a:bodyPr/>
          <a:lstStyle/>
          <a:p>
            <a:r>
              <a:rPr kumimoji="1" lang="zh-CN" altLang="en-US"/>
              <a:t>知识图谱概述</a:t>
            </a:r>
          </a:p>
        </p:txBody>
      </p:sp>
      <p:sp>
        <p:nvSpPr>
          <p:cNvPr id="6" name="灯片编号占位符 5">
            <a:extLst>
              <a:ext uri="{FF2B5EF4-FFF2-40B4-BE49-F238E27FC236}">
                <a16:creationId xmlns:a16="http://schemas.microsoft.com/office/drawing/2014/main" id="{EB5B960F-54D0-7E43-994B-ED9CF34C875A}"/>
              </a:ext>
            </a:extLst>
          </p:cNvPr>
          <p:cNvSpPr>
            <a:spLocks noGrp="1"/>
          </p:cNvSpPr>
          <p:nvPr>
            <p:ph type="sldNum" sz="quarter" idx="12"/>
          </p:nvPr>
        </p:nvSpPr>
        <p:spPr/>
        <p:txBody>
          <a:bodyPr/>
          <a:lstStyle/>
          <a:p>
            <a:fld id="{36A25BD4-2C18-3241-A107-B7FFDDC89A82}" type="slidenum">
              <a:rPr kumimoji="1" lang="zh-CN" altLang="en-US" smtClean="0"/>
              <a:t>83</a:t>
            </a:fld>
            <a:endParaRPr kumimoji="1" lang="zh-CN" alt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393313" y="268809"/>
            <a:ext cx="723275" cy="415498"/>
          </a:xfrm>
          <a:prstGeom prst="rect">
            <a:avLst/>
          </a:prstGeom>
          <a:noFill/>
        </p:spPr>
        <p:txBody>
          <a:bodyPr wrap="none" rtlCol="0">
            <a:spAutoFit/>
          </a:bodyPr>
          <a:lstStyle/>
          <a:p>
            <a:pPr lvl="0"/>
            <a:r>
              <a:rPr lang="zh-CN" altLang="en-US" sz="2100" b="1" dirty="0"/>
              <a:t>总结</a:t>
            </a:r>
          </a:p>
        </p:txBody>
      </p:sp>
      <p:cxnSp>
        <p:nvCxnSpPr>
          <p:cNvPr id="12"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13" name="矩形 12"/>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4" name="文本框 3"/>
          <p:cNvSpPr txBox="1"/>
          <p:nvPr/>
        </p:nvSpPr>
        <p:spPr>
          <a:xfrm>
            <a:off x="731867" y="1527234"/>
            <a:ext cx="6647027" cy="2112117"/>
          </a:xfrm>
          <a:prstGeom prst="rect">
            <a:avLst/>
          </a:prstGeom>
          <a:noFill/>
        </p:spPr>
        <p:txBody>
          <a:bodyPr wrap="square" rtlCol="0">
            <a:spAutoFit/>
          </a:bodyPr>
          <a:lstStyle/>
          <a:p>
            <a:r>
              <a:rPr lang="zh-CN" altLang="en-US" sz="1875" dirty="0"/>
              <a:t>本讲主要内容：</a:t>
            </a:r>
            <a:endParaRPr lang="en-US" altLang="zh-CN" sz="1875" dirty="0"/>
          </a:p>
          <a:p>
            <a:endParaRPr lang="en-US" altLang="zh-CN" sz="1875" dirty="0"/>
          </a:p>
          <a:p>
            <a:pPr marL="257175" indent="-257175">
              <a:buFont typeface="Arial" panose="020B0604020202020204" pitchFamily="34" charset="0"/>
              <a:buChar char="•"/>
            </a:pPr>
            <a:r>
              <a:rPr lang="zh-CN" altLang="en-US" sz="1875" dirty="0"/>
              <a:t>什么是知识图谱 ？</a:t>
            </a:r>
            <a:endParaRPr lang="en-US" altLang="zh-CN" sz="1875" dirty="0"/>
          </a:p>
          <a:p>
            <a:pPr marL="257175" indent="-257175">
              <a:buFont typeface="Arial" panose="020B0604020202020204" pitchFamily="34" charset="0"/>
              <a:buChar char="•"/>
            </a:pPr>
            <a:r>
              <a:rPr lang="zh-CN" altLang="en-US" sz="1875" dirty="0"/>
              <a:t>从各学科角度探讨知识图谱研究的问题</a:t>
            </a:r>
            <a:endParaRPr lang="en-US" altLang="zh-CN" sz="1875" dirty="0"/>
          </a:p>
          <a:p>
            <a:pPr marL="257175" indent="-257175">
              <a:buFont typeface="Arial" panose="020B0604020202020204" pitchFamily="34" charset="0"/>
              <a:buChar char="•"/>
            </a:pPr>
            <a:r>
              <a:rPr lang="zh-CN" altLang="en-US" sz="1875" dirty="0"/>
              <a:t>从人工智能角度看待知识图谱</a:t>
            </a:r>
            <a:endParaRPr lang="en-US" altLang="zh-CN" sz="1875" dirty="0"/>
          </a:p>
          <a:p>
            <a:pPr marL="257175" indent="-257175">
              <a:buFont typeface="Arial" panose="020B0604020202020204" pitchFamily="34" charset="0"/>
              <a:buChar char="•"/>
            </a:pPr>
            <a:r>
              <a:rPr lang="zh-CN" altLang="en-US" sz="1875" dirty="0"/>
              <a:t>知识图谱应用项目的普遍流程</a:t>
            </a:r>
          </a:p>
          <a:p>
            <a:endParaRPr kumimoji="1" lang="zh-CN" altLang="en-US" sz="1875" dirty="0"/>
          </a:p>
        </p:txBody>
      </p:sp>
      <p:sp>
        <p:nvSpPr>
          <p:cNvPr id="5" name="页脚占位符 4">
            <a:extLst>
              <a:ext uri="{FF2B5EF4-FFF2-40B4-BE49-F238E27FC236}">
                <a16:creationId xmlns:a16="http://schemas.microsoft.com/office/drawing/2014/main" id="{D6F26B4B-37B0-2147-8135-154C72C8D468}"/>
              </a:ext>
            </a:extLst>
          </p:cNvPr>
          <p:cNvSpPr>
            <a:spLocks noGrp="1"/>
          </p:cNvSpPr>
          <p:nvPr>
            <p:ph type="ftr" sz="quarter" idx="11"/>
          </p:nvPr>
        </p:nvSpPr>
        <p:spPr/>
        <p:txBody>
          <a:bodyPr/>
          <a:lstStyle/>
          <a:p>
            <a:r>
              <a:rPr kumimoji="1" lang="zh-CN" altLang="en-US"/>
              <a:t>知识图谱概述</a:t>
            </a:r>
          </a:p>
        </p:txBody>
      </p:sp>
      <p:sp>
        <p:nvSpPr>
          <p:cNvPr id="6" name="灯片编号占位符 5">
            <a:extLst>
              <a:ext uri="{FF2B5EF4-FFF2-40B4-BE49-F238E27FC236}">
                <a16:creationId xmlns:a16="http://schemas.microsoft.com/office/drawing/2014/main" id="{4DAC6827-0E33-DE48-A709-527727B6DAFC}"/>
              </a:ext>
            </a:extLst>
          </p:cNvPr>
          <p:cNvSpPr>
            <a:spLocks noGrp="1"/>
          </p:cNvSpPr>
          <p:nvPr>
            <p:ph type="sldNum" sz="quarter" idx="12"/>
          </p:nvPr>
        </p:nvSpPr>
        <p:spPr/>
        <p:txBody>
          <a:bodyPr/>
          <a:lstStyle/>
          <a:p>
            <a:fld id="{36A25BD4-2C18-3241-A107-B7FFDDC89A82}" type="slidenum">
              <a:rPr kumimoji="1" lang="zh-CN" altLang="en-US" smtClean="0"/>
              <a:t>84</a:t>
            </a:fld>
            <a:endParaRPr kumimoji="1" lang="zh-CN" altLang="en-US"/>
          </a:p>
        </p:txBody>
      </p:sp>
    </p:spTree>
    <p:extLst>
      <p:ext uri="{BB962C8B-B14F-4D97-AF65-F5344CB8AC3E}">
        <p14:creationId xmlns:p14="http://schemas.microsoft.com/office/powerpoint/2010/main" val="22484281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线连接符 7"/>
          <p:cNvCxnSpPr/>
          <p:nvPr/>
        </p:nvCxnSpPr>
        <p:spPr>
          <a:xfrm>
            <a:off x="614315" y="2470579"/>
            <a:ext cx="8133159" cy="0"/>
          </a:xfrm>
          <a:prstGeom prst="line">
            <a:avLst/>
          </a:prstGeom>
        </p:spPr>
        <p:style>
          <a:lnRef idx="1">
            <a:schemeClr val="dk1"/>
          </a:lnRef>
          <a:fillRef idx="0">
            <a:schemeClr val="dk1"/>
          </a:fillRef>
          <a:effectRef idx="0">
            <a:schemeClr val="dk1"/>
          </a:effectRef>
          <a:fontRef idx="minor">
            <a:schemeClr val="tx1"/>
          </a:fontRef>
        </p:style>
      </p:cxnSp>
      <p:sp>
        <p:nvSpPr>
          <p:cNvPr id="4" name="TextBox 8"/>
          <p:cNvSpPr txBox="1"/>
          <p:nvPr/>
        </p:nvSpPr>
        <p:spPr>
          <a:xfrm>
            <a:off x="2431831" y="1103609"/>
            <a:ext cx="4280339" cy="1107996"/>
          </a:xfrm>
          <a:prstGeom prst="rect">
            <a:avLst/>
          </a:prstGeom>
          <a:noFill/>
        </p:spPr>
        <p:txBody>
          <a:bodyPr wrap="none" rtlCol="0">
            <a:spAutoFit/>
          </a:bodyPr>
          <a:lstStyle/>
          <a:p>
            <a:pPr algn="ctr"/>
            <a:r>
              <a:rPr lang="en-US" sz="6600" dirty="0">
                <a:solidFill>
                  <a:schemeClr val="tx1">
                    <a:lumMod val="75000"/>
                    <a:lumOff val="25000"/>
                  </a:schemeClr>
                </a:solidFill>
                <a:latin typeface="GeosansLight" panose="02000603020000020003" pitchFamily="2" charset="0"/>
              </a:rPr>
              <a:t>THANK YOU</a:t>
            </a:r>
          </a:p>
        </p:txBody>
      </p:sp>
      <p:sp>
        <p:nvSpPr>
          <p:cNvPr id="2" name="页脚占位符 1">
            <a:extLst>
              <a:ext uri="{FF2B5EF4-FFF2-40B4-BE49-F238E27FC236}">
                <a16:creationId xmlns:a16="http://schemas.microsoft.com/office/drawing/2014/main" id="{C61176EE-0EFF-7B4A-9191-3BA7E97B9ED8}"/>
              </a:ext>
            </a:extLst>
          </p:cNvPr>
          <p:cNvSpPr>
            <a:spLocks noGrp="1"/>
          </p:cNvSpPr>
          <p:nvPr>
            <p:ph type="ftr" sz="quarter" idx="11"/>
          </p:nvPr>
        </p:nvSpPr>
        <p:spPr/>
        <p:txBody>
          <a:bodyPr/>
          <a:lstStyle/>
          <a:p>
            <a:r>
              <a:rPr kumimoji="1" lang="zh-CN" altLang="en-US"/>
              <a:t>知识图谱概述</a:t>
            </a:r>
          </a:p>
        </p:txBody>
      </p:sp>
      <p:sp>
        <p:nvSpPr>
          <p:cNvPr id="3" name="灯片编号占位符 2">
            <a:extLst>
              <a:ext uri="{FF2B5EF4-FFF2-40B4-BE49-F238E27FC236}">
                <a16:creationId xmlns:a16="http://schemas.microsoft.com/office/drawing/2014/main" id="{0B8C9870-254B-7447-B714-D1B2455AD4A5}"/>
              </a:ext>
            </a:extLst>
          </p:cNvPr>
          <p:cNvSpPr>
            <a:spLocks noGrp="1"/>
          </p:cNvSpPr>
          <p:nvPr>
            <p:ph type="sldNum" sz="quarter" idx="12"/>
          </p:nvPr>
        </p:nvSpPr>
        <p:spPr/>
        <p:txBody>
          <a:bodyPr/>
          <a:lstStyle/>
          <a:p>
            <a:fld id="{36A25BD4-2C18-3241-A107-B7FFDDC89A82}" type="slidenum">
              <a:rPr kumimoji="1" lang="zh-CN" altLang="en-US" smtClean="0"/>
              <a:t>85</a:t>
            </a:fld>
            <a:endParaRPr kumimoji="1" lang="zh-CN" altLang="en-US"/>
          </a:p>
        </p:txBody>
      </p:sp>
      <p:pic>
        <p:nvPicPr>
          <p:cNvPr id="6" name="Picture 2" descr="_Foxmail">
            <a:extLst>
              <a:ext uri="{FF2B5EF4-FFF2-40B4-BE49-F238E27FC236}">
                <a16:creationId xmlns:a16="http://schemas.microsoft.com/office/drawing/2014/main" id="{06EE7367-41BE-4946-B226-FBB126143F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9901" y="2504797"/>
            <a:ext cx="1980000" cy="19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298CB093-76ED-7A4D-A25C-543E43307616}"/>
              </a:ext>
            </a:extLst>
          </p:cNvPr>
          <p:cNvSpPr/>
          <p:nvPr/>
        </p:nvSpPr>
        <p:spPr>
          <a:xfrm>
            <a:off x="1399654" y="4374440"/>
            <a:ext cx="1800493" cy="369332"/>
          </a:xfrm>
          <a:prstGeom prst="rect">
            <a:avLst/>
          </a:prstGeom>
        </p:spPr>
        <p:txBody>
          <a:bodyPr wrap="none">
            <a:spAutoFit/>
          </a:bodyPr>
          <a:lstStyle/>
          <a:p>
            <a:r>
              <a:rPr lang="zh-CN" altLang="en-US" dirty="0"/>
              <a:t>图谱学苑公众号</a:t>
            </a:r>
          </a:p>
        </p:txBody>
      </p:sp>
      <p:sp>
        <p:nvSpPr>
          <p:cNvPr id="5" name="文本框 4">
            <a:extLst>
              <a:ext uri="{FF2B5EF4-FFF2-40B4-BE49-F238E27FC236}">
                <a16:creationId xmlns:a16="http://schemas.microsoft.com/office/drawing/2014/main" id="{2FBE50DC-F23D-6249-9F78-186A85725E1C}"/>
              </a:ext>
            </a:extLst>
          </p:cNvPr>
          <p:cNvSpPr txBox="1"/>
          <p:nvPr/>
        </p:nvSpPr>
        <p:spPr>
          <a:xfrm>
            <a:off x="3422819" y="2719709"/>
            <a:ext cx="5535829" cy="1754326"/>
          </a:xfrm>
          <a:prstGeom prst="rect">
            <a:avLst/>
          </a:prstGeom>
          <a:noFill/>
        </p:spPr>
        <p:txBody>
          <a:bodyPr wrap="square" rtlCol="0">
            <a:spAutoFit/>
          </a:bodyPr>
          <a:lstStyle/>
          <a:p>
            <a:r>
              <a:rPr kumimoji="1" lang="zh-CN" altLang="en-US" dirty="0"/>
              <a:t>关注“图谱学苑”公众号，在公众号中</a:t>
            </a:r>
            <a:endParaRPr kumimoji="1" lang="en-US" altLang="zh-CN" dirty="0"/>
          </a:p>
          <a:p>
            <a:endParaRPr kumimoji="1" lang="en-US" altLang="zh-CN" dirty="0"/>
          </a:p>
          <a:p>
            <a:pPr marL="285750" indent="-285750">
              <a:buFont typeface="Wingdings" pitchFamily="2" charset="2"/>
              <a:buChar char="l"/>
            </a:pPr>
            <a:r>
              <a:rPr kumimoji="1" lang="zh-CN" altLang="en-US" dirty="0"/>
              <a:t>获取</a:t>
            </a:r>
            <a:r>
              <a:rPr kumimoji="1" lang="en-US" altLang="zh-CN" dirty="0" err="1"/>
              <a:t>gStore</a:t>
            </a:r>
            <a:r>
              <a:rPr kumimoji="1" lang="zh-CN" altLang="en-US" dirty="0"/>
              <a:t>云端使用视频：输入“</a:t>
            </a:r>
            <a:r>
              <a:rPr kumimoji="1" lang="en-US" altLang="zh-CN" dirty="0" err="1"/>
              <a:t>gStore</a:t>
            </a:r>
            <a:r>
              <a:rPr kumimoji="1" lang="zh-CN" altLang="en-US" dirty="0"/>
              <a:t>视频</a:t>
            </a:r>
            <a:r>
              <a:rPr kumimoji="1" lang="en-US" altLang="zh-CN" dirty="0"/>
              <a:t>”</a:t>
            </a:r>
          </a:p>
          <a:p>
            <a:pPr marL="285750" indent="-285750">
              <a:buFont typeface="Wingdings" pitchFamily="2" charset="2"/>
              <a:buChar char="l"/>
            </a:pPr>
            <a:r>
              <a:rPr kumimoji="1" lang="zh-CN" altLang="en-US" dirty="0"/>
              <a:t>获取</a:t>
            </a:r>
            <a:r>
              <a:rPr kumimoji="1" lang="en-US" altLang="zh-CN" dirty="0" err="1"/>
              <a:t>gBuilder</a:t>
            </a:r>
            <a:r>
              <a:rPr kumimoji="1" lang="zh-CN" altLang="en-US" dirty="0"/>
              <a:t>使用视频：输入“</a:t>
            </a:r>
            <a:r>
              <a:rPr kumimoji="1" lang="en-US" altLang="zh-CN" dirty="0" err="1"/>
              <a:t>gBuilder</a:t>
            </a:r>
            <a:r>
              <a:rPr kumimoji="1" lang="zh-CN" altLang="en-US" dirty="0"/>
              <a:t>视频</a:t>
            </a:r>
            <a:r>
              <a:rPr kumimoji="1" lang="en-US" altLang="zh-CN" dirty="0"/>
              <a:t>”</a:t>
            </a:r>
          </a:p>
          <a:p>
            <a:pPr marL="285750" indent="-285750">
              <a:buFont typeface="Wingdings" pitchFamily="2" charset="2"/>
              <a:buChar char="l"/>
            </a:pPr>
            <a:r>
              <a:rPr kumimoji="1" lang="zh-CN" altLang="en-US" dirty="0"/>
              <a:t>获取本次讲座</a:t>
            </a:r>
            <a:r>
              <a:rPr kumimoji="1" lang="en-US" altLang="zh-CN" dirty="0"/>
              <a:t>ppt</a:t>
            </a:r>
            <a:r>
              <a:rPr kumimoji="1" lang="zh-CN" altLang="en-US" dirty="0"/>
              <a:t>：输入 “知识图谱概述”</a:t>
            </a:r>
            <a:endParaRPr kumimoji="1" lang="en-US" altLang="zh-CN" dirty="0"/>
          </a:p>
          <a:p>
            <a:pPr marL="285750" indent="-285750">
              <a:buFont typeface="Wingdings" pitchFamily="2" charset="2"/>
              <a:buChar char="l"/>
            </a:pPr>
            <a:endParaRPr kumimoji="1"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7" name="图片 76" descr="industry.jpeg"/>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6489700" y="904876"/>
            <a:ext cx="1114425" cy="928688"/>
          </a:xfrm>
          <a:prstGeom prst="rect">
            <a:avLst/>
          </a:prstGeom>
          <a:effectLst>
            <a:outerShdw blurRad="50800" dist="38100" dir="2700000" algn="tl" rotWithShape="0">
              <a:srgbClr val="000000">
                <a:alpha val="43000"/>
              </a:srgbClr>
            </a:outerShdw>
          </a:effectLst>
        </p:spPr>
      </p:pic>
      <p:cxnSp>
        <p:nvCxnSpPr>
          <p:cNvPr id="2" name="OTLSHAPE_M_6a283b367375415b92b0e5fc4e16a0cc_Connector1"/>
          <p:cNvCxnSpPr/>
          <p:nvPr>
            <p:custDataLst>
              <p:tags r:id="rId1"/>
            </p:custDataLst>
          </p:nvPr>
        </p:nvCxnSpPr>
        <p:spPr>
          <a:xfrm>
            <a:off x="4434103" y="1450661"/>
            <a:ext cx="0" cy="257226"/>
          </a:xfrm>
          <a:prstGeom prst="line">
            <a:avLst/>
          </a:prstGeom>
          <a:ln w="9525" cap="flat" cmpd="sng" algn="ctr">
            <a:solidFill>
              <a:schemeClr val="accent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 name="OTLSHAPE_M_93afb554552a4221a5380f7919409aa7_Connector1"/>
          <p:cNvCxnSpPr/>
          <p:nvPr>
            <p:custDataLst>
              <p:tags r:id="rId2"/>
            </p:custDataLst>
          </p:nvPr>
        </p:nvCxnSpPr>
        <p:spPr>
          <a:xfrm>
            <a:off x="3512741" y="1457867"/>
            <a:ext cx="0" cy="355853"/>
          </a:xfrm>
          <a:prstGeom prst="line">
            <a:avLst/>
          </a:prstGeom>
          <a:ln w="9525" cap="flat" cmpd="sng" algn="ctr">
            <a:solidFill>
              <a:srgbClr val="DC592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OTLSHAPE_M_a58f29487c0343c08abcf41913e40cae_Connector1"/>
          <p:cNvCxnSpPr/>
          <p:nvPr>
            <p:custDataLst>
              <p:tags r:id="rId3"/>
            </p:custDataLst>
          </p:nvPr>
        </p:nvCxnSpPr>
        <p:spPr>
          <a:xfrm>
            <a:off x="1684977" y="1186600"/>
            <a:ext cx="0" cy="666807"/>
          </a:xfrm>
          <a:prstGeom prst="line">
            <a:avLst/>
          </a:prstGeom>
          <a:ln w="9525" cap="flat" cmpd="sng" algn="ctr">
            <a:solidFill>
              <a:srgbClr val="0072B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OTLSHAPE_TB_00000000000000000000000000000000_ScaleContainer"/>
          <p:cNvSpPr/>
          <p:nvPr>
            <p:custDataLst>
              <p:tags r:id="rId4"/>
            </p:custDataLst>
          </p:nvPr>
        </p:nvSpPr>
        <p:spPr>
          <a:xfrm>
            <a:off x="1361443" y="1853407"/>
            <a:ext cx="4925060" cy="238125"/>
          </a:xfrm>
          <a:prstGeom prst="roundRect">
            <a:avLst>
              <a:gd name="adj" fmla="val 100000"/>
            </a:avLst>
          </a:prstGeom>
          <a:gradFill flip="none" rotWithShape="1">
            <a:gsLst>
              <a:gs pos="0">
                <a:srgbClr val="44546A"/>
              </a:gs>
              <a:gs pos="0">
                <a:schemeClr val="dk2"/>
              </a:gs>
            </a:gsLst>
            <a:lin ang="5400000" scaled="1"/>
            <a:tileRect/>
          </a:gradFill>
          <a:ln w="12700" cap="flat" cmpd="sng" algn="ctr">
            <a:noFill/>
            <a:prstDash val="solid"/>
            <a:miter lim="800000"/>
          </a:ln>
          <a:effectLst>
            <a:reflection blurRad="6350" stA="50000" endA="300" endPos="55500" dist="50800" dir="5400000" sy="-100000" algn="bl" rotWithShape="0"/>
          </a:effectLst>
          <a:scene3d>
            <a:camera prst="orthographicFront"/>
            <a:lightRig rig="threePt" dir="t">
              <a:rot lat="0" lon="0" rev="8700000"/>
            </a:lightRig>
          </a:scene3d>
          <a:sp3d>
            <a:bevelT w="1651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9" name="OTLSHAPE_TB_00000000000000000000000000000000_TimescaleInterval1"/>
          <p:cNvSpPr txBox="1"/>
          <p:nvPr>
            <p:custDataLst>
              <p:tags r:id="rId5"/>
            </p:custDataLst>
          </p:nvPr>
        </p:nvSpPr>
        <p:spPr>
          <a:xfrm>
            <a:off x="1532890" y="1914328"/>
            <a:ext cx="201113" cy="116285"/>
          </a:xfrm>
          <a:prstGeom prst="rect">
            <a:avLst/>
          </a:prstGeom>
          <a:noFill/>
        </p:spPr>
        <p:txBody>
          <a:bodyPr vert="horz" wrap="none" lIns="0" tIns="0" rIns="0" bIns="0" rtlCol="0" anchor="ctr" anchorCtr="0">
            <a:noAutofit/>
          </a:bodyPr>
          <a:lstStyle/>
          <a:p>
            <a:r>
              <a:rPr lang="en-US" sz="1500" spc="-14" dirty="0">
                <a:solidFill>
                  <a:schemeClr val="lt2"/>
                </a:solidFill>
                <a:latin typeface="Calibri" pitchFamily="34" charset="0"/>
              </a:rPr>
              <a:t>2012</a:t>
            </a:r>
            <a:r>
              <a:rPr lang="en-US" altLang="zh-CN" sz="1500" spc="-14" dirty="0">
                <a:solidFill>
                  <a:schemeClr val="lt2"/>
                </a:solidFill>
                <a:latin typeface="Calibri" pitchFamily="34" charset="0"/>
              </a:rPr>
              <a:t>-0</a:t>
            </a:r>
            <a:r>
              <a:rPr lang="en-US" sz="1500" spc="-14" dirty="0">
                <a:solidFill>
                  <a:schemeClr val="lt2"/>
                </a:solidFill>
                <a:latin typeface="Calibri" pitchFamily="34" charset="0"/>
              </a:rPr>
              <a:t>5-16</a:t>
            </a:r>
          </a:p>
        </p:txBody>
      </p:sp>
      <p:cxnSp>
        <p:nvCxnSpPr>
          <p:cNvPr id="14" name="OTLSHAPE_TB_00000000000000000000000000000000_Separator3"/>
          <p:cNvCxnSpPr/>
          <p:nvPr>
            <p:custDataLst>
              <p:tags r:id="rId6"/>
            </p:custDataLst>
          </p:nvPr>
        </p:nvCxnSpPr>
        <p:spPr>
          <a:xfrm>
            <a:off x="2681900" y="1898386"/>
            <a:ext cx="0" cy="158750"/>
          </a:xfrm>
          <a:prstGeom prst="line">
            <a:avLst/>
          </a:prstGeom>
          <a:ln w="6350" cap="flat" cmpd="sng" algn="ctr">
            <a:solidFill>
              <a:schemeClr val="lt2">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OTLSHAPE_TB_00000000000000000000000000000000_TimescaleInterval4"/>
          <p:cNvSpPr txBox="1"/>
          <p:nvPr>
            <p:custDataLst>
              <p:tags r:id="rId7"/>
            </p:custDataLst>
          </p:nvPr>
        </p:nvSpPr>
        <p:spPr>
          <a:xfrm>
            <a:off x="2754931" y="1903744"/>
            <a:ext cx="180975" cy="116285"/>
          </a:xfrm>
          <a:prstGeom prst="rect">
            <a:avLst/>
          </a:prstGeom>
          <a:noFill/>
        </p:spPr>
        <p:txBody>
          <a:bodyPr vert="horz" wrap="none" lIns="0" tIns="0" rIns="0" bIns="0" rtlCol="0" anchor="ctr" anchorCtr="0">
            <a:noAutofit/>
          </a:bodyPr>
          <a:lstStyle/>
          <a:p>
            <a:r>
              <a:rPr lang="en-US" altLang="zh-CN" sz="1500" spc="-14" dirty="0">
                <a:solidFill>
                  <a:schemeClr val="lt2"/>
                </a:solidFill>
                <a:latin typeface="Calibri" pitchFamily="34" charset="0"/>
              </a:rPr>
              <a:t>2012-11-12</a:t>
            </a:r>
          </a:p>
        </p:txBody>
      </p:sp>
      <p:cxnSp>
        <p:nvCxnSpPr>
          <p:cNvPr id="16" name="OTLSHAPE_TB_00000000000000000000000000000000_Separator4"/>
          <p:cNvCxnSpPr/>
          <p:nvPr>
            <p:custDataLst>
              <p:tags r:id="rId8"/>
            </p:custDataLst>
          </p:nvPr>
        </p:nvCxnSpPr>
        <p:spPr>
          <a:xfrm>
            <a:off x="3883145" y="1893095"/>
            <a:ext cx="0" cy="158750"/>
          </a:xfrm>
          <a:prstGeom prst="line">
            <a:avLst/>
          </a:prstGeom>
          <a:ln w="6350" cap="flat" cmpd="sng" algn="ctr">
            <a:solidFill>
              <a:schemeClr val="lt2">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OTLSHAPE_TB_00000000000000000000000000000000_TimescaleInterval5"/>
          <p:cNvSpPr txBox="1"/>
          <p:nvPr>
            <p:custDataLst>
              <p:tags r:id="rId9"/>
            </p:custDataLst>
          </p:nvPr>
        </p:nvSpPr>
        <p:spPr>
          <a:xfrm>
            <a:off x="3930770" y="1914328"/>
            <a:ext cx="171450" cy="116285"/>
          </a:xfrm>
          <a:prstGeom prst="rect">
            <a:avLst/>
          </a:prstGeom>
          <a:noFill/>
        </p:spPr>
        <p:txBody>
          <a:bodyPr vert="horz" wrap="none" lIns="0" tIns="0" rIns="0" bIns="0" rtlCol="0" anchor="ctr" anchorCtr="0">
            <a:noAutofit/>
          </a:bodyPr>
          <a:lstStyle/>
          <a:p>
            <a:r>
              <a:rPr lang="en-US" altLang="zh-CN" sz="1500" spc="-14" dirty="0">
                <a:solidFill>
                  <a:schemeClr val="lt2"/>
                </a:solidFill>
                <a:latin typeface="Calibri" pitchFamily="34" charset="0"/>
              </a:rPr>
              <a:t>2013-01-16</a:t>
            </a:r>
            <a:endParaRPr lang="en-US" sz="1500" spc="-14" dirty="0">
              <a:solidFill>
                <a:schemeClr val="lt2"/>
              </a:solidFill>
              <a:latin typeface="Calibri" pitchFamily="34" charset="0"/>
            </a:endParaRPr>
          </a:p>
        </p:txBody>
      </p:sp>
      <p:cxnSp>
        <p:nvCxnSpPr>
          <p:cNvPr id="20" name="OTLSHAPE_TB_00000000000000000000000000000000_Separator6"/>
          <p:cNvCxnSpPr/>
          <p:nvPr>
            <p:custDataLst>
              <p:tags r:id="rId10"/>
            </p:custDataLst>
          </p:nvPr>
        </p:nvCxnSpPr>
        <p:spPr>
          <a:xfrm>
            <a:off x="5072338" y="1893095"/>
            <a:ext cx="0" cy="158750"/>
          </a:xfrm>
          <a:prstGeom prst="line">
            <a:avLst/>
          </a:prstGeom>
          <a:ln w="6350" cap="flat" cmpd="sng" algn="ctr">
            <a:solidFill>
              <a:schemeClr val="lt2">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OTLSHAPE_TB_00000000000000000000000000000000_TimescaleInterval7"/>
          <p:cNvSpPr txBox="1"/>
          <p:nvPr>
            <p:custDataLst>
              <p:tags r:id="rId11"/>
            </p:custDataLst>
          </p:nvPr>
        </p:nvSpPr>
        <p:spPr>
          <a:xfrm>
            <a:off x="5119963" y="1914328"/>
            <a:ext cx="182984" cy="116285"/>
          </a:xfrm>
          <a:prstGeom prst="rect">
            <a:avLst/>
          </a:prstGeom>
          <a:noFill/>
        </p:spPr>
        <p:txBody>
          <a:bodyPr vert="horz" wrap="none" lIns="0" tIns="0" rIns="0" bIns="0" rtlCol="0" anchor="ctr" anchorCtr="0">
            <a:noAutofit/>
          </a:bodyPr>
          <a:lstStyle/>
          <a:p>
            <a:r>
              <a:rPr lang="en-US" altLang="zh-CN" sz="1500" spc="-15" dirty="0">
                <a:solidFill>
                  <a:schemeClr val="lt2"/>
                </a:solidFill>
                <a:latin typeface="Calibri" pitchFamily="34" charset="0"/>
              </a:rPr>
              <a:t>2013</a:t>
            </a:r>
            <a:r>
              <a:rPr lang="en-US" altLang="en-US" sz="1500" spc="-15" dirty="0">
                <a:solidFill>
                  <a:schemeClr val="lt2"/>
                </a:solidFill>
                <a:latin typeface="Calibri" pitchFamily="34" charset="0"/>
              </a:rPr>
              <a:t>-02-08</a:t>
            </a:r>
            <a:endParaRPr lang="en-US" sz="1500" spc="-15" dirty="0">
              <a:solidFill>
                <a:schemeClr val="lt2"/>
              </a:solidFill>
              <a:latin typeface="Calibri" pitchFamily="34" charset="0"/>
            </a:endParaRPr>
          </a:p>
        </p:txBody>
      </p:sp>
      <p:cxnSp>
        <p:nvCxnSpPr>
          <p:cNvPr id="24" name="OTLSHAPE_TB_00000000000000000000000000000000_Separator8"/>
          <p:cNvCxnSpPr/>
          <p:nvPr>
            <p:custDataLst>
              <p:tags r:id="rId12"/>
            </p:custDataLst>
          </p:nvPr>
        </p:nvCxnSpPr>
        <p:spPr>
          <a:xfrm>
            <a:off x="6156755" y="1647033"/>
            <a:ext cx="0" cy="158750"/>
          </a:xfrm>
          <a:prstGeom prst="line">
            <a:avLst/>
          </a:prstGeom>
          <a:ln w="6350" cap="flat" cmpd="sng" algn="ctr">
            <a:solidFill>
              <a:schemeClr val="lt2">
                <a:alpha val="29804"/>
              </a:schemeClr>
            </a:solidFill>
            <a:prstDash val="solid"/>
            <a:miter lim="800000"/>
            <a:headEnd type="none" w="med" len="med"/>
            <a:tailEnd type="none" w="med" len="med"/>
          </a:ln>
          <a:effectLst>
            <a:outerShdw blurRad="50800" dist="38100" dir="2700000" algn="tl" rotWithShape="0">
              <a:srgbClr val="000000">
                <a:alpha val="43000"/>
              </a:srgbClr>
            </a:outerShdw>
          </a:effectLst>
        </p:spPr>
        <p:style>
          <a:lnRef idx="1">
            <a:schemeClr val="accent1"/>
          </a:lnRef>
          <a:fillRef idx="0">
            <a:schemeClr val="accent1"/>
          </a:fillRef>
          <a:effectRef idx="0">
            <a:schemeClr val="accent1"/>
          </a:effectRef>
          <a:fontRef idx="minor">
            <a:schemeClr val="tx1"/>
          </a:fontRef>
        </p:style>
      </p:cxnSp>
      <p:sp>
        <p:nvSpPr>
          <p:cNvPr id="26" name="OTLSHAPE_M_a58f29487c0343c08abcf41913e40cae_Title"/>
          <p:cNvSpPr txBox="1"/>
          <p:nvPr>
            <p:custDataLst>
              <p:tags r:id="rId13"/>
            </p:custDataLst>
          </p:nvPr>
        </p:nvSpPr>
        <p:spPr>
          <a:xfrm>
            <a:off x="1823089" y="958917"/>
            <a:ext cx="1034411" cy="461665"/>
          </a:xfrm>
          <a:prstGeom prst="rect">
            <a:avLst/>
          </a:prstGeom>
          <a:noFill/>
        </p:spPr>
        <p:txBody>
          <a:bodyPr vert="horz" wrap="square" lIns="0" tIns="0" rIns="0" bIns="0" rtlCol="0" anchor="ctr" anchorCtr="0">
            <a:spAutoFit/>
          </a:bodyPr>
          <a:lstStyle/>
          <a:p>
            <a:r>
              <a:rPr lang="en-US" altLang="zh-CN" sz="1500" b="1" spc="-5" dirty="0">
                <a:solidFill>
                  <a:srgbClr val="3B5998"/>
                </a:solidFill>
                <a:latin typeface="Calibri" pitchFamily="34" charset="0"/>
              </a:rPr>
              <a:t>Google</a:t>
            </a:r>
            <a:r>
              <a:rPr lang="zh-CN" altLang="en-US" sz="1500" b="1" spc="-5" dirty="0">
                <a:solidFill>
                  <a:srgbClr val="3B5998"/>
                </a:solidFill>
                <a:latin typeface="Calibri" pitchFamily="34" charset="0"/>
              </a:rPr>
              <a:t>发布知识图谱</a:t>
            </a:r>
            <a:endParaRPr lang="en-US" sz="1500" b="1" spc="-5" dirty="0">
              <a:solidFill>
                <a:srgbClr val="3B5998"/>
              </a:solidFill>
              <a:latin typeface="Calibri" pitchFamily="34" charset="0"/>
            </a:endParaRPr>
          </a:p>
        </p:txBody>
      </p:sp>
      <p:sp>
        <p:nvSpPr>
          <p:cNvPr id="28" name="OTLSHAPE_M_a58f29487c0343c08abcf41913e40cae_Shape"/>
          <p:cNvSpPr/>
          <p:nvPr>
            <p:custDataLst>
              <p:tags r:id="rId14"/>
            </p:custDataLst>
          </p:nvPr>
        </p:nvSpPr>
        <p:spPr>
          <a:xfrm rot="16200000">
            <a:off x="1714348" y="1176281"/>
            <a:ext cx="103187" cy="123825"/>
          </a:xfrm>
          <a:prstGeom prst="flowChartMerge">
            <a:avLst/>
          </a:prstGeom>
          <a:solidFill>
            <a:srgbClr val="087FC3"/>
          </a:solidFill>
          <a:ln w="12700" cap="flat" cmpd="sng" algn="ctr">
            <a:noFill/>
            <a:prstDash val="solid"/>
            <a:miter lim="800000"/>
          </a:ln>
          <a:effectLst/>
          <a:scene3d>
            <a:camera prst="orthographicFront"/>
            <a:lightRig rig="threePt" dir="t"/>
          </a:scene3d>
          <a:sp3d>
            <a:bevelT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5" name="OTLSHAPE_M_93afb554552a4221a5380f7919409aa7_Title"/>
          <p:cNvSpPr txBox="1"/>
          <p:nvPr>
            <p:custDataLst>
              <p:tags r:id="rId15"/>
            </p:custDataLst>
          </p:nvPr>
        </p:nvSpPr>
        <p:spPr>
          <a:xfrm>
            <a:off x="3124202" y="991737"/>
            <a:ext cx="812800" cy="461665"/>
          </a:xfrm>
          <a:prstGeom prst="rect">
            <a:avLst/>
          </a:prstGeom>
          <a:noFill/>
        </p:spPr>
        <p:txBody>
          <a:bodyPr vert="horz" wrap="square" lIns="0" tIns="0" rIns="0" bIns="0" rtlCol="0" anchor="ctr" anchorCtr="0">
            <a:spAutoFit/>
          </a:bodyPr>
          <a:lstStyle/>
          <a:p>
            <a:pPr algn="ctr"/>
            <a:r>
              <a:rPr lang="zh-CN" altLang="en-US" sz="1500" b="1" spc="-5" dirty="0">
                <a:solidFill>
                  <a:srgbClr val="D24726"/>
                </a:solidFill>
                <a:latin typeface="Calibri" pitchFamily="34" charset="0"/>
              </a:rPr>
              <a:t>搜狗发布</a:t>
            </a:r>
            <a:endParaRPr lang="en-US" altLang="zh-CN" sz="1500" b="1" spc="-5" dirty="0">
              <a:solidFill>
                <a:srgbClr val="D24726"/>
              </a:solidFill>
              <a:latin typeface="Calibri" pitchFamily="34" charset="0"/>
            </a:endParaRPr>
          </a:p>
          <a:p>
            <a:pPr algn="ctr"/>
            <a:r>
              <a:rPr lang="zh-CN" altLang="zh-CN" sz="1500" b="1" spc="-5" dirty="0">
                <a:solidFill>
                  <a:srgbClr val="D24726"/>
                </a:solidFill>
                <a:latin typeface="Calibri" pitchFamily="34" charset="0"/>
              </a:rPr>
              <a:t>“</a:t>
            </a:r>
            <a:r>
              <a:rPr lang="zh-CN" altLang="en-US" sz="1500" b="1" spc="-5" dirty="0">
                <a:solidFill>
                  <a:srgbClr val="D24726"/>
                </a:solidFill>
                <a:latin typeface="Calibri" pitchFamily="34" charset="0"/>
              </a:rPr>
              <a:t>知立方”</a:t>
            </a:r>
            <a:endParaRPr lang="en-US" sz="1500" b="1" spc="-5" dirty="0">
              <a:solidFill>
                <a:srgbClr val="D24726"/>
              </a:solidFill>
              <a:latin typeface="Calibri" pitchFamily="34" charset="0"/>
            </a:endParaRPr>
          </a:p>
        </p:txBody>
      </p:sp>
      <p:sp>
        <p:nvSpPr>
          <p:cNvPr id="37" name="OTLSHAPE_M_93afb554552a4221a5380f7919409aa7_Shape"/>
          <p:cNvSpPr/>
          <p:nvPr>
            <p:custDataLst>
              <p:tags r:id="rId16"/>
            </p:custDataLst>
          </p:nvPr>
        </p:nvSpPr>
        <p:spPr>
          <a:xfrm>
            <a:off x="3427016" y="1734346"/>
            <a:ext cx="171450" cy="158750"/>
          </a:xfrm>
          <a:prstGeom prst="teardrop">
            <a:avLst/>
          </a:prstGeom>
          <a:solidFill>
            <a:srgbClr val="DC5924"/>
          </a:solidFill>
          <a:ln w="12700" cap="flat" cmpd="sng" algn="ctr">
            <a:noFill/>
            <a:prstDash val="solid"/>
            <a:miter lim="800000"/>
          </a:ln>
          <a:effectLst/>
          <a:scene3d>
            <a:camera prst="orthographicFront"/>
            <a:lightRig rig="threePt" dir="t"/>
          </a:scene3d>
          <a:sp3d>
            <a:bevelT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8" name="OTLSHAPE_M_6a283b367375415b92b0e5fc4e16a0cc_Title"/>
          <p:cNvSpPr txBox="1"/>
          <p:nvPr>
            <p:custDataLst>
              <p:tags r:id="rId17"/>
            </p:custDataLst>
          </p:nvPr>
        </p:nvSpPr>
        <p:spPr>
          <a:xfrm>
            <a:off x="4083049" y="978488"/>
            <a:ext cx="1136651" cy="519373"/>
          </a:xfrm>
          <a:prstGeom prst="rect">
            <a:avLst/>
          </a:prstGeom>
          <a:noFill/>
        </p:spPr>
        <p:txBody>
          <a:bodyPr vert="horz" wrap="square" lIns="0" tIns="0" rIns="0" bIns="0" rtlCol="0" anchor="ctr" anchorCtr="0">
            <a:spAutoFit/>
          </a:bodyPr>
          <a:lstStyle/>
          <a:p>
            <a:pPr algn="ctr"/>
            <a:r>
              <a:rPr lang="en-US" altLang="zh-CN" sz="1125" b="1" spc="-5" dirty="0">
                <a:solidFill>
                  <a:srgbClr val="FF9900"/>
                </a:solidFill>
                <a:latin typeface="Calibri" pitchFamily="34" charset="0"/>
              </a:rPr>
              <a:t>Facebook</a:t>
            </a:r>
            <a:r>
              <a:rPr lang="zh-CN" altLang="en-US" sz="1125" b="1" spc="-5" dirty="0">
                <a:solidFill>
                  <a:srgbClr val="FF9900"/>
                </a:solidFill>
                <a:latin typeface="Calibri" pitchFamily="34" charset="0"/>
              </a:rPr>
              <a:t> </a:t>
            </a:r>
            <a:endParaRPr lang="en-US" altLang="zh-CN" sz="1125" b="1" spc="-5" dirty="0">
              <a:solidFill>
                <a:srgbClr val="FF9900"/>
              </a:solidFill>
              <a:latin typeface="Calibri" pitchFamily="34" charset="0"/>
            </a:endParaRPr>
          </a:p>
          <a:p>
            <a:pPr algn="ctr"/>
            <a:r>
              <a:rPr lang="zh-CN" altLang="en-US" sz="1125" b="1" spc="-5" dirty="0">
                <a:solidFill>
                  <a:srgbClr val="FF9900"/>
                </a:solidFill>
                <a:latin typeface="Calibri" pitchFamily="34" charset="0"/>
              </a:rPr>
              <a:t>社交知识图谱的</a:t>
            </a:r>
            <a:endParaRPr lang="en-US" altLang="zh-CN" sz="1125" b="1" spc="-5" dirty="0">
              <a:solidFill>
                <a:srgbClr val="FF9900"/>
              </a:solidFill>
              <a:latin typeface="Calibri" pitchFamily="34" charset="0"/>
            </a:endParaRPr>
          </a:p>
          <a:p>
            <a:pPr algn="ctr"/>
            <a:r>
              <a:rPr lang="zh-CN" altLang="en-US" sz="1125" b="1" spc="-5" dirty="0">
                <a:solidFill>
                  <a:srgbClr val="FF9900"/>
                </a:solidFill>
                <a:latin typeface="Calibri" pitchFamily="34" charset="0"/>
              </a:rPr>
              <a:t>图搜索功能上线</a:t>
            </a:r>
            <a:endParaRPr lang="en-US" sz="1125" b="1" spc="-5" dirty="0">
              <a:solidFill>
                <a:srgbClr val="FF9900"/>
              </a:solidFill>
              <a:latin typeface="Calibri" pitchFamily="34" charset="0"/>
            </a:endParaRPr>
          </a:p>
        </p:txBody>
      </p:sp>
      <p:sp>
        <p:nvSpPr>
          <p:cNvPr id="39" name="OTLSHAPE_M_6a283b367375415b92b0e5fc4e16a0cc_Shape"/>
          <p:cNvSpPr/>
          <p:nvPr>
            <p:custDataLst>
              <p:tags r:id="rId18"/>
            </p:custDataLst>
          </p:nvPr>
        </p:nvSpPr>
        <p:spPr>
          <a:xfrm>
            <a:off x="4342028" y="1707887"/>
            <a:ext cx="171450" cy="158750"/>
          </a:xfrm>
          <a:prstGeom prst="star8">
            <a:avLst/>
          </a:prstGeom>
          <a:solidFill>
            <a:schemeClr val="accent4"/>
          </a:solidFill>
          <a:ln w="12700" cap="flat" cmpd="sng" algn="ctr">
            <a:noFill/>
            <a:prstDash val="solid"/>
            <a:miter lim="800000"/>
          </a:ln>
          <a:effectLst/>
          <a:scene3d>
            <a:camera prst="orthographicFront"/>
            <a:lightRig rig="threePt" dir="t"/>
          </a:scene3d>
          <a:sp3d>
            <a:bevelT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1" name="OTLSHAPE_M_7b0996464ffd4cd3a3b383ab1ba22438_Shape"/>
          <p:cNvSpPr/>
          <p:nvPr>
            <p:custDataLst>
              <p:tags r:id="rId19"/>
            </p:custDataLst>
          </p:nvPr>
        </p:nvSpPr>
        <p:spPr>
          <a:xfrm>
            <a:off x="5701011" y="1739636"/>
            <a:ext cx="171450" cy="158750"/>
          </a:xfrm>
          <a:prstGeom prst="teardrop">
            <a:avLst/>
          </a:prstGeom>
          <a:solidFill>
            <a:srgbClr val="62B57B"/>
          </a:solidFill>
          <a:ln w="12700" cap="flat" cmpd="sng" algn="ctr">
            <a:noFill/>
            <a:prstDash val="solid"/>
            <a:miter lim="800000"/>
          </a:ln>
          <a:effectLst/>
          <a:scene3d>
            <a:camera prst="orthographicFront"/>
            <a:lightRig rig="threePt" dir="t"/>
          </a:scene3d>
          <a:sp3d>
            <a:bevelT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cxnSp>
        <p:nvCxnSpPr>
          <p:cNvPr id="60" name="OTLSHAPE_M_a58f29487c0343c08abcf41913e40cae_Connector1"/>
          <p:cNvCxnSpPr/>
          <p:nvPr>
            <p:custDataLst>
              <p:tags r:id="rId20"/>
            </p:custDataLst>
          </p:nvPr>
        </p:nvCxnSpPr>
        <p:spPr>
          <a:xfrm>
            <a:off x="5803900" y="1418167"/>
            <a:ext cx="8579" cy="318824"/>
          </a:xfrm>
          <a:prstGeom prst="line">
            <a:avLst/>
          </a:prstGeom>
          <a:ln w="9525" cap="flat" cmpd="sng" algn="ctr">
            <a:solidFill>
              <a:srgbClr val="CCFF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5353053" y="1015105"/>
            <a:ext cx="1431925" cy="553998"/>
          </a:xfrm>
          <a:prstGeom prst="rect">
            <a:avLst/>
          </a:prstGeom>
        </p:spPr>
        <p:txBody>
          <a:bodyPr wrap="square">
            <a:spAutoFit/>
          </a:bodyPr>
          <a:lstStyle/>
          <a:p>
            <a:r>
              <a:rPr lang="zh-CN" altLang="en-US" sz="1500" b="1" spc="-5" dirty="0">
                <a:solidFill>
                  <a:srgbClr val="3B5998"/>
                </a:solidFill>
                <a:latin typeface="Calibri" pitchFamily="34" charset="0"/>
              </a:rPr>
              <a:t>百度发布</a:t>
            </a:r>
            <a:endParaRPr lang="en-US" altLang="zh-CN" sz="1500" b="1" spc="-5" dirty="0">
              <a:solidFill>
                <a:srgbClr val="3B5998"/>
              </a:solidFill>
              <a:latin typeface="Calibri" pitchFamily="34" charset="0"/>
            </a:endParaRPr>
          </a:p>
          <a:p>
            <a:r>
              <a:rPr lang="zh-CN" altLang="en-US" sz="1500" b="1" spc="-5" dirty="0">
                <a:solidFill>
                  <a:srgbClr val="3B5998"/>
                </a:solidFill>
                <a:latin typeface="Calibri" pitchFamily="34" charset="0"/>
              </a:rPr>
              <a:t>知识图谱</a:t>
            </a:r>
          </a:p>
        </p:txBody>
      </p:sp>
      <p:sp>
        <p:nvSpPr>
          <p:cNvPr id="75" name="文本框 74"/>
          <p:cNvSpPr txBox="1"/>
          <p:nvPr/>
        </p:nvSpPr>
        <p:spPr>
          <a:xfrm>
            <a:off x="6508750" y="793750"/>
            <a:ext cx="1162050" cy="380873"/>
          </a:xfrm>
          <a:prstGeom prst="rect">
            <a:avLst/>
          </a:prstGeom>
          <a:noFill/>
          <a:effectLst>
            <a:outerShdw blurRad="50800" dist="38100" dir="2700000" algn="tl" rotWithShape="0">
              <a:srgbClr val="000000">
                <a:alpha val="43000"/>
              </a:srgbClr>
            </a:outerShdw>
          </a:effectLst>
        </p:spPr>
        <p:txBody>
          <a:bodyPr wrap="square" rtlCol="0">
            <a:spAutoFit/>
          </a:bodyPr>
          <a:lstStyle/>
          <a:p>
            <a:r>
              <a:rPr kumimoji="1" lang="zh-CN" altLang="en-US" sz="1875" b="1" dirty="0">
                <a:solidFill>
                  <a:srgbClr val="800000"/>
                </a:solidFill>
                <a:latin typeface="Kaiti SC Regular"/>
                <a:cs typeface="Kaiti SC Regular"/>
              </a:rPr>
              <a:t>工业应用</a:t>
            </a:r>
          </a:p>
        </p:txBody>
      </p:sp>
      <p:sp>
        <p:nvSpPr>
          <p:cNvPr id="11" name="页脚占位符 10">
            <a:extLst>
              <a:ext uri="{FF2B5EF4-FFF2-40B4-BE49-F238E27FC236}">
                <a16:creationId xmlns:a16="http://schemas.microsoft.com/office/drawing/2014/main" id="{BE17EF03-8F9C-0341-B2DA-7E17270B15FD}"/>
              </a:ext>
            </a:extLst>
          </p:cNvPr>
          <p:cNvSpPr>
            <a:spLocks noGrp="1"/>
          </p:cNvSpPr>
          <p:nvPr>
            <p:ph type="ftr" sz="quarter" idx="11"/>
          </p:nvPr>
        </p:nvSpPr>
        <p:spPr/>
        <p:txBody>
          <a:bodyPr/>
          <a:lstStyle/>
          <a:p>
            <a:r>
              <a:rPr kumimoji="1" lang="zh-CN" altLang="en-US"/>
              <a:t>知识图谱概述</a:t>
            </a:r>
          </a:p>
        </p:txBody>
      </p:sp>
      <p:sp>
        <p:nvSpPr>
          <p:cNvPr id="6" name="灯片编号占位符 5"/>
          <p:cNvSpPr>
            <a:spLocks noGrp="1"/>
          </p:cNvSpPr>
          <p:nvPr>
            <p:ph type="sldNum" sz="quarter" idx="12"/>
          </p:nvPr>
        </p:nvSpPr>
        <p:spPr/>
        <p:txBody>
          <a:bodyPr/>
          <a:lstStyle/>
          <a:p>
            <a:fld id="{C80E87CC-44FF-4D7B-9CEB-D984B5418D0E}" type="slidenum">
              <a:rPr lang="zh-CN" altLang="en-US" smtClean="0"/>
              <a:t>9</a:t>
            </a:fld>
            <a:endParaRPr lang="zh-CN" altLang="en-US"/>
          </a:p>
        </p:txBody>
      </p:sp>
      <p:sp>
        <p:nvSpPr>
          <p:cNvPr id="4" name="文本框 3"/>
          <p:cNvSpPr txBox="1"/>
          <p:nvPr/>
        </p:nvSpPr>
        <p:spPr>
          <a:xfrm>
            <a:off x="419696" y="266166"/>
            <a:ext cx="4047903" cy="461665"/>
          </a:xfrm>
          <a:prstGeom prst="rect">
            <a:avLst/>
          </a:prstGeom>
          <a:noFill/>
        </p:spPr>
        <p:txBody>
          <a:bodyPr wrap="none" rtlCol="0">
            <a:spAutoFit/>
          </a:bodyPr>
          <a:lstStyle/>
          <a:p>
            <a:pPr algn="l"/>
            <a:r>
              <a:rPr kumimoji="1" lang="zh-CN" altLang="en-US" sz="2400" dirty="0">
                <a:latin typeface="+mn-ea"/>
                <a:sym typeface="+mn-ea"/>
              </a:rPr>
              <a:t>知识图谱 (Knowledge Graph)</a:t>
            </a:r>
            <a:endParaRPr kumimoji="1" lang="zh-CN" altLang="en-US" sz="2400" dirty="0">
              <a:latin typeface="+mn-ea"/>
            </a:endParaRPr>
          </a:p>
        </p:txBody>
      </p:sp>
      <p:cxnSp>
        <p:nvCxnSpPr>
          <p:cNvPr id="7"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10" name="矩形 9"/>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TLMARKERSHAPE" val="OTL"/>
</p:tagLst>
</file>

<file path=ppt/tags/tag10.xml><?xml version="1.0" encoding="utf-8"?>
<p:tagLst xmlns:a="http://schemas.openxmlformats.org/drawingml/2006/main" xmlns:r="http://schemas.openxmlformats.org/officeDocument/2006/relationships" xmlns:p="http://schemas.openxmlformats.org/presentationml/2006/main">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Lst>
</file>

<file path=ppt/tags/tag14.xml><?xml version="1.0" encoding="utf-8"?>
<p:tagLst xmlns:a="http://schemas.openxmlformats.org/drawingml/2006/main" xmlns:r="http://schemas.openxmlformats.org/officeDocument/2006/relationships" xmlns:p="http://schemas.openxmlformats.org/presentationml/2006/main">
  <p:tag name="OTLMARKERSHAPE" val="OTL"/>
</p:tagLst>
</file>

<file path=ppt/tags/tag15.xml><?xml version="1.0" encoding="utf-8"?>
<p:tagLst xmlns:a="http://schemas.openxmlformats.org/drawingml/2006/main" xmlns:r="http://schemas.openxmlformats.org/officeDocument/2006/relationships" xmlns:p="http://schemas.openxmlformats.org/presentationml/2006/main">
  <p:tag name="OTLMARKERSHAPE" val="OTL"/>
</p:tagLst>
</file>

<file path=ppt/tags/tag16.xml><?xml version="1.0" encoding="utf-8"?>
<p:tagLst xmlns:a="http://schemas.openxmlformats.org/drawingml/2006/main" xmlns:r="http://schemas.openxmlformats.org/officeDocument/2006/relationships" xmlns:p="http://schemas.openxmlformats.org/presentationml/2006/main">
  <p:tag name="OTLMARKERSHAPE" val="OTL"/>
</p:tagLst>
</file>

<file path=ppt/tags/tag17.xml><?xml version="1.0" encoding="utf-8"?>
<p:tagLst xmlns:a="http://schemas.openxmlformats.org/drawingml/2006/main" xmlns:r="http://schemas.openxmlformats.org/officeDocument/2006/relationships" xmlns:p="http://schemas.openxmlformats.org/presentationml/2006/main">
  <p:tag name="OTLMARKERSHAPE" val="OTL"/>
</p:tagLst>
</file>

<file path=ppt/tags/tag18.xml><?xml version="1.0" encoding="utf-8"?>
<p:tagLst xmlns:a="http://schemas.openxmlformats.org/drawingml/2006/main" xmlns:r="http://schemas.openxmlformats.org/officeDocument/2006/relationships" xmlns:p="http://schemas.openxmlformats.org/presentationml/2006/main">
  <p:tag name="OTLMARKERSHAPE" val="OTL"/>
</p:tagLst>
</file>

<file path=ppt/tags/tag19.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OTLMARKERSHAPE" val="OTL"/>
</p:tagLst>
</file>

<file path=ppt/tags/tag20.xml><?xml version="1.0" encoding="utf-8"?>
<p:tagLst xmlns:a="http://schemas.openxmlformats.org/drawingml/2006/main" xmlns:r="http://schemas.openxmlformats.org/officeDocument/2006/relationships" xmlns:p="http://schemas.openxmlformats.org/presentationml/2006/main">
  <p:tag name="OTLMARKERSHAPE" val="OTL"/>
</p:tagLst>
</file>

<file path=ppt/tags/tag21.xml><?xml version="1.0" encoding="utf-8"?>
<p:tagLst xmlns:a="http://schemas.openxmlformats.org/drawingml/2006/main" xmlns:r="http://schemas.openxmlformats.org/officeDocument/2006/relationships" xmlns:p="http://schemas.openxmlformats.org/presentationml/2006/main">
  <p:tag name="OTLMARKERSHAPE" val="OTL"/>
</p:tagLst>
</file>

<file path=ppt/tags/tag22.xml><?xml version="1.0" encoding="utf-8"?>
<p:tagLst xmlns:a="http://schemas.openxmlformats.org/drawingml/2006/main" xmlns:r="http://schemas.openxmlformats.org/officeDocument/2006/relationships" xmlns:p="http://schemas.openxmlformats.org/presentationml/2006/main">
  <p:tag name="OTLMARKERSHAPE" val="OTL"/>
</p:tagLst>
</file>

<file path=ppt/tags/tag23.xml><?xml version="1.0" encoding="utf-8"?>
<p:tagLst xmlns:a="http://schemas.openxmlformats.org/drawingml/2006/main" xmlns:r="http://schemas.openxmlformats.org/officeDocument/2006/relationships" xmlns:p="http://schemas.openxmlformats.org/presentationml/2006/main">
  <p:tag name="OTLMARKERSHAPE" val="OTL"/>
</p:tagLst>
</file>

<file path=ppt/tags/tag24.xml><?xml version="1.0" encoding="utf-8"?>
<p:tagLst xmlns:a="http://schemas.openxmlformats.org/drawingml/2006/main" xmlns:r="http://schemas.openxmlformats.org/officeDocument/2006/relationships" xmlns:p="http://schemas.openxmlformats.org/presentationml/2006/main">
  <p:tag name="OTLMARKERSHAPE" val="OTL"/>
</p:tagLst>
</file>

<file path=ppt/tags/tag25.xml><?xml version="1.0" encoding="utf-8"?>
<p:tagLst xmlns:a="http://schemas.openxmlformats.org/drawingml/2006/main" xmlns:r="http://schemas.openxmlformats.org/officeDocument/2006/relationships" xmlns:p="http://schemas.openxmlformats.org/presentationml/2006/main">
  <p:tag name="OTLMARKERSHAPE" val="OTL"/>
</p:tagLst>
</file>

<file path=ppt/tags/tag26.xml><?xml version="1.0" encoding="utf-8"?>
<p:tagLst xmlns:a="http://schemas.openxmlformats.org/drawingml/2006/main" xmlns:r="http://schemas.openxmlformats.org/officeDocument/2006/relationships" xmlns:p="http://schemas.openxmlformats.org/presentationml/2006/main">
  <p:tag name="OTLMARKERSHAPE" val="OTL"/>
</p:tagLst>
</file>

<file path=ppt/tags/tag27.xml><?xml version="1.0" encoding="utf-8"?>
<p:tagLst xmlns:a="http://schemas.openxmlformats.org/drawingml/2006/main" xmlns:r="http://schemas.openxmlformats.org/officeDocument/2006/relationships" xmlns:p="http://schemas.openxmlformats.org/presentationml/2006/main">
  <p:tag name="OTLMARKERSHAPE" val="OTL"/>
</p:tagLst>
</file>

<file path=ppt/tags/tag28.xml><?xml version="1.0" encoding="utf-8"?>
<p:tagLst xmlns:a="http://schemas.openxmlformats.org/drawingml/2006/main" xmlns:r="http://schemas.openxmlformats.org/officeDocument/2006/relationships" xmlns:p="http://schemas.openxmlformats.org/presentationml/2006/main">
  <p:tag name="OTLMARKERSHAPE" val="OTL"/>
</p:tagLst>
</file>

<file path=ppt/tags/tag29.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OTLMARKERSHAPE" val="OTL"/>
</p:tagLst>
</file>

<file path=ppt/tags/tag30.xml><?xml version="1.0" encoding="utf-8"?>
<p:tagLst xmlns:a="http://schemas.openxmlformats.org/drawingml/2006/main" xmlns:r="http://schemas.openxmlformats.org/officeDocument/2006/relationships" xmlns:p="http://schemas.openxmlformats.org/presentationml/2006/main">
  <p:tag name="OTLMARKERSHAPE" val="OTL"/>
</p:tagLst>
</file>

<file path=ppt/tags/tag31.xml><?xml version="1.0" encoding="utf-8"?>
<p:tagLst xmlns:a="http://schemas.openxmlformats.org/drawingml/2006/main" xmlns:r="http://schemas.openxmlformats.org/officeDocument/2006/relationships" xmlns:p="http://schemas.openxmlformats.org/presentationml/2006/main">
  <p:tag name="OTLMARKERSHAPE" val="OTL"/>
</p:tagLst>
</file>

<file path=ppt/tags/tag32.xml><?xml version="1.0" encoding="utf-8"?>
<p:tagLst xmlns:a="http://schemas.openxmlformats.org/drawingml/2006/main" xmlns:r="http://schemas.openxmlformats.org/officeDocument/2006/relationships" xmlns:p="http://schemas.openxmlformats.org/presentationml/2006/main">
  <p:tag name="OTLMARKERSHAPE" val="OTL"/>
</p:tagLst>
</file>

<file path=ppt/tags/tag33.xml><?xml version="1.0" encoding="utf-8"?>
<p:tagLst xmlns:a="http://schemas.openxmlformats.org/drawingml/2006/main" xmlns:r="http://schemas.openxmlformats.org/officeDocument/2006/relationships" xmlns:p="http://schemas.openxmlformats.org/presentationml/2006/main">
  <p:tag name="OTLMARKERSHAPE" val="OTL"/>
</p:tagLst>
</file>

<file path=ppt/tags/tag34.xml><?xml version="1.0" encoding="utf-8"?>
<p:tagLst xmlns:a="http://schemas.openxmlformats.org/drawingml/2006/main" xmlns:r="http://schemas.openxmlformats.org/officeDocument/2006/relationships" xmlns:p="http://schemas.openxmlformats.org/presentationml/2006/main">
  <p:tag name="OTLMARKERSHAPE" val="OTL"/>
</p:tagLst>
</file>

<file path=ppt/tags/tag35.xml><?xml version="1.0" encoding="utf-8"?>
<p:tagLst xmlns:a="http://schemas.openxmlformats.org/drawingml/2006/main" xmlns:r="http://schemas.openxmlformats.org/officeDocument/2006/relationships" xmlns:p="http://schemas.openxmlformats.org/presentationml/2006/main">
  <p:tag name="OTLMARKERSHAPE" val="OTL"/>
</p:tagLst>
</file>

<file path=ppt/tags/tag36.xml><?xml version="1.0" encoding="utf-8"?>
<p:tagLst xmlns:a="http://schemas.openxmlformats.org/drawingml/2006/main" xmlns:r="http://schemas.openxmlformats.org/officeDocument/2006/relationships" xmlns:p="http://schemas.openxmlformats.org/presentationml/2006/main">
  <p:tag name="OTLMARKERSHAPE" val="OTL"/>
</p:tagLst>
</file>

<file path=ppt/tags/tag37.xml><?xml version="1.0" encoding="utf-8"?>
<p:tagLst xmlns:a="http://schemas.openxmlformats.org/drawingml/2006/main" xmlns:r="http://schemas.openxmlformats.org/officeDocument/2006/relationships" xmlns:p="http://schemas.openxmlformats.org/presentationml/2006/main">
  <p:tag name="OTLMARKERSHAPE" val="OTL"/>
</p:tagLst>
</file>

<file path=ppt/tags/tag38.xml><?xml version="1.0" encoding="utf-8"?>
<p:tagLst xmlns:a="http://schemas.openxmlformats.org/drawingml/2006/main" xmlns:r="http://schemas.openxmlformats.org/officeDocument/2006/relationships" xmlns:p="http://schemas.openxmlformats.org/presentationml/2006/main">
  <p:tag name="OTLMARKERSHAPE" val="OTL"/>
</p:tagLst>
</file>

<file path=ppt/tags/tag39.xml><?xml version="1.0" encoding="utf-8"?>
<p:tagLst xmlns:a="http://schemas.openxmlformats.org/drawingml/2006/main" xmlns:r="http://schemas.openxmlformats.org/officeDocument/2006/relationships" xmlns:p="http://schemas.openxmlformats.org/presentationml/2006/main">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Lst>
</file>

<file path=ppt/tags/tag40.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OTLMARKERSHAPE" val="OTL"/>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3216</TotalTime>
  <Words>6496</Words>
  <Application>Microsoft Macintosh PowerPoint</Application>
  <PresentationFormat>全屏显示(16:9)</PresentationFormat>
  <Paragraphs>1121</Paragraphs>
  <Slides>85</Slides>
  <Notes>76</Notes>
  <HiddenSlides>2</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85</vt:i4>
      </vt:variant>
    </vt:vector>
  </HeadingPairs>
  <TitlesOfParts>
    <vt:vector size="106" baseType="lpstr">
      <vt:lpstr>报隶-简</vt:lpstr>
      <vt:lpstr>等线</vt:lpstr>
      <vt:lpstr>等线 Light</vt:lpstr>
      <vt:lpstr>华文新魏</vt:lpstr>
      <vt:lpstr>宋体-简</vt:lpstr>
      <vt:lpstr>微软雅黑</vt:lpstr>
      <vt:lpstr>GeosansLight</vt:lpstr>
      <vt:lpstr>Heiti SC Medium</vt:lpstr>
      <vt:lpstr>Hiragino Kaku Gothic Std W8</vt:lpstr>
      <vt:lpstr>Kaiti SC Regular</vt:lpstr>
      <vt:lpstr>Arial</vt:lpstr>
      <vt:lpstr>Calibri</vt:lpstr>
      <vt:lpstr>Calibri Light</vt:lpstr>
      <vt:lpstr>Cambria</vt:lpstr>
      <vt:lpstr>Century Gothic</vt:lpstr>
      <vt:lpstr>Courier New</vt:lpstr>
      <vt:lpstr>Helvetica</vt:lpstr>
      <vt:lpstr>Symbol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Long Tail of Wikipedia (Intelligence-in-Wikipedia Project) [Wu / Weld: WWW 2008]</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Happy</dc:creator>
  <cp:lastModifiedBy>Lei Zou</cp:lastModifiedBy>
  <cp:revision>595</cp:revision>
  <cp:lastPrinted>2020-02-29T17:25:48Z</cp:lastPrinted>
  <dcterms:created xsi:type="dcterms:W3CDTF">2020-02-29T17:25:48Z</dcterms:created>
  <dcterms:modified xsi:type="dcterms:W3CDTF">2020-06-08T06:44:28Z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2052-2.0.0.3163</vt:lpwstr>
  </property>
</Properties>
</file>